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FBB3-88E7-40A8-B17F-8A40F9BFF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DB0F3-317B-41D4-AC48-7DD40F305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BB6969-7E67-45DE-B67A-09860E807CCD}"/>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5" name="Footer Placeholder 4">
            <a:extLst>
              <a:ext uri="{FF2B5EF4-FFF2-40B4-BE49-F238E27FC236}">
                <a16:creationId xmlns:a16="http://schemas.microsoft.com/office/drawing/2014/main" id="{FABAD35E-DE76-4200-8F09-01F497C2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51D25-5271-4404-AD8A-C91230515DD2}"/>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217412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1372-BB94-4B92-9428-B12ADBD724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1E2FF-7D74-45BE-9989-47985057F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84971-7985-4D64-B42F-A7E841B045E6}"/>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5" name="Footer Placeholder 4">
            <a:extLst>
              <a:ext uri="{FF2B5EF4-FFF2-40B4-BE49-F238E27FC236}">
                <a16:creationId xmlns:a16="http://schemas.microsoft.com/office/drawing/2014/main" id="{1EB462AF-1056-439D-B4F9-894906679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2FBD1-8943-4355-A936-5807079D27A6}"/>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267461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3564E-2AB4-45C0-97D8-4B163EB8F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5AC33-3AAC-4416-8642-9896000CA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323BC-8896-4853-9A1E-BEF96665BCD9}"/>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5" name="Footer Placeholder 4">
            <a:extLst>
              <a:ext uri="{FF2B5EF4-FFF2-40B4-BE49-F238E27FC236}">
                <a16:creationId xmlns:a16="http://schemas.microsoft.com/office/drawing/2014/main" id="{D65167C3-6F95-43DE-9E6A-B6A236C8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7A929-B2FD-47B8-8873-47D9C5BB5D6A}"/>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41098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3000-AE39-454A-A0FE-FF698616B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A8714-5637-4853-835F-6B7938A60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E8DC3-0A89-4F61-9427-8B9426EABBA3}"/>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5" name="Footer Placeholder 4">
            <a:extLst>
              <a:ext uri="{FF2B5EF4-FFF2-40B4-BE49-F238E27FC236}">
                <a16:creationId xmlns:a16="http://schemas.microsoft.com/office/drawing/2014/main" id="{FA28DC2B-ECD7-4D10-A444-575DFC373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D8CDA-F3A9-44CB-9BDB-FAD6BD7B8257}"/>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102635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A1B4-9552-49BF-9D90-7585DC6F3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808F72-445C-4253-A6DC-ED58398DB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0F7F3-C65E-4FC1-A7F0-70268A18B1C5}"/>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5" name="Footer Placeholder 4">
            <a:extLst>
              <a:ext uri="{FF2B5EF4-FFF2-40B4-BE49-F238E27FC236}">
                <a16:creationId xmlns:a16="http://schemas.microsoft.com/office/drawing/2014/main" id="{E04DFDB5-0A9D-48E4-BE2D-994ABDFD8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4E50D-9925-4255-B2FA-FA026DBCB455}"/>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397607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3D16-39E4-46E1-9F36-31C7254165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9833E-369C-42AF-A842-37DFC48CE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ECF86B-1104-46B7-A11F-B4F337EAC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30ACEF-C6F1-4B2B-8A0D-2C6A5F9289FD}"/>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6" name="Footer Placeholder 5">
            <a:extLst>
              <a:ext uri="{FF2B5EF4-FFF2-40B4-BE49-F238E27FC236}">
                <a16:creationId xmlns:a16="http://schemas.microsoft.com/office/drawing/2014/main" id="{B267077B-9C28-4019-B0F0-DAE6862F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3BB95-4F77-4D95-9625-2DECDB22FA7A}"/>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35256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FE2D-CCEE-4D8F-A39F-E7182FEC3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DAB7C-5ED3-4E75-A44F-32AE33AF7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52F570-64AF-4342-8011-3B2A70E1C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A2B9BD-3275-47BD-9F2D-A7CAE562D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4D4E0-7D2E-42B0-AF84-5C5019F78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00C4F-12B8-4658-95B4-060C5AB766DD}"/>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8" name="Footer Placeholder 7">
            <a:extLst>
              <a:ext uri="{FF2B5EF4-FFF2-40B4-BE49-F238E27FC236}">
                <a16:creationId xmlns:a16="http://schemas.microsoft.com/office/drawing/2014/main" id="{628732DD-A64F-4D13-8ED3-7584BB97D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270AF-4273-4537-BFDA-9C06EDB43297}"/>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10018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F763-199C-4EE2-89CE-8315BE3723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D6AC11-DBBA-45B0-ACCB-E61F2356F86A}"/>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4" name="Footer Placeholder 3">
            <a:extLst>
              <a:ext uri="{FF2B5EF4-FFF2-40B4-BE49-F238E27FC236}">
                <a16:creationId xmlns:a16="http://schemas.microsoft.com/office/drawing/2014/main" id="{BCB830FE-30CA-4A44-B0D2-9183A952F4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25FA9-4C0A-477B-BCA9-4BCA747650DC}"/>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380778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D1493-3748-41B7-8CA3-05258EA505F6}"/>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3" name="Footer Placeholder 2">
            <a:extLst>
              <a:ext uri="{FF2B5EF4-FFF2-40B4-BE49-F238E27FC236}">
                <a16:creationId xmlns:a16="http://schemas.microsoft.com/office/drawing/2014/main" id="{C84A5570-8C80-4FA0-8C9F-88B9E630F0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42DC84-ED2C-4A54-99F3-7B91E1E2C3E5}"/>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373694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41CC-F549-4BEC-8629-0015E7BA0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8DD21D-2213-4EDC-923B-946357734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829A8-2DE9-46E8-BB0E-CA010D316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EDC0E-AE54-4F34-B816-3CDE1AEF490F}"/>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6" name="Footer Placeholder 5">
            <a:extLst>
              <a:ext uri="{FF2B5EF4-FFF2-40B4-BE49-F238E27FC236}">
                <a16:creationId xmlns:a16="http://schemas.microsoft.com/office/drawing/2014/main" id="{B3F6FEBF-12E2-4619-B4AC-7D6C0D2E3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9281C-6EBE-4AE1-B764-125165C7F49F}"/>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277769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741B-4815-4CC1-9083-75A2D3E25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1A28E9-DA22-4C4D-BD7C-91B070965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0C629-E870-4B88-967A-2AB359BB2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4CAAA-6C57-44F1-9760-72B311F73EA3}"/>
              </a:ext>
            </a:extLst>
          </p:cNvPr>
          <p:cNvSpPr>
            <a:spLocks noGrp="1"/>
          </p:cNvSpPr>
          <p:nvPr>
            <p:ph type="dt" sz="half" idx="10"/>
          </p:nvPr>
        </p:nvSpPr>
        <p:spPr/>
        <p:txBody>
          <a:bodyPr/>
          <a:lstStyle/>
          <a:p>
            <a:fld id="{1C4189BC-79C4-4860-B993-DF44C89BBFA1}" type="datetimeFigureOut">
              <a:rPr lang="en-US" smtClean="0"/>
              <a:t>3/26/2019</a:t>
            </a:fld>
            <a:endParaRPr lang="en-US"/>
          </a:p>
        </p:txBody>
      </p:sp>
      <p:sp>
        <p:nvSpPr>
          <p:cNvPr id="6" name="Footer Placeholder 5">
            <a:extLst>
              <a:ext uri="{FF2B5EF4-FFF2-40B4-BE49-F238E27FC236}">
                <a16:creationId xmlns:a16="http://schemas.microsoft.com/office/drawing/2014/main" id="{C2660C0E-5C18-4095-8323-AB6A57B31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371A0-A248-427C-AB5C-E3352F490455}"/>
              </a:ext>
            </a:extLst>
          </p:cNvPr>
          <p:cNvSpPr>
            <a:spLocks noGrp="1"/>
          </p:cNvSpPr>
          <p:nvPr>
            <p:ph type="sldNum" sz="quarter" idx="12"/>
          </p:nvPr>
        </p:nvSpPr>
        <p:spPr/>
        <p:txBody>
          <a:bodyPr/>
          <a:lstStyle/>
          <a:p>
            <a:fld id="{7972EC92-168E-49A3-9709-EA7526BBD565}" type="slidenum">
              <a:rPr lang="en-US" smtClean="0"/>
              <a:t>‹#›</a:t>
            </a:fld>
            <a:endParaRPr lang="en-US"/>
          </a:p>
        </p:txBody>
      </p:sp>
    </p:spTree>
    <p:extLst>
      <p:ext uri="{BB962C8B-B14F-4D97-AF65-F5344CB8AC3E}">
        <p14:creationId xmlns:p14="http://schemas.microsoft.com/office/powerpoint/2010/main" val="137934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B92A8-603F-4C8B-B255-E3CB17ECF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B45B7-6B1D-40A6-B58A-0227C88D1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2D0F0-48CA-4251-85F9-2ED714271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189BC-79C4-4860-B993-DF44C89BBFA1}" type="datetimeFigureOut">
              <a:rPr lang="en-US" smtClean="0"/>
              <a:t>3/26/2019</a:t>
            </a:fld>
            <a:endParaRPr lang="en-US"/>
          </a:p>
        </p:txBody>
      </p:sp>
      <p:sp>
        <p:nvSpPr>
          <p:cNvPr id="5" name="Footer Placeholder 4">
            <a:extLst>
              <a:ext uri="{FF2B5EF4-FFF2-40B4-BE49-F238E27FC236}">
                <a16:creationId xmlns:a16="http://schemas.microsoft.com/office/drawing/2014/main" id="{A6BAE7B6-BEEB-4A9A-ACDD-E5EFB48CF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4103D-2C8F-4AC0-848A-121847F58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2EC92-168E-49A3-9709-EA7526BBD565}" type="slidenum">
              <a:rPr lang="en-US" smtClean="0"/>
              <a:t>‹#›</a:t>
            </a:fld>
            <a:endParaRPr lang="en-US"/>
          </a:p>
        </p:txBody>
      </p:sp>
    </p:spTree>
    <p:extLst>
      <p:ext uri="{BB962C8B-B14F-4D97-AF65-F5344CB8AC3E}">
        <p14:creationId xmlns:p14="http://schemas.microsoft.com/office/powerpoint/2010/main" val="120704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383B-C777-44F6-AAE0-FE1ABCEF2D5E}"/>
              </a:ext>
            </a:extLst>
          </p:cNvPr>
          <p:cNvSpPr>
            <a:spLocks noGrp="1"/>
          </p:cNvSpPr>
          <p:nvPr>
            <p:ph type="ctrTitle"/>
          </p:nvPr>
        </p:nvSpPr>
        <p:spPr/>
        <p:txBody>
          <a:bodyPr/>
          <a:lstStyle/>
          <a:p>
            <a:r>
              <a:rPr lang="en-US" dirty="0"/>
              <a:t>Predicting Income</a:t>
            </a:r>
          </a:p>
        </p:txBody>
      </p:sp>
      <p:sp>
        <p:nvSpPr>
          <p:cNvPr id="3" name="Subtitle 2">
            <a:extLst>
              <a:ext uri="{FF2B5EF4-FFF2-40B4-BE49-F238E27FC236}">
                <a16:creationId xmlns:a16="http://schemas.microsoft.com/office/drawing/2014/main" id="{76E8D289-F619-4193-9A89-73B0166111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03517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003AB37-4CAD-4B96-9815-BFB1EDC1E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61727"/>
            <a:ext cx="10905066" cy="4934544"/>
          </a:xfrm>
          <a:prstGeom prst="rect">
            <a:avLst/>
          </a:prstGeom>
        </p:spPr>
      </p:pic>
    </p:spTree>
    <p:extLst>
      <p:ext uri="{BB962C8B-B14F-4D97-AF65-F5344CB8AC3E}">
        <p14:creationId xmlns:p14="http://schemas.microsoft.com/office/powerpoint/2010/main" val="9478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EF94-4414-4DC3-BF77-53D2F1D954AF}"/>
              </a:ext>
            </a:extLst>
          </p:cNvPr>
          <p:cNvSpPr>
            <a:spLocks noGrp="1"/>
          </p:cNvSpPr>
          <p:nvPr>
            <p:ph type="title"/>
          </p:nvPr>
        </p:nvSpPr>
        <p:spPr>
          <a:xfrm>
            <a:off x="838200" y="365125"/>
            <a:ext cx="10515600" cy="1325563"/>
          </a:xfrm>
        </p:spPr>
        <p:txBody>
          <a:bodyPr/>
          <a:lstStyle/>
          <a:p>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6ACEEF9E-C23E-47E4-945D-1323EBAD5E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715" y="220702"/>
            <a:ext cx="9166856" cy="5967034"/>
          </a:xfrm>
        </p:spPr>
      </p:pic>
      <p:pic>
        <p:nvPicPr>
          <p:cNvPr id="9" name="Picture 8" descr="A picture containing screenshot&#10;&#10;Description automatically generated">
            <a:extLst>
              <a:ext uri="{FF2B5EF4-FFF2-40B4-BE49-F238E27FC236}">
                <a16:creationId xmlns:a16="http://schemas.microsoft.com/office/drawing/2014/main" id="{63E64F89-36BD-42DA-B117-C0056EAF5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57" y="220702"/>
            <a:ext cx="2751058" cy="6416596"/>
          </a:xfrm>
          <a:prstGeom prst="rect">
            <a:avLst/>
          </a:prstGeom>
        </p:spPr>
      </p:pic>
    </p:spTree>
    <p:extLst>
      <p:ext uri="{BB962C8B-B14F-4D97-AF65-F5344CB8AC3E}">
        <p14:creationId xmlns:p14="http://schemas.microsoft.com/office/powerpoint/2010/main" val="248914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A48B349-7B50-4ED0-813A-D7925CBA0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466088"/>
            <a:ext cx="10905066" cy="3925823"/>
          </a:xfrm>
          <a:prstGeom prst="rect">
            <a:avLst/>
          </a:prstGeom>
        </p:spPr>
      </p:pic>
    </p:spTree>
    <p:extLst>
      <p:ext uri="{BB962C8B-B14F-4D97-AF65-F5344CB8AC3E}">
        <p14:creationId xmlns:p14="http://schemas.microsoft.com/office/powerpoint/2010/main" val="322395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1AAF1-09D8-4D76-A3D5-464F28855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49761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A18D122-459F-41AF-9565-D40F7DD912A9}"/>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Decision Tree vs Random Forest</a:t>
            </a:r>
          </a:p>
        </p:txBody>
      </p:sp>
      <p:pic>
        <p:nvPicPr>
          <p:cNvPr id="17" name="Content Placeholder 4">
            <a:extLst>
              <a:ext uri="{FF2B5EF4-FFF2-40B4-BE49-F238E27FC236}">
                <a16:creationId xmlns:a16="http://schemas.microsoft.com/office/drawing/2014/main" id="{37B8DF5B-5E66-4285-BF48-EF7790300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95" y="800945"/>
            <a:ext cx="8356205" cy="2987343"/>
          </a:xfrm>
          <a:prstGeom prst="rect">
            <a:avLst/>
          </a:prstGeom>
        </p:spPr>
      </p:pic>
      <p:cxnSp>
        <p:nvCxnSpPr>
          <p:cNvPr id="15" name="Straight Connector 14">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55B5716D-B0C7-41E2-B859-4E4B990EA739}"/>
              </a:ext>
            </a:extLst>
          </p:cNvPr>
          <p:cNvSpPr>
            <a:spLocks noGrp="1" noChangeArrowheads="1"/>
          </p:cNvSpPr>
          <p:nvPr>
            <p:ph idx="1"/>
          </p:nvPr>
        </p:nvSpPr>
        <p:spPr bwMode="auto">
          <a:xfrm>
            <a:off x="5707063" y="4785537"/>
            <a:ext cx="4719039" cy="1859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relationship_Husband</a:t>
            </a:r>
            <a:r>
              <a:rPr kumimoji="0" lang="en-US" altLang="en-US" sz="1000" b="0" i="0" u="none" strike="noStrike" cap="none" normalizeH="0" baseline="0" dirty="0">
                <a:ln>
                  <a:noFill/>
                </a:ln>
                <a:solidFill>
                  <a:srgbClr val="000000"/>
                </a:solidFill>
                <a:effectLst/>
                <a:latin typeface="Courier New" panose="02070309020205020404" pitchFamily="49" charset="0"/>
              </a:rPr>
              <a:t>', 0.24022227776617505),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capital_gain</a:t>
            </a:r>
            <a:r>
              <a:rPr kumimoji="0" lang="en-US" altLang="en-US" sz="1000" b="0" i="0" u="none" strike="noStrike" cap="none" normalizeH="0" baseline="0" dirty="0">
                <a:ln>
                  <a:noFill/>
                </a:ln>
                <a:solidFill>
                  <a:srgbClr val="000000"/>
                </a:solidFill>
                <a:effectLst/>
                <a:latin typeface="Courier New" panose="02070309020205020404" pitchFamily="49" charset="0"/>
              </a:rPr>
              <a:t>', 0.1974372740362737),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education_num</a:t>
            </a:r>
            <a:r>
              <a:rPr kumimoji="0" lang="en-US" altLang="en-US" sz="1000" b="0" i="0" u="none" strike="noStrike" cap="none" normalizeH="0" baseline="0" dirty="0">
                <a:ln>
                  <a:noFill/>
                </a:ln>
                <a:solidFill>
                  <a:srgbClr val="000000"/>
                </a:solidFill>
                <a:effectLst/>
                <a:latin typeface="Courier New" panose="02070309020205020404" pitchFamily="49" charset="0"/>
              </a:rPr>
              <a:t>', 0.16012239751917648),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('age', 0.08209723212060077),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hours_per_week</a:t>
            </a:r>
            <a:r>
              <a:rPr kumimoji="0" lang="en-US" altLang="en-US" sz="1000" b="0" i="0" u="none" strike="noStrike" cap="none" normalizeH="0" baseline="0" dirty="0">
                <a:ln>
                  <a:noFill/>
                </a:ln>
                <a:solidFill>
                  <a:srgbClr val="000000"/>
                </a:solidFill>
                <a:effectLst/>
                <a:latin typeface="Courier New" panose="02070309020205020404" pitchFamily="49" charset="0"/>
              </a:rPr>
              <a:t>', 0.0579356319963014),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relationship_Not</a:t>
            </a:r>
            <a:r>
              <a:rPr kumimoji="0" lang="en-US" altLang="en-US" sz="1000" b="0" i="0" u="none" strike="noStrike" cap="none" normalizeH="0" baseline="0" dirty="0">
                <a:ln>
                  <a:noFill/>
                </a:ln>
                <a:solidFill>
                  <a:srgbClr val="000000"/>
                </a:solidFill>
                <a:effectLst/>
                <a:latin typeface="Courier New" panose="02070309020205020404" pitchFamily="49" charset="0"/>
              </a:rPr>
              <a:t>-in-family', 0.04865200766546678),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occupation_Exec</a:t>
            </a:r>
            <a:r>
              <a:rPr kumimoji="0" lang="en-US" altLang="en-US" sz="1000" b="0" i="0" u="none" strike="noStrike" cap="none" normalizeH="0" baseline="0" dirty="0">
                <a:ln>
                  <a:noFill/>
                </a:ln>
                <a:solidFill>
                  <a:srgbClr val="000000"/>
                </a:solidFill>
                <a:effectLst/>
                <a:latin typeface="Courier New" panose="02070309020205020404" pitchFamily="49" charset="0"/>
              </a:rPr>
              <a:t>-managerial', 0.04085603962006724),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relationship_Own</a:t>
            </a:r>
            <a:r>
              <a:rPr kumimoji="0" lang="en-US" altLang="en-US" sz="1000" b="0" i="0" u="none" strike="noStrike" cap="none" normalizeH="0" baseline="0" dirty="0">
                <a:ln>
                  <a:noFill/>
                </a:ln>
                <a:solidFill>
                  <a:srgbClr val="000000"/>
                </a:solidFill>
                <a:effectLst/>
                <a:latin typeface="Courier New" panose="02070309020205020404" pitchFamily="49" charset="0"/>
              </a:rPr>
              <a:t>-child', 0.03805349249015408),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capital_loss</a:t>
            </a:r>
            <a:r>
              <a:rPr kumimoji="0" lang="en-US" altLang="en-US" sz="1000" b="0" i="0" u="none" strike="noStrike" cap="none" normalizeH="0" baseline="0" dirty="0">
                <a:ln>
                  <a:noFill/>
                </a:ln>
                <a:solidFill>
                  <a:srgbClr val="000000"/>
                </a:solidFill>
                <a:effectLst/>
                <a:latin typeface="Courier New" panose="02070309020205020404" pitchFamily="49" charset="0"/>
              </a:rPr>
              <a:t>', 0.03552910129107107),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occupation_Prof</a:t>
            </a:r>
            <a:r>
              <a:rPr kumimoji="0" lang="en-US" altLang="en-US" sz="1000" b="0" i="0" u="none" strike="noStrike" cap="none" normalizeH="0" baseline="0" dirty="0">
                <a:ln>
                  <a:noFill/>
                </a:ln>
                <a:solidFill>
                  <a:srgbClr val="000000"/>
                </a:solidFill>
                <a:effectLst/>
                <a:latin typeface="Courier New" panose="02070309020205020404" pitchFamily="49" charset="0"/>
              </a:rPr>
              <a:t>-specialty', 0.030961502151851557), </a:t>
            </a:r>
          </a:p>
        </p:txBody>
      </p:sp>
    </p:spTree>
    <p:extLst>
      <p:ext uri="{BB962C8B-B14F-4D97-AF65-F5344CB8AC3E}">
        <p14:creationId xmlns:p14="http://schemas.microsoft.com/office/powerpoint/2010/main" val="15384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761299E3-E793-4268-B74E-D11E0A754979}"/>
              </a:ext>
            </a:extLst>
          </p:cNvPr>
          <p:cNvPicPr>
            <a:picLocks noGrp="1" noChangeAspect="1"/>
          </p:cNvPicPr>
          <p:nvPr>
            <p:ph idx="1"/>
          </p:nvPr>
        </p:nvPicPr>
        <p:blipFill>
          <a:blip r:embed="rId2"/>
          <a:stretch>
            <a:fillRect/>
          </a:stretch>
        </p:blipFill>
        <p:spPr>
          <a:xfrm>
            <a:off x="61701" y="643466"/>
            <a:ext cx="6029748" cy="5571067"/>
          </a:xfrm>
          <a:prstGeom prst="rect">
            <a:avLst/>
          </a:prstGeom>
        </p:spPr>
      </p:pic>
      <p:pic>
        <p:nvPicPr>
          <p:cNvPr id="5" name="Picture 4">
            <a:extLst>
              <a:ext uri="{FF2B5EF4-FFF2-40B4-BE49-F238E27FC236}">
                <a16:creationId xmlns:a16="http://schemas.microsoft.com/office/drawing/2014/main" id="{1CC9A383-30FC-45EA-811B-BE61EED9D4A7}"/>
              </a:ext>
            </a:extLst>
          </p:cNvPr>
          <p:cNvPicPr>
            <a:picLocks noChangeAspect="1"/>
          </p:cNvPicPr>
          <p:nvPr/>
        </p:nvPicPr>
        <p:blipFill>
          <a:blip r:embed="rId3"/>
          <a:stretch>
            <a:fillRect/>
          </a:stretch>
        </p:blipFill>
        <p:spPr>
          <a:xfrm>
            <a:off x="5676900" y="556683"/>
            <a:ext cx="6800850" cy="5657850"/>
          </a:xfrm>
          <a:prstGeom prst="rect">
            <a:avLst/>
          </a:prstGeom>
        </p:spPr>
      </p:pic>
    </p:spTree>
    <p:extLst>
      <p:ext uri="{BB962C8B-B14F-4D97-AF65-F5344CB8AC3E}">
        <p14:creationId xmlns:p14="http://schemas.microsoft.com/office/powerpoint/2010/main" val="346230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8B5E7659-1A8A-45D2-BE82-418117783D8C}"/>
              </a:ext>
            </a:extLst>
          </p:cNvPr>
          <p:cNvPicPr>
            <a:picLocks noGrp="1" noChangeAspect="1"/>
          </p:cNvPicPr>
          <p:nvPr>
            <p:ph idx="1"/>
          </p:nvPr>
        </p:nvPicPr>
        <p:blipFill>
          <a:blip r:embed="rId2"/>
          <a:stretch>
            <a:fillRect/>
          </a:stretch>
        </p:blipFill>
        <p:spPr>
          <a:xfrm>
            <a:off x="-452270" y="548216"/>
            <a:ext cx="6548270" cy="5571067"/>
          </a:xfrm>
          <a:prstGeom prst="rect">
            <a:avLst/>
          </a:prstGeom>
        </p:spPr>
      </p:pic>
      <p:pic>
        <p:nvPicPr>
          <p:cNvPr id="5" name="Picture 4">
            <a:extLst>
              <a:ext uri="{FF2B5EF4-FFF2-40B4-BE49-F238E27FC236}">
                <a16:creationId xmlns:a16="http://schemas.microsoft.com/office/drawing/2014/main" id="{D5B10C96-9360-4D04-8F65-83A10C583DD0}"/>
              </a:ext>
            </a:extLst>
          </p:cNvPr>
          <p:cNvPicPr>
            <a:picLocks noChangeAspect="1"/>
          </p:cNvPicPr>
          <p:nvPr/>
        </p:nvPicPr>
        <p:blipFill>
          <a:blip r:embed="rId3"/>
          <a:stretch>
            <a:fillRect/>
          </a:stretch>
        </p:blipFill>
        <p:spPr>
          <a:xfrm>
            <a:off x="6096000" y="548216"/>
            <a:ext cx="6200775" cy="5295900"/>
          </a:xfrm>
          <a:prstGeom prst="rect">
            <a:avLst/>
          </a:prstGeom>
        </p:spPr>
      </p:pic>
    </p:spTree>
    <p:extLst>
      <p:ext uri="{BB962C8B-B14F-4D97-AF65-F5344CB8AC3E}">
        <p14:creationId xmlns:p14="http://schemas.microsoft.com/office/powerpoint/2010/main" val="3347301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DACB5147-FD8D-49EF-81E0-A194CD8D5D2E}"/>
              </a:ext>
            </a:extLst>
          </p:cNvPr>
          <p:cNvPicPr>
            <a:picLocks noGrp="1" noChangeAspect="1"/>
          </p:cNvPicPr>
          <p:nvPr>
            <p:ph idx="1"/>
          </p:nvPr>
        </p:nvPicPr>
        <p:blipFill>
          <a:blip r:embed="rId2"/>
          <a:stretch>
            <a:fillRect/>
          </a:stretch>
        </p:blipFill>
        <p:spPr>
          <a:xfrm>
            <a:off x="643467" y="1411562"/>
            <a:ext cx="10905066" cy="4034874"/>
          </a:xfrm>
          <a:prstGeom prst="rect">
            <a:avLst/>
          </a:prstGeom>
        </p:spPr>
      </p:pic>
      <p:sp>
        <p:nvSpPr>
          <p:cNvPr id="2" name="TextBox 1">
            <a:extLst>
              <a:ext uri="{FF2B5EF4-FFF2-40B4-BE49-F238E27FC236}">
                <a16:creationId xmlns:a16="http://schemas.microsoft.com/office/drawing/2014/main" id="{A8CEAE52-0C88-4618-B20D-BE4016295346}"/>
              </a:ext>
            </a:extLst>
          </p:cNvPr>
          <p:cNvSpPr txBox="1"/>
          <p:nvPr/>
        </p:nvSpPr>
        <p:spPr>
          <a:xfrm>
            <a:off x="1012054" y="5575175"/>
            <a:ext cx="12752337" cy="1200329"/>
          </a:xfrm>
          <a:prstGeom prst="rect">
            <a:avLst/>
          </a:prstGeom>
          <a:noFill/>
        </p:spPr>
        <p:txBody>
          <a:bodyPr wrap="none" rtlCol="0">
            <a:spAutoFit/>
          </a:bodyPr>
          <a:lstStyle/>
          <a:p>
            <a:r>
              <a:rPr lang="en-US" dirty="0"/>
              <a:t>If I state it is a 0, I have a 89% chance I’m correct. If I state it is a 1, I have a 80% chance I’m correct.</a:t>
            </a:r>
          </a:p>
          <a:p>
            <a:r>
              <a:rPr lang="en-US" dirty="0"/>
              <a:t>If I state it is NOT a 0, I have a 95% chance I’m correct. If I state it is NOT a 1, I only have a 63% that I’m correct.</a:t>
            </a:r>
          </a:p>
          <a:p>
            <a:endParaRPr lang="en-US" dirty="0"/>
          </a:p>
          <a:p>
            <a:r>
              <a:rPr lang="en-US" dirty="0"/>
              <a:t>So say, if you focus on predicting 1s, you have a 20% chance of predicting false positive and a 37% chance of predicting a false negative.</a:t>
            </a:r>
          </a:p>
        </p:txBody>
      </p:sp>
    </p:spTree>
    <p:extLst>
      <p:ext uri="{BB962C8B-B14F-4D97-AF65-F5344CB8AC3E}">
        <p14:creationId xmlns:p14="http://schemas.microsoft.com/office/powerpoint/2010/main" val="374389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F23D-CDCB-4F25-9165-B11CC8A820A9}"/>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62C41B52-4D42-43E4-965F-FB36B1DF6649}"/>
              </a:ext>
            </a:extLst>
          </p:cNvPr>
          <p:cNvSpPr>
            <a:spLocks noGrp="1"/>
          </p:cNvSpPr>
          <p:nvPr>
            <p:ph idx="1"/>
          </p:nvPr>
        </p:nvSpPr>
        <p:spPr/>
        <p:txBody>
          <a:bodyPr>
            <a:noAutofit/>
          </a:bodyPr>
          <a:lstStyle/>
          <a:p>
            <a:r>
              <a:rPr lang="en-US" sz="2000" b="1" dirty="0"/>
              <a:t>The US Adult Census dataset is a repository of 48,842 entries extracted from the 1994 US Census database.</a:t>
            </a:r>
          </a:p>
          <a:p>
            <a:r>
              <a:rPr lang="en-US" sz="2000" b="1" dirty="0"/>
              <a:t>Each entry contains the following information about the class of individual:</a:t>
            </a:r>
          </a:p>
          <a:p>
            <a:r>
              <a:rPr lang="en-US" sz="2000" b="1" dirty="0"/>
              <a:t>age: the age of an individual</a:t>
            </a:r>
          </a:p>
          <a:p>
            <a:r>
              <a:rPr lang="en-US" sz="2000" b="1" dirty="0" err="1"/>
              <a:t>workclass</a:t>
            </a:r>
            <a:r>
              <a:rPr lang="en-US" sz="2000" b="1" dirty="0"/>
              <a:t>: a general term to represent the employment status of an individual</a:t>
            </a:r>
          </a:p>
          <a:p>
            <a:r>
              <a:rPr lang="en-US" sz="2000" b="1" dirty="0" err="1"/>
              <a:t>fnlwgt</a:t>
            </a:r>
            <a:r>
              <a:rPr lang="en-US" sz="2000" b="1" dirty="0"/>
              <a:t>: final weight. In other words, this is the number of people the census believes the entry represents.</a:t>
            </a:r>
          </a:p>
          <a:p>
            <a:r>
              <a:rPr lang="en-US" sz="2000" b="1" dirty="0"/>
              <a:t>education: the highest level of education achieved by an individual.</a:t>
            </a:r>
          </a:p>
          <a:p>
            <a:r>
              <a:rPr lang="en-US" sz="2000" b="1" dirty="0"/>
              <a:t>education-num: the highest level of education achieved in numerical form.</a:t>
            </a:r>
          </a:p>
          <a:p>
            <a:r>
              <a:rPr lang="en-US" sz="2000" b="1" dirty="0"/>
              <a:t>marital-status: marital status of an individual. Note: Married-civ-spouse corresponds to a civilian spouse while Married-AF-spouse is a spouse in the Armed Forces.</a:t>
            </a:r>
          </a:p>
          <a:p>
            <a:endParaRPr lang="en-US" sz="2000" b="1" dirty="0"/>
          </a:p>
        </p:txBody>
      </p:sp>
    </p:spTree>
    <p:extLst>
      <p:ext uri="{BB962C8B-B14F-4D97-AF65-F5344CB8AC3E}">
        <p14:creationId xmlns:p14="http://schemas.microsoft.com/office/powerpoint/2010/main" val="72211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8832-A20E-4D76-B32B-BFD1954C9B9A}"/>
              </a:ext>
            </a:extLst>
          </p:cNvPr>
          <p:cNvSpPr>
            <a:spLocks noGrp="1"/>
          </p:cNvSpPr>
          <p:nvPr>
            <p:ph type="title"/>
          </p:nvPr>
        </p:nvSpPr>
        <p:spPr/>
        <p:txBody>
          <a:bodyPr/>
          <a:lstStyle/>
          <a:p>
            <a:r>
              <a:rPr lang="en-US" dirty="0"/>
              <a:t>About the Data 2</a:t>
            </a:r>
          </a:p>
        </p:txBody>
      </p:sp>
      <p:sp>
        <p:nvSpPr>
          <p:cNvPr id="3" name="Content Placeholder 2">
            <a:extLst>
              <a:ext uri="{FF2B5EF4-FFF2-40B4-BE49-F238E27FC236}">
                <a16:creationId xmlns:a16="http://schemas.microsoft.com/office/drawing/2014/main" id="{6408430F-C76D-4C75-A70E-E6069C637591}"/>
              </a:ext>
            </a:extLst>
          </p:cNvPr>
          <p:cNvSpPr>
            <a:spLocks noGrp="1"/>
          </p:cNvSpPr>
          <p:nvPr>
            <p:ph idx="1"/>
          </p:nvPr>
        </p:nvSpPr>
        <p:spPr/>
        <p:txBody>
          <a:bodyPr>
            <a:normAutofit fontScale="85000" lnSpcReduction="10000"/>
          </a:bodyPr>
          <a:lstStyle/>
          <a:p>
            <a:r>
              <a:rPr lang="en-US" b="1" dirty="0"/>
              <a:t>occupation: the general type of occupation of an individual</a:t>
            </a:r>
          </a:p>
          <a:p>
            <a:r>
              <a:rPr lang="en-US" b="1" dirty="0"/>
              <a:t>relationship: represents what this individual is relative to others. For example an individual could be a Husband. Each entry only has one relationship attribute and is somewhat redundant with marital status.</a:t>
            </a:r>
          </a:p>
          <a:p>
            <a:r>
              <a:rPr lang="en-US" b="1" dirty="0"/>
              <a:t>race: Descriptions of an individual’s race</a:t>
            </a:r>
          </a:p>
          <a:p>
            <a:r>
              <a:rPr lang="en-US" b="1" dirty="0"/>
              <a:t>sex: the biological sex of the individual</a:t>
            </a:r>
          </a:p>
          <a:p>
            <a:r>
              <a:rPr lang="en-US" b="1" dirty="0"/>
              <a:t>capital-gain: capital gains for an individual (money gained outside of salary)</a:t>
            </a:r>
          </a:p>
          <a:p>
            <a:r>
              <a:rPr lang="en-US" b="1" dirty="0"/>
              <a:t>capital-loss: capital loss for an individual (money lost outside of salary)</a:t>
            </a:r>
          </a:p>
          <a:p>
            <a:r>
              <a:rPr lang="en-US" b="1" dirty="0"/>
              <a:t>hours-per-week: the hours an individual has reported to work per week</a:t>
            </a:r>
          </a:p>
          <a:p>
            <a:r>
              <a:rPr lang="en-US" b="1" dirty="0"/>
              <a:t>native-country: country of origin for an individual</a:t>
            </a:r>
          </a:p>
          <a:p>
            <a:r>
              <a:rPr lang="en-US" b="1" dirty="0"/>
              <a:t>income: whether or not an individual makes more than 50,000 annually.</a:t>
            </a:r>
          </a:p>
        </p:txBody>
      </p:sp>
    </p:spTree>
    <p:extLst>
      <p:ext uri="{BB962C8B-B14F-4D97-AF65-F5344CB8AC3E}">
        <p14:creationId xmlns:p14="http://schemas.microsoft.com/office/powerpoint/2010/main" val="54381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016F-D654-4439-A122-8ED78E5FEC46}"/>
              </a:ext>
            </a:extLst>
          </p:cNvPr>
          <p:cNvSpPr>
            <a:spLocks noGrp="1"/>
          </p:cNvSpPr>
          <p:nvPr>
            <p:ph type="title"/>
          </p:nvPr>
        </p:nvSpPr>
        <p:spPr/>
        <p:txBody>
          <a:bodyPr/>
          <a:lstStyle/>
          <a:p>
            <a:r>
              <a:rPr lang="en-US" dirty="0"/>
              <a:t>Action Plan</a:t>
            </a:r>
          </a:p>
        </p:txBody>
      </p:sp>
      <p:sp>
        <p:nvSpPr>
          <p:cNvPr id="3" name="Content Placeholder 2">
            <a:extLst>
              <a:ext uri="{FF2B5EF4-FFF2-40B4-BE49-F238E27FC236}">
                <a16:creationId xmlns:a16="http://schemas.microsoft.com/office/drawing/2014/main" id="{A976DA11-7F39-4E65-B086-13F9825FDC54}"/>
              </a:ext>
            </a:extLst>
          </p:cNvPr>
          <p:cNvSpPr>
            <a:spLocks noGrp="1"/>
          </p:cNvSpPr>
          <p:nvPr>
            <p:ph idx="1"/>
          </p:nvPr>
        </p:nvSpPr>
        <p:spPr/>
        <p:txBody>
          <a:bodyPr/>
          <a:lstStyle/>
          <a:p>
            <a:r>
              <a:rPr lang="en-US" dirty="0"/>
              <a:t>We will explore the data at face value in order to understand the trends and representations of certain demographics in the census and then we will use these insights to form machine learning models to help predict whether an individual would make more or less than 50,000 USD in 1994.</a:t>
            </a:r>
          </a:p>
        </p:txBody>
      </p:sp>
    </p:spTree>
    <p:extLst>
      <p:ext uri="{BB962C8B-B14F-4D97-AF65-F5344CB8AC3E}">
        <p14:creationId xmlns:p14="http://schemas.microsoft.com/office/powerpoint/2010/main" val="68761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5013823A-156B-40A1-A70E-95EF46569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221" b="-1"/>
          <a:stretch/>
        </p:blipFill>
        <p:spPr>
          <a:xfrm>
            <a:off x="20" y="10"/>
            <a:ext cx="12191980" cy="6857990"/>
          </a:xfrm>
          <a:prstGeom prst="rect">
            <a:avLst/>
          </a:prstGeom>
        </p:spPr>
      </p:pic>
    </p:spTree>
    <p:extLst>
      <p:ext uri="{BB962C8B-B14F-4D97-AF65-F5344CB8AC3E}">
        <p14:creationId xmlns:p14="http://schemas.microsoft.com/office/powerpoint/2010/main" val="311065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3" name="Rectangle 20">
            <a:extLst>
              <a:ext uri="{FF2B5EF4-FFF2-40B4-BE49-F238E27FC236}">
                <a16:creationId xmlns:a16="http://schemas.microsoft.com/office/drawing/2014/main" id="{5CB593EA-2F98-479F-B4C4-F366571F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screenshot of a cell phone&#10;&#10;Description automatically generated">
            <a:extLst>
              <a:ext uri="{FF2B5EF4-FFF2-40B4-BE49-F238E27FC236}">
                <a16:creationId xmlns:a16="http://schemas.microsoft.com/office/drawing/2014/main" id="{25798279-46F1-44CD-AB2D-A39C314F94A3}"/>
              </a:ext>
            </a:extLst>
          </p:cNvPr>
          <p:cNvPicPr>
            <a:picLocks noChangeAspect="1"/>
          </p:cNvPicPr>
          <p:nvPr/>
        </p:nvPicPr>
        <p:blipFill rotWithShape="1">
          <a:blip r:embed="rId2">
            <a:extLst>
              <a:ext uri="{28A0092B-C50C-407E-A947-70E740481C1C}">
                <a14:useLocalDpi xmlns:a14="http://schemas.microsoft.com/office/drawing/2010/main" val="0"/>
              </a:ext>
            </a:extLst>
          </a:blip>
          <a:srcRect r="39860" b="2"/>
          <a:stretch/>
        </p:blipFill>
        <p:spPr>
          <a:xfrm>
            <a:off x="20" y="10"/>
            <a:ext cx="2970445" cy="338326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6BA6BEF6-08D2-44CB-A06A-1929E39CC9A2}"/>
              </a:ext>
            </a:extLst>
          </p:cNvPr>
          <p:cNvPicPr>
            <a:picLocks noChangeAspect="1"/>
          </p:cNvPicPr>
          <p:nvPr/>
        </p:nvPicPr>
        <p:blipFill rotWithShape="1">
          <a:blip r:embed="rId3">
            <a:extLst>
              <a:ext uri="{28A0092B-C50C-407E-A947-70E740481C1C}">
                <a14:useLocalDpi xmlns:a14="http://schemas.microsoft.com/office/drawing/2010/main" val="0"/>
              </a:ext>
            </a:extLst>
          </a:blip>
          <a:srcRect r="39859" b="2"/>
          <a:stretch/>
        </p:blipFill>
        <p:spPr>
          <a:xfrm>
            <a:off x="3072956" y="10"/>
            <a:ext cx="2970465" cy="3383268"/>
          </a:xfrm>
          <a:prstGeom prst="rect">
            <a:avLst/>
          </a:prstGeom>
        </p:spPr>
      </p:pic>
      <p:pic>
        <p:nvPicPr>
          <p:cNvPr id="34" name="Content Placeholder 4">
            <a:extLst>
              <a:ext uri="{FF2B5EF4-FFF2-40B4-BE49-F238E27FC236}">
                <a16:creationId xmlns:a16="http://schemas.microsoft.com/office/drawing/2014/main" id="{BE07C667-F1D5-418F-838F-7663752D662C}"/>
              </a:ext>
            </a:extLst>
          </p:cNvPr>
          <p:cNvPicPr>
            <a:picLocks noChangeAspect="1"/>
          </p:cNvPicPr>
          <p:nvPr/>
        </p:nvPicPr>
        <p:blipFill rotWithShape="1">
          <a:blip r:embed="rId4">
            <a:extLst>
              <a:ext uri="{28A0092B-C50C-407E-A947-70E740481C1C}">
                <a14:useLocalDpi xmlns:a14="http://schemas.microsoft.com/office/drawing/2010/main" val="0"/>
              </a:ext>
            </a:extLst>
          </a:blip>
          <a:srcRect r="39832" b="2"/>
          <a:stretch/>
        </p:blipFill>
        <p:spPr>
          <a:xfrm>
            <a:off x="6145909" y="10"/>
            <a:ext cx="2971800" cy="338326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3ABA477A-CC02-4313-B510-50DEBB891CB4}"/>
              </a:ext>
            </a:extLst>
          </p:cNvPr>
          <p:cNvPicPr>
            <a:picLocks noChangeAspect="1"/>
          </p:cNvPicPr>
          <p:nvPr/>
        </p:nvPicPr>
        <p:blipFill rotWithShape="1">
          <a:blip r:embed="rId5">
            <a:extLst>
              <a:ext uri="{28A0092B-C50C-407E-A947-70E740481C1C}">
                <a14:useLocalDpi xmlns:a14="http://schemas.microsoft.com/office/drawing/2010/main" val="0"/>
              </a:ext>
            </a:extLst>
          </a:blip>
          <a:srcRect r="39832" b="2"/>
          <a:stretch/>
        </p:blipFill>
        <p:spPr>
          <a:xfrm>
            <a:off x="9220200" y="10"/>
            <a:ext cx="2971800" cy="3383268"/>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018B0E0E-6F4A-4548-84B6-A856B28CDA5F}"/>
              </a:ext>
            </a:extLst>
          </p:cNvPr>
          <p:cNvPicPr>
            <a:picLocks noChangeAspect="1"/>
          </p:cNvPicPr>
          <p:nvPr/>
        </p:nvPicPr>
        <p:blipFill rotWithShape="1">
          <a:blip r:embed="rId6">
            <a:extLst>
              <a:ext uri="{28A0092B-C50C-407E-A947-70E740481C1C}">
                <a14:useLocalDpi xmlns:a14="http://schemas.microsoft.com/office/drawing/2010/main" val="0"/>
              </a:ext>
            </a:extLst>
          </a:blip>
          <a:srcRect t="7999" r="-1" b="10288"/>
          <a:stretch/>
        </p:blipFill>
        <p:spPr>
          <a:xfrm>
            <a:off x="-1018" y="3474720"/>
            <a:ext cx="6044438" cy="3383280"/>
          </a:xfrm>
          <a:prstGeom prst="rect">
            <a:avLst/>
          </a:prstGeom>
        </p:spPr>
      </p:pic>
      <p:sp>
        <p:nvSpPr>
          <p:cNvPr id="35" name="Rectangle 22">
            <a:extLst>
              <a:ext uri="{FF2B5EF4-FFF2-40B4-BE49-F238E27FC236}">
                <a16:creationId xmlns:a16="http://schemas.microsoft.com/office/drawing/2014/main" id="{39BEB6D0-9E4E-4221-93D1-74ABECEE9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910" y="3474720"/>
            <a:ext cx="6046090" cy="3383281"/>
          </a:xfrm>
          <a:prstGeom prst="rect">
            <a:avLst/>
          </a:prstGeom>
          <a:solidFill>
            <a:srgbClr val="AE9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BF6EF-2559-4D9F-A9CE-C00560FD15D6}"/>
              </a:ext>
            </a:extLst>
          </p:cNvPr>
          <p:cNvSpPr>
            <a:spLocks noGrp="1"/>
          </p:cNvSpPr>
          <p:nvPr>
            <p:ph type="title"/>
          </p:nvPr>
        </p:nvSpPr>
        <p:spPr>
          <a:xfrm>
            <a:off x="8222798" y="4752827"/>
            <a:ext cx="5193748" cy="637124"/>
          </a:xfrm>
        </p:spPr>
        <p:txBody>
          <a:bodyPr>
            <a:normAutofit/>
          </a:bodyPr>
          <a:lstStyle/>
          <a:p>
            <a:r>
              <a:rPr lang="en-US" sz="3200" b="1" dirty="0">
                <a:solidFill>
                  <a:srgbClr val="FFFFFF"/>
                </a:solidFill>
              </a:rPr>
              <a:t>Go Asians!</a:t>
            </a:r>
          </a:p>
        </p:txBody>
      </p:sp>
      <p:sp>
        <p:nvSpPr>
          <p:cNvPr id="36" name="Content Placeholder 17">
            <a:extLst>
              <a:ext uri="{FF2B5EF4-FFF2-40B4-BE49-F238E27FC236}">
                <a16:creationId xmlns:a16="http://schemas.microsoft.com/office/drawing/2014/main" id="{502F6ED3-CBE8-45B0-8D41-2A233F0C994F}"/>
              </a:ext>
            </a:extLst>
          </p:cNvPr>
          <p:cNvSpPr>
            <a:spLocks noGrp="1"/>
          </p:cNvSpPr>
          <p:nvPr>
            <p:ph idx="1"/>
          </p:nvPr>
        </p:nvSpPr>
        <p:spPr>
          <a:xfrm>
            <a:off x="6479648" y="4510585"/>
            <a:ext cx="5366610" cy="1758732"/>
          </a:xfrm>
        </p:spPr>
        <p:txBody>
          <a:bodyPr>
            <a:normAutofit/>
          </a:bodyPr>
          <a:lstStyle/>
          <a:p>
            <a:endParaRPr lang="en-US" sz="1800" dirty="0">
              <a:solidFill>
                <a:srgbClr val="FFFFFF"/>
              </a:solidFill>
            </a:endParaRPr>
          </a:p>
        </p:txBody>
      </p:sp>
    </p:spTree>
    <p:extLst>
      <p:ext uri="{BB962C8B-B14F-4D97-AF65-F5344CB8AC3E}">
        <p14:creationId xmlns:p14="http://schemas.microsoft.com/office/powerpoint/2010/main" val="26911630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412D-67CF-4867-B3F1-0A792E06C77C}"/>
              </a:ext>
            </a:extLst>
          </p:cNvPr>
          <p:cNvSpPr>
            <a:spLocks noGrp="1"/>
          </p:cNvSpPr>
          <p:nvPr>
            <p:ph type="title"/>
          </p:nvPr>
        </p:nvSpPr>
        <p:spPr>
          <a:xfrm>
            <a:off x="838200" y="365125"/>
            <a:ext cx="10515600" cy="1325563"/>
          </a:xfrm>
        </p:spPr>
        <p:txBody>
          <a:bodyPr/>
          <a:lstStyle/>
          <a:p>
            <a:endParaRPr lang="en-US"/>
          </a:p>
        </p:txBody>
      </p:sp>
      <p:pic>
        <p:nvPicPr>
          <p:cNvPr id="5" name="Content Placeholder 4">
            <a:extLst>
              <a:ext uri="{FF2B5EF4-FFF2-40B4-BE49-F238E27FC236}">
                <a16:creationId xmlns:a16="http://schemas.microsoft.com/office/drawing/2014/main" id="{BB8B71D9-6571-4463-8030-844AB7FBE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134" y="298542"/>
            <a:ext cx="10815732" cy="6260915"/>
          </a:xfrm>
        </p:spPr>
      </p:pic>
    </p:spTree>
    <p:extLst>
      <p:ext uri="{BB962C8B-B14F-4D97-AF65-F5344CB8AC3E}">
        <p14:creationId xmlns:p14="http://schemas.microsoft.com/office/powerpoint/2010/main" val="323230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670C-0EB6-4381-8E94-1D92D648F306}"/>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BEB47A99-6C75-4137-BBDF-D90308079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67" y="185611"/>
            <a:ext cx="11205908" cy="6486777"/>
          </a:xfrm>
        </p:spPr>
      </p:pic>
    </p:spTree>
    <p:extLst>
      <p:ext uri="{BB962C8B-B14F-4D97-AF65-F5344CB8AC3E}">
        <p14:creationId xmlns:p14="http://schemas.microsoft.com/office/powerpoint/2010/main" val="20581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807771A-3A9D-4082-AD23-61B8F1E46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16365"/>
            <a:ext cx="10905066" cy="5425269"/>
          </a:xfrm>
          <a:prstGeom prst="rect">
            <a:avLst/>
          </a:prstGeom>
        </p:spPr>
      </p:pic>
    </p:spTree>
    <p:extLst>
      <p:ext uri="{BB962C8B-B14F-4D97-AF65-F5344CB8AC3E}">
        <p14:creationId xmlns:p14="http://schemas.microsoft.com/office/powerpoint/2010/main" val="1031303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486</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Tw Cen MT</vt:lpstr>
      <vt:lpstr>Office Theme</vt:lpstr>
      <vt:lpstr>Predicting Income</vt:lpstr>
      <vt:lpstr>About the Data</vt:lpstr>
      <vt:lpstr>About the Data 2</vt:lpstr>
      <vt:lpstr>Action Plan</vt:lpstr>
      <vt:lpstr>PowerPoint Presentation</vt:lpstr>
      <vt:lpstr>Go Asians!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 vs Random Forest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DAH! Housing!</dc:title>
  <dc:creator>Daniel Vu</dc:creator>
  <cp:lastModifiedBy>Daniel Vu</cp:lastModifiedBy>
  <cp:revision>9</cp:revision>
  <dcterms:created xsi:type="dcterms:W3CDTF">2019-03-26T03:12:07Z</dcterms:created>
  <dcterms:modified xsi:type="dcterms:W3CDTF">2019-03-26T10:26:37Z</dcterms:modified>
</cp:coreProperties>
</file>