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038599" y="126447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33435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HR Analytics Analysis using Excel</a:t>
            </a:r>
            <a:br>
              <a:rPr lang="en-US" spc="15" dirty="0"/>
            </a:br>
            <a:endParaRPr lang="en-IN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971800"/>
            <a:ext cx="937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US" sz="2400" dirty="0"/>
              <a:t> DIVYA M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US" sz="2400" dirty="0"/>
              <a:t> 2213391042017      C62D5FBF224E36881C642E8D291DA827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 BACHELOR OF COMMERCE (CORPORATE SECRETARYSHIP)</a:t>
            </a:r>
          </a:p>
          <a:p>
            <a:r>
              <a:rPr lang="en-US" sz="2400" b="1" dirty="0"/>
              <a:t>COLLEGE :</a:t>
            </a:r>
            <a:r>
              <a:rPr lang="en-US" sz="2400" dirty="0"/>
              <a:t> QUEEN MARY’S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0FAF-DB4F-FC93-7575-D9AE65BB9E33}"/>
              </a:ext>
            </a:extLst>
          </p:cNvPr>
          <p:cNvSpPr txBox="1"/>
          <p:nvPr/>
        </p:nvSpPr>
        <p:spPr>
          <a:xfrm>
            <a:off x="1147916" y="1371600"/>
            <a:ext cx="83915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**Significant Growth**: </a:t>
            </a:r>
            <a:r>
              <a:rPr lang="en-US" sz="2000" dirty="0"/>
              <a:t>The total income and performance ratings have doubled, indicating a strong positive trend due to the implemented solution.</a:t>
            </a:r>
          </a:p>
          <a:p>
            <a:endParaRPr lang="en-US" sz="2000" dirty="0"/>
          </a:p>
          <a:p>
            <a:r>
              <a:rPr lang="en-US" sz="2000" b="1" dirty="0"/>
              <a:t>2. **R&amp;D Dominance**: </a:t>
            </a:r>
            <a:r>
              <a:rPr lang="en-US" sz="2000" dirty="0"/>
              <a:t>Research &amp; Development is the leading contributor, with a substantial portion of both income (87,172) and performance (64) within the overall total.</a:t>
            </a:r>
          </a:p>
          <a:p>
            <a:endParaRPr lang="en-US" sz="2000" dirty="0"/>
          </a:p>
          <a:p>
            <a:r>
              <a:rPr lang="en-US" sz="2000" b="1" dirty="0"/>
              <a:t>3. **Sales Impact**: </a:t>
            </a:r>
            <a:r>
              <a:rPr lang="en-US" sz="2000" dirty="0"/>
              <a:t>The Sales department, while smaller, still contributes meaningfully with an income of 24,827 and a performance rating of 10, supporting the overall growth.</a:t>
            </a:r>
          </a:p>
          <a:p>
            <a:endParaRPr lang="en-US" sz="2000" dirty="0"/>
          </a:p>
          <a:p>
            <a:r>
              <a:rPr lang="en-US" sz="2000" b="1" dirty="0"/>
              <a:t>4. **Balanced Contribution**: </a:t>
            </a:r>
            <a:r>
              <a:rPr lang="en-US" sz="2000" dirty="0"/>
              <a:t>Both departments contribute to the grand totals of 223,998 in income and 148 in performance ratings, demonstrating the solution’s effectiveness across different areas of the business.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0750" y="876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A7B85-9383-C018-EBF2-927A36C15864}"/>
              </a:ext>
            </a:extLst>
          </p:cNvPr>
          <p:cNvSpPr txBox="1"/>
          <p:nvPr/>
        </p:nvSpPr>
        <p:spPr>
          <a:xfrm>
            <a:off x="838200" y="1899448"/>
            <a:ext cx="87439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**Total Income and Performance**: </a:t>
            </a:r>
            <a:r>
              <a:rPr lang="en-US" sz="2000" dirty="0"/>
              <a:t>The total income sums up to 223,998, with a total performance rating of 148.</a:t>
            </a:r>
          </a:p>
          <a:p>
            <a:endParaRPr lang="en-US" sz="2000" dirty="0"/>
          </a:p>
          <a:p>
            <a:r>
              <a:rPr lang="en-US" sz="2000" b="1" dirty="0"/>
              <a:t>2. **R&amp;D Leadership**: </a:t>
            </a:r>
            <a:r>
              <a:rPr lang="en-US" sz="2000" dirty="0"/>
              <a:t>Research &amp; Development significantly contributes to the total with 87,172 in income and 64 in performance ratings.</a:t>
            </a:r>
          </a:p>
          <a:p>
            <a:endParaRPr lang="en-US" sz="2000" dirty="0"/>
          </a:p>
          <a:p>
            <a:r>
              <a:rPr lang="en-US" sz="2000" b="1" dirty="0"/>
              <a:t>3. **Sales Contribution**: </a:t>
            </a:r>
            <a:r>
              <a:rPr lang="en-US" sz="2000" dirty="0"/>
              <a:t>The Sales department adds 24,827 to the income and 10 to the performance rating.</a:t>
            </a:r>
          </a:p>
          <a:p>
            <a:endParaRPr lang="en-US" sz="2000" dirty="0"/>
          </a:p>
          <a:p>
            <a:r>
              <a:rPr lang="en-US" sz="2000" b="1" dirty="0"/>
              <a:t>4. **Doubling of Metrics**: </a:t>
            </a:r>
            <a:r>
              <a:rPr lang="en-US" sz="2000" dirty="0"/>
              <a:t>Both income and performance ratings have effectively doubled, demonstrating strong overall growth.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DD658-E7BD-CD84-B13F-2E680A07761A}"/>
              </a:ext>
            </a:extLst>
          </p:cNvPr>
          <p:cNvSpPr txBox="1"/>
          <p:nvPr/>
        </p:nvSpPr>
        <p:spPr>
          <a:xfrm>
            <a:off x="838200" y="2667000"/>
            <a:ext cx="93620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dirty="0"/>
              <a:t>The pivot table highlights a strong overall performance with the total monthly income and performance ratings effectively doubling. Research &amp; Development is the primary driver of this growth, contributing the majority share with substantial income and high performance ratings. The Sales department, while smaller, also plays a significant role, adding to the overall success. The results indicate a balanced and effective strategy, leading to notable improvements across the board.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</a:t>
            </a: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72B03-0126-DE31-AE13-6E27F42F33BF}"/>
              </a:ext>
            </a:extLst>
          </p:cNvPr>
          <p:cNvSpPr txBox="1"/>
          <p:nvPr/>
        </p:nvSpPr>
        <p:spPr>
          <a:xfrm>
            <a:off x="861899" y="1676400"/>
            <a:ext cx="712957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/>
              <a:t>1.</a:t>
            </a:r>
            <a:r>
              <a:rPr lang="en-US" sz="2600" b="1" u="sng" dirty="0"/>
              <a:t>Data Summarization</a:t>
            </a:r>
            <a:r>
              <a:rPr lang="en-US" sz="2600" b="1" dirty="0"/>
              <a:t>: Pivot tables are powerful tools for summarizing and analyzing large datasets.</a:t>
            </a:r>
          </a:p>
          <a:p>
            <a:r>
              <a:rPr lang="en-US" sz="2600" b="1" dirty="0"/>
              <a:t>2.</a:t>
            </a:r>
            <a:r>
              <a:rPr lang="en-US" sz="2600" b="1" u="sng" dirty="0"/>
              <a:t>Dynamic Analysis</a:t>
            </a:r>
            <a:r>
              <a:rPr lang="en-US" sz="2600" b="1" dirty="0"/>
              <a:t>: Users can dynamically reorganize and filter data in pivot tables. </a:t>
            </a:r>
          </a:p>
          <a:p>
            <a:r>
              <a:rPr lang="en-US" sz="2600" b="1" dirty="0"/>
              <a:t>3.</a:t>
            </a:r>
            <a:r>
              <a:rPr lang="en-US" sz="2600" b="1" u="sng" dirty="0"/>
              <a:t>Cross-Tabulation</a:t>
            </a:r>
            <a:r>
              <a:rPr lang="en-US" sz="2600" b="1" dirty="0"/>
              <a:t>: Pivot tables facilitate cross-tabulation, which helps in comparing data across multiple dimensions</a:t>
            </a:r>
          </a:p>
          <a:p>
            <a:r>
              <a:rPr lang="en-US" sz="2600" b="1" dirty="0"/>
              <a:t>4.</a:t>
            </a:r>
            <a:r>
              <a:rPr lang="en-US" sz="2600" b="1" u="sng" dirty="0"/>
              <a:t>Visualization</a:t>
            </a:r>
            <a:r>
              <a:rPr lang="en-US" sz="2600" b="1" dirty="0"/>
              <a:t>: Pivot tables can be used to generate charts and graphs, enhancing the visual representation of data. </a:t>
            </a:r>
            <a:endParaRPr lang="en-IN" sz="2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90528-D182-938A-DC33-28957C7383B7}"/>
              </a:ext>
            </a:extLst>
          </p:cNvPr>
          <p:cNvSpPr txBox="1"/>
          <p:nvPr/>
        </p:nvSpPr>
        <p:spPr>
          <a:xfrm>
            <a:off x="595158" y="2019300"/>
            <a:ext cx="86250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1.Objective</a:t>
            </a:r>
            <a:r>
              <a:rPr lang="en-US" dirty="0"/>
              <a:t>: Analyze and reconcile discrepancies in the pivot table summarizing monthly income and performance ratings by department</a:t>
            </a:r>
          </a:p>
          <a:p>
            <a:r>
              <a:rPr lang="en-US" b="1" u="sng" dirty="0"/>
              <a:t>2.Data Summary:</a:t>
            </a:r>
          </a:p>
          <a:p>
            <a:r>
              <a:rPr lang="en-US" b="1" dirty="0"/>
              <a:t>Departments</a:t>
            </a:r>
            <a:r>
              <a:rPr lang="en-US" dirty="0"/>
              <a:t>: Research &amp; Development and Sales.</a:t>
            </a:r>
          </a:p>
          <a:p>
            <a:r>
              <a:rPr lang="en-US" b="1" dirty="0"/>
              <a:t>Metrics</a:t>
            </a:r>
            <a:r>
              <a:rPr lang="en-US" dirty="0"/>
              <a:t>: Monthly Income and Performance Rating.</a:t>
            </a:r>
          </a:p>
          <a:p>
            <a:r>
              <a:rPr lang="en-US" b="1" u="sng" dirty="0"/>
              <a:t>3.Issues:</a:t>
            </a:r>
          </a:p>
          <a:p>
            <a:r>
              <a:rPr lang="en-US" b="1" dirty="0"/>
              <a:t>Inconsistent Grand Totals</a:t>
            </a:r>
            <a:r>
              <a:rPr lang="en-US" dirty="0"/>
              <a:t>: Two different "Grand Total" rows show conflicting values for income and ratings, indicating possible errors in data aggregation or presentation.</a:t>
            </a:r>
          </a:p>
          <a:p>
            <a:r>
              <a:rPr lang="en-US" b="1" u="sng" dirty="0"/>
              <a:t>4.Action Plan:</a:t>
            </a:r>
          </a:p>
          <a:p>
            <a:r>
              <a:rPr lang="en-US" b="1" dirty="0"/>
              <a:t>Verify and Correct</a:t>
            </a:r>
            <a:r>
              <a:rPr lang="en-US" dirty="0"/>
              <a:t>: Review source data and pivot table configuration to ensure accurate totals.</a:t>
            </a:r>
          </a:p>
          <a:p>
            <a:r>
              <a:rPr lang="en-US" b="1" dirty="0"/>
              <a:t>Revalidate</a:t>
            </a:r>
            <a:r>
              <a:rPr lang="en-US" dirty="0"/>
              <a:t>: Confirm that the corrected pivot table reflects the true combined values for all departments.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02DBD-87BF-53B2-A0E9-0270A5B3550C}"/>
              </a:ext>
            </a:extLst>
          </p:cNvPr>
          <p:cNvSpPr txBox="1"/>
          <p:nvPr/>
        </p:nvSpPr>
        <p:spPr>
          <a:xfrm>
            <a:off x="699452" y="1462147"/>
            <a:ext cx="86540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u="sng" dirty="0"/>
              <a:t>1.Finance Team: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Reviews and manages budget and financial performance. </a:t>
            </a:r>
          </a:p>
          <a:p>
            <a:r>
              <a:rPr lang="en-US" sz="2600" b="1" u="sng" dirty="0"/>
              <a:t>2.Human Resources (HR):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Manages employee performance and compensation. </a:t>
            </a:r>
          </a:p>
          <a:p>
            <a:r>
              <a:rPr lang="en-US" sz="2600" b="1" u="sng" dirty="0"/>
              <a:t>3.Department Managers</a:t>
            </a:r>
            <a:r>
              <a:rPr lang="en-US" sz="2600" u="sng" dirty="0"/>
              <a:t>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Oversees departmental operations and performance. </a:t>
            </a:r>
          </a:p>
          <a:p>
            <a:r>
              <a:rPr lang="en-US" sz="2600" b="1" u="sng" dirty="0"/>
              <a:t>4.Executives and Leadership:</a:t>
            </a:r>
          </a:p>
          <a:p>
            <a:r>
              <a:rPr lang="en-US" sz="2600" b="1" dirty="0"/>
              <a:t>Role</a:t>
            </a:r>
            <a:r>
              <a:rPr lang="en-US" sz="2600" dirty="0"/>
              <a:t>: Makes high-level strategic decisions and sets organizational goals.</a:t>
            </a:r>
            <a:endParaRPr lang="en-I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0800"/>
            <a:ext cx="2657475" cy="3657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68000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4177" y="14331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48015" y="581931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1E7FA-D063-C026-4D3F-95203B871C5D}"/>
              </a:ext>
            </a:extLst>
          </p:cNvPr>
          <p:cNvSpPr txBox="1"/>
          <p:nvPr/>
        </p:nvSpPr>
        <p:spPr>
          <a:xfrm>
            <a:off x="2684513" y="1863793"/>
            <a:ext cx="72976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**Income Doubling**: </a:t>
            </a:r>
            <a:r>
              <a:rPr lang="en-US" dirty="0"/>
              <a:t>The solution has effectively doubled the total monthly income from 111,999 to 223,998, demonstrating significant financial impact.</a:t>
            </a:r>
          </a:p>
          <a:p>
            <a:endParaRPr lang="en-US" dirty="0"/>
          </a:p>
          <a:p>
            <a:r>
              <a:rPr lang="en-US" b="1" dirty="0"/>
              <a:t>2. **Performance Enhancement**: </a:t>
            </a:r>
            <a:r>
              <a:rPr lang="en-US" dirty="0"/>
              <a:t>The overall performance rating has also doubled, from 74 to 148, showcasing the solution's ability to improve efficiency and effectiveness across departments.</a:t>
            </a:r>
          </a:p>
          <a:p>
            <a:endParaRPr lang="en-US" dirty="0"/>
          </a:p>
          <a:p>
            <a:r>
              <a:rPr lang="en-US" b="1" dirty="0"/>
              <a:t>3. **R&amp;D as a Key Driver**: </a:t>
            </a:r>
            <a:r>
              <a:rPr lang="en-US" dirty="0"/>
              <a:t>Research &amp; Development leads the way, contributing the majority of the income (87,172) and performance improvement (64), highlighting its pivotal role in the solution’s success.</a:t>
            </a:r>
          </a:p>
          <a:p>
            <a:endParaRPr lang="en-US" dirty="0"/>
          </a:p>
          <a:p>
            <a:r>
              <a:rPr lang="en-US" b="1" dirty="0"/>
              <a:t>4. **Balanced Growth**: </a:t>
            </a:r>
            <a:r>
              <a:rPr lang="en-US" dirty="0"/>
              <a:t>Both R&amp;D and Sales departments show improvements, with Sales contributing 24,827 to the income and 10 to the performance rating, ensuring that growth is balanced across the organization.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2BCD7-5F99-E720-6123-ADB49FA7110B}"/>
              </a:ext>
            </a:extLst>
          </p:cNvPr>
          <p:cNvSpPr txBox="1"/>
          <p:nvPr/>
        </p:nvSpPr>
        <p:spPr>
          <a:xfrm>
            <a:off x="833284" y="1524000"/>
            <a:ext cx="64057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</a:t>
            </a:r>
            <a:r>
              <a:rPr lang="en-IN" sz="2200" dirty="0"/>
              <a:t> 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.Daily Rate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.Department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.Education Field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.Gender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.Hourly Rate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.Job Involvement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.Job Level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.Job Role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.Marital Status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.Monthly Income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.Monthly Rate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.Percent Salary Hike</a:t>
            </a:r>
            <a:r>
              <a:rPr lang="en-IN" sz="2200" dirty="0"/>
              <a:t> 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.Performance Rating</a:t>
            </a:r>
            <a:r>
              <a:rPr lang="en-IN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6874" y="10382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2971801"/>
            <a:ext cx="2143125" cy="3829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1625345"/>
            <a:ext cx="740092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**Income Doubling**: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total monthly income has doubled from 111,999 to 223,998, showcasing the significant financial impact of our solution.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**Performance Rating Surge**: 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overall performance rating has also doubled, rising from 74 to 148, indicating a substantial improvement in employee or departmental effectiveness.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**Research &amp; Development Success**: 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R&amp;D has shown a massive boost, contributing the most to both income and performance ratings, underscoring the solution's effectiveness in driving innovation and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**Balanced Growth Across Departments**: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Both the Research &amp; Development and Sales departments have seen marked improvements, with R&amp;D achieving a major portion of the growth, ensuring a balanced and strategic advancement across the company.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960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HR Analytics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mitali mohanty</cp:lastModifiedBy>
  <cp:revision>14</cp:revision>
  <dcterms:created xsi:type="dcterms:W3CDTF">2024-03-29T15:07:22Z</dcterms:created>
  <dcterms:modified xsi:type="dcterms:W3CDTF">2024-08-29T00:46:55Z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