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al\Downloads\HR_Analytics.cs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[HR_Analytics.csv.csv]Sheet4!PivotTable3</c:name>
    <c:fmtId val="34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Sum of Sum of MonthlyIncome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3"/>
                <c:pt idx="0">
                  <c:v>Grand Total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111999</c:v>
                </c:pt>
                <c:pt idx="1">
                  <c:v>87172</c:v>
                </c:pt>
                <c:pt idx="2">
                  <c:v>24827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F-472F-895B-64D3EDD134C2}"/>
            </c:ext>
          </c:extLst>
        </c:ser>
        <c:ser>
          <c:idx val="1"/>
          <c:order val="1"/>
          <c:tx>
            <c:strRef>
              <c:f>Sheet4!$C$3</c:f>
              <c:strCache>
                <c:ptCount val="1"/>
                <c:pt idx="0">
                  <c:v>Sum of Sum of PerformanceRating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3"/>
                <c:pt idx="0">
                  <c:v>Grand Total</c:v>
                </c:pt>
                <c:pt idx="1">
                  <c:v>Research &amp; Development</c:v>
                </c:pt>
                <c:pt idx="2">
                  <c:v>Sales</c:v>
                </c:pt>
              </c:strCache>
            </c:strRef>
          </c:cat>
          <c:val>
            <c:numRef>
              <c:f>Sheet4!$C$4:$C$7</c:f>
              <c:numCache>
                <c:formatCode>General</c:formatCode>
                <c:ptCount val="3"/>
                <c:pt idx="0">
                  <c:v>74</c:v>
                </c:pt>
                <c:pt idx="1">
                  <c:v>64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F-472F-895B-64D3EDD134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7556863"/>
        <c:axId val="527560223"/>
        <c:axId val="0"/>
      </c:bar3DChart>
      <c:catAx>
        <c:axId val="5275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60223"/>
        <c:crosses val="autoZero"/>
        <c:auto val="1"/>
        <c:lblAlgn val="ctr"/>
        <c:lblOffset val="100"/>
        <c:noMultiLvlLbl val="0"/>
      </c:catAx>
      <c:valAx>
        <c:axId val="52756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2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038599" y="126447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334354"/>
            <a:ext cx="9982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>
                <a:solidFill>
                  <a:srgbClr val="0070C0"/>
                </a:solidFill>
              </a:rPr>
              <a:t>HR Analytics Analysis using Excel</a:t>
            </a:r>
            <a:endParaRPr lang="en-IN" spc="15" dirty="0">
              <a:solidFill>
                <a:srgbClr val="0070C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83839" y="3014008"/>
            <a:ext cx="9379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60093"/>
                </a:solidFill>
              </a:rPr>
              <a:t>STUDENT NAME:</a:t>
            </a:r>
            <a:r>
              <a:rPr lang="en-US" sz="2400" dirty="0">
                <a:solidFill>
                  <a:srgbClr val="D60093"/>
                </a:solidFill>
              </a:rPr>
              <a:t>  </a:t>
            </a:r>
            <a:r>
              <a:rPr lang="en-US" sz="2400" dirty="0"/>
              <a:t>DIVYA M</a:t>
            </a:r>
            <a:endParaRPr lang="en-US" sz="2400" b="1" dirty="0"/>
          </a:p>
          <a:p>
            <a:r>
              <a:rPr lang="en-US" sz="2400" b="1" dirty="0">
                <a:solidFill>
                  <a:srgbClr val="D60093"/>
                </a:solidFill>
              </a:rPr>
              <a:t>REGISTER NO:</a:t>
            </a:r>
            <a:r>
              <a:rPr lang="en-US" sz="2400" dirty="0"/>
              <a:t> 2213391042017      C62D5FBF224E36881C642E8D291DA827</a:t>
            </a:r>
          </a:p>
          <a:p>
            <a:r>
              <a:rPr lang="en-US" sz="2400" b="1" dirty="0">
                <a:solidFill>
                  <a:srgbClr val="D60093"/>
                </a:solidFill>
              </a:rPr>
              <a:t>DEPARTMENT :</a:t>
            </a:r>
            <a:r>
              <a:rPr lang="en-US" sz="2400" dirty="0">
                <a:solidFill>
                  <a:srgbClr val="D60093"/>
                </a:solidFill>
              </a:rPr>
              <a:t> </a:t>
            </a:r>
            <a:r>
              <a:rPr lang="en-US" sz="2400" dirty="0"/>
              <a:t>BACHELOR OF COMMERCE (CORPORATE SECRETARYSHIP)</a:t>
            </a:r>
          </a:p>
          <a:p>
            <a:r>
              <a:rPr lang="en-US" sz="2400" b="1" dirty="0">
                <a:solidFill>
                  <a:srgbClr val="D60093"/>
                </a:solidFill>
              </a:rPr>
              <a:t>COLLEGE :</a:t>
            </a:r>
            <a:r>
              <a:rPr lang="en-US" sz="2400" dirty="0">
                <a:solidFill>
                  <a:srgbClr val="D60093"/>
                </a:solidFill>
              </a:rPr>
              <a:t> </a:t>
            </a:r>
            <a:r>
              <a:rPr lang="en-US" sz="2400" dirty="0"/>
              <a:t>QUEEN MARY’S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684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rgbClr val="0070C0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rgbClr val="0070C0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CB4A3-EF45-1A13-579E-CAEF03F0C70A}"/>
              </a:ext>
            </a:extLst>
          </p:cNvPr>
          <p:cNvSpPr txBox="1"/>
          <p:nvPr/>
        </p:nvSpPr>
        <p:spPr>
          <a:xfrm>
            <a:off x="990600" y="1600200"/>
            <a:ext cx="9296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Firstly ,I used Kaggle to download employee dataset for the data analytics and I used excel sheets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Arranged data in a tabular format with clear headers for each column .used tables to convert data ranges into excel tables (insert &gt;table) for better management and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pivot tables: summarize and analyze data dynamically (insert &gt; pivot table ).drag and drop fields to rows, columns, and values areas to summarize data and identify patterns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charts: visualized data using charts (insert &gt; chart ) like bar 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Finally used naan </a:t>
            </a:r>
            <a:r>
              <a:rPr lang="en-US" sz="2400" dirty="0" err="1"/>
              <a:t>mudhalvan</a:t>
            </a:r>
            <a:r>
              <a:rPr lang="en-US" sz="2400" dirty="0"/>
              <a:t> portal to download.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43875" y="418098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0740" y="385713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620740" y="467944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1637" y="23763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70C0"/>
                </a:solidFill>
              </a:rPr>
              <a:t>R</a:t>
            </a:r>
            <a:r>
              <a:rPr spc="-40" dirty="0">
                <a:solidFill>
                  <a:srgbClr val="0070C0"/>
                </a:solidFill>
              </a:rPr>
              <a:t>E</a:t>
            </a:r>
            <a:r>
              <a:rPr spc="15" dirty="0">
                <a:solidFill>
                  <a:srgbClr val="0070C0"/>
                </a:solidFill>
              </a:rPr>
              <a:t>S</a:t>
            </a:r>
            <a:r>
              <a:rPr spc="-30" dirty="0">
                <a:solidFill>
                  <a:srgbClr val="0070C0"/>
                </a:solidFill>
              </a:rPr>
              <a:t>U</a:t>
            </a:r>
            <a:r>
              <a:rPr spc="-405" dirty="0">
                <a:solidFill>
                  <a:srgbClr val="0070C0"/>
                </a:solidFill>
              </a:rPr>
              <a:t>L</a:t>
            </a:r>
            <a:r>
              <a:rPr dirty="0">
                <a:solidFill>
                  <a:srgbClr val="0070C0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3E1324-DD95-2052-641F-2DFF744F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43860"/>
              </p:ext>
            </p:extLst>
          </p:nvPr>
        </p:nvGraphicFramePr>
        <p:xfrm>
          <a:off x="755331" y="1305847"/>
          <a:ext cx="9369743" cy="16173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12539">
                  <a:extLst>
                    <a:ext uri="{9D8B030D-6E8A-4147-A177-3AD203B41FA5}">
                      <a16:colId xmlns:a16="http://schemas.microsoft.com/office/drawing/2014/main" val="4033445908"/>
                    </a:ext>
                  </a:extLst>
                </a:gridCol>
                <a:gridCol w="3343166">
                  <a:extLst>
                    <a:ext uri="{9D8B030D-6E8A-4147-A177-3AD203B41FA5}">
                      <a16:colId xmlns:a16="http://schemas.microsoft.com/office/drawing/2014/main" val="376256501"/>
                    </a:ext>
                  </a:extLst>
                </a:gridCol>
                <a:gridCol w="3414038">
                  <a:extLst>
                    <a:ext uri="{9D8B030D-6E8A-4147-A177-3AD203B41FA5}">
                      <a16:colId xmlns:a16="http://schemas.microsoft.com/office/drawing/2014/main" val="1533495435"/>
                    </a:ext>
                  </a:extLst>
                </a:gridCol>
              </a:tblGrid>
              <a:tr h="38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 of Monthly Income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Sum of Performance Rating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276559"/>
                  </a:ext>
                </a:extLst>
              </a:tr>
              <a:tr h="221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111999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048727"/>
                  </a:ext>
                </a:extLst>
              </a:tr>
              <a:tr h="38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Research &amp; Development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87172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5636958"/>
                  </a:ext>
                </a:extLst>
              </a:tr>
              <a:tr h="221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24827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7547253"/>
                  </a:ext>
                </a:extLst>
              </a:tr>
              <a:tr h="22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223998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8373237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D8445CC-79F7-FF7D-6333-85133A417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21185"/>
              </p:ext>
            </p:extLst>
          </p:nvPr>
        </p:nvGraphicFramePr>
        <p:xfrm>
          <a:off x="784828" y="3105065"/>
          <a:ext cx="6606572" cy="354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7E845C6-7CE8-F6A0-AF84-A56DC56F2030}"/>
              </a:ext>
            </a:extLst>
          </p:cNvPr>
          <p:cNvSpPr/>
          <p:nvPr/>
        </p:nvSpPr>
        <p:spPr>
          <a:xfrm>
            <a:off x="7848600" y="385444"/>
            <a:ext cx="381000" cy="300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0C20685-3F16-CBF6-F232-1CA6E7AC8341}"/>
              </a:ext>
            </a:extLst>
          </p:cNvPr>
          <p:cNvSpPr/>
          <p:nvPr/>
        </p:nvSpPr>
        <p:spPr>
          <a:xfrm>
            <a:off x="8382000" y="385444"/>
            <a:ext cx="838200" cy="30035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10681335" cy="758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D658-E7BD-CD84-B13F-2E680A07761A}"/>
              </a:ext>
            </a:extLst>
          </p:cNvPr>
          <p:cNvSpPr txBox="1"/>
          <p:nvPr/>
        </p:nvSpPr>
        <p:spPr>
          <a:xfrm>
            <a:off x="609600" y="1600200"/>
            <a:ext cx="9296400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dirty="0"/>
              <a:t>The pivot table highlights a strong overall performance with the total monthly income and performance ratings effectively doubling. Research &amp; Development is the primary driver of this growth, contributing the majority share with substantial income and high performance ratings. The Sales department, while smaller, also plays a significant role, adding to the overall success. The results indicate a balanced and effective strategy, leading to notable improvements across the board.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37537" y="368218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70C0"/>
                </a:solidFill>
              </a:rPr>
              <a:t>PROJECT</a:t>
            </a:r>
            <a:r>
              <a:rPr sz="4250" spc="-85" dirty="0">
                <a:solidFill>
                  <a:srgbClr val="0070C0"/>
                </a:solidFill>
              </a:rPr>
              <a:t> </a:t>
            </a:r>
            <a:r>
              <a:rPr sz="4250" spc="25" dirty="0">
                <a:solidFill>
                  <a:srgbClr val="0070C0"/>
                </a:solidFill>
              </a:rPr>
              <a:t>TITLE</a:t>
            </a:r>
            <a:endParaRPr sz="4250" dirty="0">
              <a:solidFill>
                <a:srgbClr val="0070C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09600" y="1981200"/>
            <a:ext cx="8324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</a:t>
            </a:r>
          </a:p>
          <a:p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2743200"/>
            <a:ext cx="4124325" cy="40862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59223" y="23962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70C0"/>
                </a:solidFill>
              </a:rPr>
              <a:t>A</a:t>
            </a:r>
            <a:r>
              <a:rPr spc="-5" dirty="0">
                <a:solidFill>
                  <a:srgbClr val="0070C0"/>
                </a:solidFill>
              </a:rPr>
              <a:t>G</a:t>
            </a:r>
            <a:r>
              <a:rPr spc="-35" dirty="0">
                <a:solidFill>
                  <a:srgbClr val="0070C0"/>
                </a:solidFill>
              </a:rPr>
              <a:t>E</a:t>
            </a:r>
            <a:r>
              <a:rPr spc="15" dirty="0">
                <a:solidFill>
                  <a:srgbClr val="0070C0"/>
                </a:solidFill>
              </a:rPr>
              <a:t>N</a:t>
            </a:r>
            <a:r>
              <a:rPr dirty="0">
                <a:solidFill>
                  <a:srgbClr val="0070C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828152" y="145897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582150" y="11505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4200" y="46023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0070C0"/>
                </a:solidFill>
              </a:rPr>
              <a:t>P</a:t>
            </a:r>
            <a:r>
              <a:rPr sz="4250" spc="15" dirty="0">
                <a:solidFill>
                  <a:srgbClr val="0070C0"/>
                </a:solidFill>
              </a:rPr>
              <a:t>ROB</a:t>
            </a:r>
            <a:r>
              <a:rPr sz="4250" spc="55" dirty="0">
                <a:solidFill>
                  <a:srgbClr val="0070C0"/>
                </a:solidFill>
              </a:rPr>
              <a:t>L</a:t>
            </a:r>
            <a:r>
              <a:rPr sz="4250" spc="-20" dirty="0">
                <a:solidFill>
                  <a:srgbClr val="0070C0"/>
                </a:solidFill>
              </a:rPr>
              <a:t>E</a:t>
            </a:r>
            <a:r>
              <a:rPr sz="4250" spc="20" dirty="0">
                <a:solidFill>
                  <a:srgbClr val="0070C0"/>
                </a:solidFill>
              </a:rPr>
              <a:t>M</a:t>
            </a:r>
            <a:r>
              <a:rPr sz="4250" dirty="0">
                <a:solidFill>
                  <a:srgbClr val="0070C0"/>
                </a:solidFill>
              </a:rPr>
              <a:t>	</a:t>
            </a:r>
            <a:r>
              <a:rPr sz="4250" spc="10" dirty="0">
                <a:solidFill>
                  <a:srgbClr val="0070C0"/>
                </a:solidFill>
              </a:rPr>
              <a:t>S</a:t>
            </a:r>
            <a:r>
              <a:rPr sz="4250" spc="-370" dirty="0">
                <a:solidFill>
                  <a:srgbClr val="0070C0"/>
                </a:solidFill>
              </a:rPr>
              <a:t>T</a:t>
            </a:r>
            <a:r>
              <a:rPr sz="4250" spc="-375" dirty="0">
                <a:solidFill>
                  <a:srgbClr val="0070C0"/>
                </a:solidFill>
              </a:rPr>
              <a:t>A</a:t>
            </a:r>
            <a:r>
              <a:rPr sz="4250" spc="15" dirty="0">
                <a:solidFill>
                  <a:srgbClr val="0070C0"/>
                </a:solidFill>
              </a:rPr>
              <a:t>T</a:t>
            </a:r>
            <a:r>
              <a:rPr sz="4250" spc="-10" dirty="0">
                <a:solidFill>
                  <a:srgbClr val="0070C0"/>
                </a:solidFill>
              </a:rPr>
              <a:t>E</a:t>
            </a:r>
            <a:r>
              <a:rPr sz="4250" spc="-20" dirty="0">
                <a:solidFill>
                  <a:srgbClr val="0070C0"/>
                </a:solidFill>
              </a:rPr>
              <a:t>ME</a:t>
            </a:r>
            <a:r>
              <a:rPr sz="4250" spc="10" dirty="0">
                <a:solidFill>
                  <a:srgbClr val="0070C0"/>
                </a:solidFill>
              </a:rPr>
              <a:t>NT</a:t>
            </a:r>
            <a:endParaRPr sz="4250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72B03-0126-DE31-AE13-6E27F42F33BF}"/>
              </a:ext>
            </a:extLst>
          </p:cNvPr>
          <p:cNvSpPr txBox="1"/>
          <p:nvPr/>
        </p:nvSpPr>
        <p:spPr>
          <a:xfrm>
            <a:off x="861899" y="1676400"/>
            <a:ext cx="712957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D60093"/>
                </a:solidFill>
              </a:rPr>
              <a:t>1.</a:t>
            </a:r>
            <a:r>
              <a:rPr lang="en-US" sz="2600" b="1" u="sng" dirty="0">
                <a:solidFill>
                  <a:srgbClr val="D60093"/>
                </a:solidFill>
              </a:rPr>
              <a:t>Data Summarization</a:t>
            </a:r>
            <a:r>
              <a:rPr lang="en-US" sz="2600" b="1" dirty="0">
                <a:solidFill>
                  <a:srgbClr val="D60093"/>
                </a:solidFill>
              </a:rPr>
              <a:t>: </a:t>
            </a:r>
            <a:r>
              <a:rPr lang="en-US" sz="2600" b="1" dirty="0"/>
              <a:t>Pivot tables are powerful tools for summarizing and analyzing large datasets.</a:t>
            </a:r>
          </a:p>
          <a:p>
            <a:r>
              <a:rPr lang="en-US" sz="2600" b="1" dirty="0">
                <a:solidFill>
                  <a:srgbClr val="D60093"/>
                </a:solidFill>
              </a:rPr>
              <a:t>2.</a:t>
            </a:r>
            <a:r>
              <a:rPr lang="en-US" sz="2600" b="1" u="sng" dirty="0">
                <a:solidFill>
                  <a:srgbClr val="D60093"/>
                </a:solidFill>
              </a:rPr>
              <a:t>Dynamic Analysis</a:t>
            </a:r>
            <a:r>
              <a:rPr lang="en-US" sz="2600" b="1" dirty="0">
                <a:solidFill>
                  <a:srgbClr val="D60093"/>
                </a:solidFill>
              </a:rPr>
              <a:t>: </a:t>
            </a:r>
            <a:r>
              <a:rPr lang="en-US" sz="2600" b="1" dirty="0"/>
              <a:t>Users can dynamically reorganize and filter data in pivot tables. </a:t>
            </a:r>
          </a:p>
          <a:p>
            <a:r>
              <a:rPr lang="en-US" sz="2600" b="1" dirty="0">
                <a:solidFill>
                  <a:srgbClr val="D60093"/>
                </a:solidFill>
              </a:rPr>
              <a:t>3.</a:t>
            </a:r>
            <a:r>
              <a:rPr lang="en-US" sz="2600" b="1" u="sng" dirty="0">
                <a:solidFill>
                  <a:srgbClr val="D60093"/>
                </a:solidFill>
              </a:rPr>
              <a:t>Cross-Tabulation</a:t>
            </a:r>
            <a:r>
              <a:rPr lang="en-US" sz="2600" b="1" dirty="0">
                <a:solidFill>
                  <a:srgbClr val="D60093"/>
                </a:solidFill>
              </a:rPr>
              <a:t>: </a:t>
            </a:r>
            <a:r>
              <a:rPr lang="en-US" sz="2600" b="1" dirty="0"/>
              <a:t>Pivot tables facilitate cross-tabulation, which helps in comparing data across multiple dimensions</a:t>
            </a:r>
          </a:p>
          <a:p>
            <a:r>
              <a:rPr lang="en-US" sz="2600" b="1" dirty="0">
                <a:solidFill>
                  <a:srgbClr val="D60093"/>
                </a:solidFill>
              </a:rPr>
              <a:t>4.</a:t>
            </a:r>
            <a:r>
              <a:rPr lang="en-US" sz="2600" b="1" u="sng" dirty="0">
                <a:solidFill>
                  <a:srgbClr val="D60093"/>
                </a:solidFill>
              </a:rPr>
              <a:t>Visualization</a:t>
            </a:r>
            <a:r>
              <a:rPr lang="en-US" sz="2600" b="1" dirty="0">
                <a:solidFill>
                  <a:srgbClr val="D60093"/>
                </a:solidFill>
              </a:rPr>
              <a:t>: </a:t>
            </a:r>
            <a:r>
              <a:rPr lang="en-US" sz="2600" b="1" dirty="0"/>
              <a:t>Pivot tables can be used to generate charts and graphs, enhancing the visual representation of data. </a:t>
            </a:r>
            <a:endParaRPr lang="en-IN" sz="2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200" y="282315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29800" y="32796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4242" y="31272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70C0"/>
                </a:solidFill>
              </a:rPr>
              <a:t>PROJECT	</a:t>
            </a:r>
            <a:r>
              <a:rPr sz="4250" spc="-20" dirty="0">
                <a:solidFill>
                  <a:srgbClr val="0070C0"/>
                </a:solidFill>
              </a:rPr>
              <a:t>OVERVIEW</a:t>
            </a:r>
            <a:endParaRPr sz="4250" dirty="0">
              <a:solidFill>
                <a:srgbClr val="0070C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90528-D182-938A-DC33-28957C7383B7}"/>
              </a:ext>
            </a:extLst>
          </p:cNvPr>
          <p:cNvSpPr txBox="1"/>
          <p:nvPr/>
        </p:nvSpPr>
        <p:spPr>
          <a:xfrm>
            <a:off x="861630" y="1158166"/>
            <a:ext cx="9601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D60093"/>
                </a:solidFill>
              </a:rPr>
              <a:t>1.Objective</a:t>
            </a:r>
            <a:r>
              <a:rPr lang="en-US" sz="2400" dirty="0">
                <a:solidFill>
                  <a:srgbClr val="D60093"/>
                </a:solidFill>
              </a:rPr>
              <a:t>:</a:t>
            </a:r>
            <a:r>
              <a:rPr lang="en-US" sz="2400" dirty="0"/>
              <a:t> Analyze and reconcile discrepancies in the pivot table summarizing monthly income and performance ratings by department</a:t>
            </a:r>
          </a:p>
          <a:p>
            <a:r>
              <a:rPr lang="en-US" sz="2400" b="1" u="sng" dirty="0">
                <a:solidFill>
                  <a:srgbClr val="D60093"/>
                </a:solidFill>
              </a:rPr>
              <a:t>2.Data Summary:</a:t>
            </a:r>
          </a:p>
          <a:p>
            <a:r>
              <a:rPr lang="en-US" sz="2400" b="1" dirty="0"/>
              <a:t>Departments</a:t>
            </a:r>
            <a:r>
              <a:rPr lang="en-US" sz="2400" dirty="0"/>
              <a:t>: Research &amp; Development and Sales.</a:t>
            </a:r>
          </a:p>
          <a:p>
            <a:r>
              <a:rPr lang="en-US" sz="2400" b="1" dirty="0"/>
              <a:t>Metrics</a:t>
            </a:r>
            <a:r>
              <a:rPr lang="en-US" sz="2400" dirty="0"/>
              <a:t>: Monthly Income and Performance Rating.</a:t>
            </a:r>
          </a:p>
          <a:p>
            <a:r>
              <a:rPr lang="en-US" sz="2400" b="1" u="sng" dirty="0">
                <a:solidFill>
                  <a:srgbClr val="D60093"/>
                </a:solidFill>
              </a:rPr>
              <a:t>3.Issues:</a:t>
            </a:r>
          </a:p>
          <a:p>
            <a:r>
              <a:rPr lang="en-US" sz="2400" b="1" dirty="0"/>
              <a:t>Inconsistent Grand Totals</a:t>
            </a:r>
            <a:r>
              <a:rPr lang="en-US" sz="2400" dirty="0"/>
              <a:t>: Two different "Grand Total" rows show conflicting values for income and ratings, indicating possible errors in data aggregation or presentation.</a:t>
            </a:r>
          </a:p>
          <a:p>
            <a:r>
              <a:rPr lang="en-US" sz="2400" b="1" u="sng" dirty="0">
                <a:solidFill>
                  <a:srgbClr val="D60093"/>
                </a:solidFill>
              </a:rPr>
              <a:t>4.Action Plan:</a:t>
            </a:r>
          </a:p>
          <a:p>
            <a:r>
              <a:rPr lang="en-US" sz="2400" b="1" dirty="0"/>
              <a:t>Verify and Correct</a:t>
            </a:r>
            <a:r>
              <a:rPr lang="en-US" sz="2400" dirty="0"/>
              <a:t>: Review source data and pivot table configuration to ensure accurate totals.</a:t>
            </a:r>
          </a:p>
          <a:p>
            <a:r>
              <a:rPr lang="en-US" sz="2400" b="1" dirty="0">
                <a:solidFill>
                  <a:srgbClr val="D60093"/>
                </a:solidFill>
              </a:rPr>
              <a:t>Revalidate</a:t>
            </a:r>
            <a:r>
              <a:rPr lang="en-US" sz="2400" dirty="0">
                <a:solidFill>
                  <a:srgbClr val="D60093"/>
                </a:solidFill>
              </a:rPr>
              <a:t>: </a:t>
            </a:r>
            <a:r>
              <a:rPr lang="en-US" sz="2400" dirty="0"/>
              <a:t>Confirm that the corrected pivot table reflects the true combined values for all departments.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70C0"/>
                </a:solidFill>
              </a:rPr>
              <a:t>W</a:t>
            </a:r>
            <a:r>
              <a:rPr sz="3200" spc="-20" dirty="0">
                <a:solidFill>
                  <a:srgbClr val="0070C0"/>
                </a:solidFill>
              </a:rPr>
              <a:t>H</a:t>
            </a:r>
            <a:r>
              <a:rPr sz="3200" spc="20" dirty="0">
                <a:solidFill>
                  <a:srgbClr val="0070C0"/>
                </a:solidFill>
              </a:rPr>
              <a:t>O</a:t>
            </a:r>
            <a:r>
              <a:rPr sz="3200" spc="-235" dirty="0">
                <a:solidFill>
                  <a:srgbClr val="0070C0"/>
                </a:solidFill>
              </a:rPr>
              <a:t> </a:t>
            </a:r>
            <a:r>
              <a:rPr sz="3200" spc="-10" dirty="0">
                <a:solidFill>
                  <a:srgbClr val="0070C0"/>
                </a:solidFill>
              </a:rPr>
              <a:t>AR</a:t>
            </a:r>
            <a:r>
              <a:rPr sz="3200" spc="15" dirty="0">
                <a:solidFill>
                  <a:srgbClr val="0070C0"/>
                </a:solidFill>
              </a:rPr>
              <a:t>E</a:t>
            </a:r>
            <a:r>
              <a:rPr sz="3200" spc="-35" dirty="0">
                <a:solidFill>
                  <a:srgbClr val="0070C0"/>
                </a:solidFill>
              </a:rPr>
              <a:t> </a:t>
            </a:r>
            <a:r>
              <a:rPr sz="3200" spc="-10" dirty="0">
                <a:solidFill>
                  <a:srgbClr val="0070C0"/>
                </a:solidFill>
              </a:rPr>
              <a:t>T</a:t>
            </a:r>
            <a:r>
              <a:rPr sz="3200" spc="-15" dirty="0">
                <a:solidFill>
                  <a:srgbClr val="0070C0"/>
                </a:solidFill>
              </a:rPr>
              <a:t>H</a:t>
            </a:r>
            <a:r>
              <a:rPr sz="3200" spc="15" dirty="0">
                <a:solidFill>
                  <a:srgbClr val="0070C0"/>
                </a:solidFill>
              </a:rPr>
              <a:t>E</a:t>
            </a:r>
            <a:r>
              <a:rPr sz="3200" spc="-35" dirty="0">
                <a:solidFill>
                  <a:srgbClr val="0070C0"/>
                </a:solidFill>
              </a:rPr>
              <a:t> </a:t>
            </a:r>
            <a:r>
              <a:rPr sz="3200" spc="-20" dirty="0">
                <a:solidFill>
                  <a:srgbClr val="0070C0"/>
                </a:solidFill>
              </a:rPr>
              <a:t>E</a:t>
            </a:r>
            <a:r>
              <a:rPr sz="3200" spc="30" dirty="0">
                <a:solidFill>
                  <a:srgbClr val="0070C0"/>
                </a:solidFill>
              </a:rPr>
              <a:t>N</a:t>
            </a:r>
            <a:r>
              <a:rPr sz="3200" spc="15" dirty="0">
                <a:solidFill>
                  <a:srgbClr val="0070C0"/>
                </a:solidFill>
              </a:rPr>
              <a:t>D</a:t>
            </a:r>
            <a:r>
              <a:rPr sz="3200" spc="-45" dirty="0">
                <a:solidFill>
                  <a:srgbClr val="0070C0"/>
                </a:solidFill>
              </a:rPr>
              <a:t> </a:t>
            </a:r>
            <a:r>
              <a:rPr sz="3200" dirty="0">
                <a:solidFill>
                  <a:srgbClr val="0070C0"/>
                </a:solidFill>
              </a:rPr>
              <a:t>U</a:t>
            </a:r>
            <a:r>
              <a:rPr sz="3200" spc="10" dirty="0">
                <a:solidFill>
                  <a:srgbClr val="0070C0"/>
                </a:solidFill>
              </a:rPr>
              <a:t>S</a:t>
            </a:r>
            <a:r>
              <a:rPr sz="3200" spc="-25" dirty="0">
                <a:solidFill>
                  <a:srgbClr val="0070C0"/>
                </a:solidFill>
              </a:rPr>
              <a:t>E</a:t>
            </a:r>
            <a:r>
              <a:rPr sz="3200" spc="-10" dirty="0">
                <a:solidFill>
                  <a:srgbClr val="0070C0"/>
                </a:solidFill>
              </a:rPr>
              <a:t>R</a:t>
            </a:r>
            <a:r>
              <a:rPr sz="3200" spc="5" dirty="0">
                <a:solidFill>
                  <a:srgbClr val="0070C0"/>
                </a:solidFill>
              </a:rPr>
              <a:t>S?</a:t>
            </a:r>
            <a:endParaRPr sz="3200" dirty="0">
              <a:solidFill>
                <a:srgbClr val="0070C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02DBD-87BF-53B2-A0E9-0270A5B3550C}"/>
              </a:ext>
            </a:extLst>
          </p:cNvPr>
          <p:cNvSpPr txBox="1"/>
          <p:nvPr/>
        </p:nvSpPr>
        <p:spPr>
          <a:xfrm>
            <a:off x="699452" y="1462147"/>
            <a:ext cx="86540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u="sng" dirty="0">
                <a:solidFill>
                  <a:srgbClr val="D60093"/>
                </a:solidFill>
              </a:rPr>
              <a:t>1.Finance Team: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Reviews and manages budget and financial performance. </a:t>
            </a:r>
          </a:p>
          <a:p>
            <a:r>
              <a:rPr lang="en-US" sz="2600" b="1" u="sng" dirty="0">
                <a:solidFill>
                  <a:srgbClr val="D60093"/>
                </a:solidFill>
              </a:rPr>
              <a:t>2.Human Resources (HR):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Manages employee performance and compensation. </a:t>
            </a:r>
          </a:p>
          <a:p>
            <a:r>
              <a:rPr lang="en-US" sz="2600" b="1" u="sng" dirty="0">
                <a:solidFill>
                  <a:srgbClr val="D60093"/>
                </a:solidFill>
              </a:rPr>
              <a:t>3.Department Managers</a:t>
            </a:r>
            <a:r>
              <a:rPr lang="en-US" sz="2600" u="sng" dirty="0">
                <a:solidFill>
                  <a:srgbClr val="D60093"/>
                </a:solidFill>
              </a:rPr>
              <a:t>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Oversees departmental operations and performance. </a:t>
            </a:r>
          </a:p>
          <a:p>
            <a:r>
              <a:rPr lang="en-US" sz="2600" b="1" u="sng" dirty="0">
                <a:solidFill>
                  <a:srgbClr val="D60093"/>
                </a:solidFill>
              </a:rPr>
              <a:t>4.Executives and Leadership: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Makes high-level strategic decisions and sets organizational goals.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863794"/>
            <a:ext cx="1904999" cy="413632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800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4177" y="14331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8015" y="581931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9371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spc="25" dirty="0">
                <a:solidFill>
                  <a:srgbClr val="0070C0"/>
                </a:solidFill>
              </a:rPr>
              <a:t>U</a:t>
            </a:r>
            <a:r>
              <a:rPr sz="3600" dirty="0">
                <a:solidFill>
                  <a:srgbClr val="0070C0"/>
                </a:solidFill>
              </a:rPr>
              <a:t>R</a:t>
            </a:r>
            <a:r>
              <a:rPr sz="3600" spc="5" dirty="0">
                <a:solidFill>
                  <a:srgbClr val="0070C0"/>
                </a:solidFill>
              </a:rPr>
              <a:t> </a:t>
            </a:r>
            <a:r>
              <a:rPr sz="3600" spc="25" dirty="0">
                <a:solidFill>
                  <a:srgbClr val="0070C0"/>
                </a:solidFill>
              </a:rPr>
              <a:t>S</a:t>
            </a: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spc="25" dirty="0">
                <a:solidFill>
                  <a:srgbClr val="0070C0"/>
                </a:solidFill>
              </a:rPr>
              <a:t>LU</a:t>
            </a:r>
            <a:r>
              <a:rPr sz="3600" spc="-35" dirty="0">
                <a:solidFill>
                  <a:srgbClr val="0070C0"/>
                </a:solidFill>
              </a:rPr>
              <a:t>T</a:t>
            </a:r>
            <a:r>
              <a:rPr sz="3600" spc="-30" dirty="0">
                <a:solidFill>
                  <a:srgbClr val="0070C0"/>
                </a:solidFill>
              </a:rPr>
              <a:t>I</a:t>
            </a: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dirty="0">
                <a:solidFill>
                  <a:srgbClr val="0070C0"/>
                </a:solidFill>
              </a:rPr>
              <a:t>N</a:t>
            </a:r>
            <a:r>
              <a:rPr sz="3600" spc="-345" dirty="0">
                <a:solidFill>
                  <a:srgbClr val="0070C0"/>
                </a:solidFill>
              </a:rPr>
              <a:t> </a:t>
            </a:r>
            <a:r>
              <a:rPr sz="3600" spc="-35" dirty="0">
                <a:solidFill>
                  <a:srgbClr val="0070C0"/>
                </a:solidFill>
              </a:rPr>
              <a:t>A</a:t>
            </a:r>
            <a:r>
              <a:rPr sz="3600" spc="-5" dirty="0">
                <a:solidFill>
                  <a:srgbClr val="0070C0"/>
                </a:solidFill>
              </a:rPr>
              <a:t>N</a:t>
            </a:r>
            <a:r>
              <a:rPr sz="3600" dirty="0">
                <a:solidFill>
                  <a:srgbClr val="0070C0"/>
                </a:solidFill>
              </a:rPr>
              <a:t>D</a:t>
            </a:r>
            <a:r>
              <a:rPr sz="3600" spc="35" dirty="0">
                <a:solidFill>
                  <a:srgbClr val="0070C0"/>
                </a:solidFill>
              </a:rPr>
              <a:t> </a:t>
            </a:r>
            <a:r>
              <a:rPr sz="3600" spc="-30" dirty="0">
                <a:solidFill>
                  <a:srgbClr val="0070C0"/>
                </a:solidFill>
              </a:rPr>
              <a:t>I</a:t>
            </a:r>
            <a:r>
              <a:rPr sz="3600" spc="-35" dirty="0">
                <a:solidFill>
                  <a:srgbClr val="0070C0"/>
                </a:solidFill>
              </a:rPr>
              <a:t>T</a:t>
            </a:r>
            <a:r>
              <a:rPr sz="3600" dirty="0">
                <a:solidFill>
                  <a:srgbClr val="0070C0"/>
                </a:solidFill>
              </a:rPr>
              <a:t>S</a:t>
            </a:r>
            <a:r>
              <a:rPr sz="3600" spc="60" dirty="0">
                <a:solidFill>
                  <a:srgbClr val="0070C0"/>
                </a:solidFill>
              </a:rPr>
              <a:t> </a:t>
            </a:r>
            <a:r>
              <a:rPr sz="3600" spc="-295" dirty="0">
                <a:solidFill>
                  <a:srgbClr val="0070C0"/>
                </a:solidFill>
              </a:rPr>
              <a:t>V</a:t>
            </a:r>
            <a:r>
              <a:rPr sz="3600" spc="-35" dirty="0">
                <a:solidFill>
                  <a:srgbClr val="0070C0"/>
                </a:solidFill>
              </a:rPr>
              <a:t>A</a:t>
            </a:r>
            <a:r>
              <a:rPr sz="3600" spc="25" dirty="0">
                <a:solidFill>
                  <a:srgbClr val="0070C0"/>
                </a:solidFill>
              </a:rPr>
              <a:t>LU</a:t>
            </a:r>
            <a:r>
              <a:rPr sz="3600" dirty="0">
                <a:solidFill>
                  <a:srgbClr val="0070C0"/>
                </a:solidFill>
              </a:rPr>
              <a:t>E</a:t>
            </a:r>
            <a:r>
              <a:rPr sz="3600" spc="-65" dirty="0">
                <a:solidFill>
                  <a:srgbClr val="0070C0"/>
                </a:solidFill>
              </a:rPr>
              <a:t> </a:t>
            </a:r>
            <a:r>
              <a:rPr sz="3600" spc="-15" dirty="0">
                <a:solidFill>
                  <a:srgbClr val="0070C0"/>
                </a:solidFill>
              </a:rPr>
              <a:t>P</a:t>
            </a:r>
            <a:r>
              <a:rPr sz="3600" spc="-30" dirty="0">
                <a:solidFill>
                  <a:srgbClr val="0070C0"/>
                </a:solidFill>
              </a:rPr>
              <a:t>R</a:t>
            </a: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spc="-15" dirty="0">
                <a:solidFill>
                  <a:srgbClr val="0070C0"/>
                </a:solidFill>
              </a:rPr>
              <a:t>P</a:t>
            </a: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spc="25" dirty="0">
                <a:solidFill>
                  <a:srgbClr val="0070C0"/>
                </a:solidFill>
              </a:rPr>
              <a:t>S</a:t>
            </a:r>
            <a:r>
              <a:rPr sz="3600" spc="-30" dirty="0">
                <a:solidFill>
                  <a:srgbClr val="0070C0"/>
                </a:solidFill>
              </a:rPr>
              <a:t>I</a:t>
            </a:r>
            <a:r>
              <a:rPr sz="3600" spc="-35" dirty="0">
                <a:solidFill>
                  <a:srgbClr val="0070C0"/>
                </a:solidFill>
              </a:rPr>
              <a:t>T</a:t>
            </a:r>
            <a:r>
              <a:rPr sz="3600" spc="-30" dirty="0">
                <a:solidFill>
                  <a:srgbClr val="0070C0"/>
                </a:solidFill>
              </a:rPr>
              <a:t>I</a:t>
            </a:r>
            <a:r>
              <a:rPr sz="3600" spc="10" dirty="0">
                <a:solidFill>
                  <a:srgbClr val="0070C0"/>
                </a:solidFill>
              </a:rPr>
              <a:t>O</a:t>
            </a:r>
            <a:r>
              <a:rPr sz="3600" dirty="0">
                <a:solidFill>
                  <a:srgbClr val="0070C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1E7FA-D063-C026-4D3F-95203B871C5D}"/>
              </a:ext>
            </a:extLst>
          </p:cNvPr>
          <p:cNvSpPr txBox="1"/>
          <p:nvPr/>
        </p:nvSpPr>
        <p:spPr>
          <a:xfrm>
            <a:off x="1905000" y="1126410"/>
            <a:ext cx="84578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D60093"/>
                </a:solidFill>
              </a:rPr>
              <a:t>1. **Income Doubling**: </a:t>
            </a:r>
            <a:r>
              <a:rPr lang="en-US" sz="2200" dirty="0"/>
              <a:t>The solution has effectively doubled the total monthly income from 111,999 to 223,998, demonstrating significant financial impact.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D60093"/>
                </a:solidFill>
              </a:rPr>
              <a:t>2. **Performance Enhancement**: </a:t>
            </a:r>
            <a:r>
              <a:rPr lang="en-US" sz="2200" dirty="0"/>
              <a:t>The overall performance rating has also doubled, from 74 to 148, showcasing the solution's ability to improve efficiency and effectiveness across departments.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D60093"/>
                </a:solidFill>
              </a:rPr>
              <a:t>3. **R&amp;D as a Key Driver**: </a:t>
            </a:r>
            <a:r>
              <a:rPr lang="en-US" sz="2200" dirty="0"/>
              <a:t>Research &amp; Development leads the way, contributing the majority of the income (87,172) and performance improvement (64), highlighting its pivotal role in the solution’s success.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D60093"/>
                </a:solidFill>
              </a:rPr>
              <a:t>4. **Balanced Growth**: </a:t>
            </a:r>
            <a:r>
              <a:rPr lang="en-US" sz="2200" dirty="0"/>
              <a:t>Both R&amp;D and Sales departments show improvements, with Sales contributing 24,827 to the income and 10 to the performance rating, ensuring that growth is balanced across the organization.</a:t>
            </a: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Description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2BCD7-5F99-E720-6123-ADB49FA7110B}"/>
              </a:ext>
            </a:extLst>
          </p:cNvPr>
          <p:cNvSpPr txBox="1"/>
          <p:nvPr/>
        </p:nvSpPr>
        <p:spPr>
          <a:xfrm>
            <a:off x="838200" y="1321575"/>
            <a:ext cx="80010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D60093"/>
                </a:solidFill>
              </a:rPr>
              <a:t>     </a:t>
            </a:r>
            <a:r>
              <a:rPr lang="en-IN" sz="2400" b="1" u="sng" dirty="0">
                <a:solidFill>
                  <a:srgbClr val="D60093"/>
                </a:solidFill>
              </a:rPr>
              <a:t>The Descriptions that are used in this data analysis are;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/>
              <a:t>Age</a:t>
            </a:r>
            <a:r>
              <a:rPr lang="en-IN" sz="22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Daily Rate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Education Field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Gender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Hourly Rate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Involvement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Level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 Role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Marital Status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Monthly Income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Monthly Rate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Percent Salary Hike</a:t>
            </a:r>
            <a:r>
              <a:rPr lang="en-IN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Rating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0018" y="3352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19677" y="9541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600" y="3810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2971801"/>
            <a:ext cx="2143125" cy="3829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31310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0070C0"/>
                </a:solidFill>
              </a:rPr>
              <a:t>THE</a:t>
            </a:r>
            <a:r>
              <a:rPr sz="4250" spc="20" dirty="0">
                <a:solidFill>
                  <a:srgbClr val="0070C0"/>
                </a:solidFill>
              </a:rPr>
              <a:t> </a:t>
            </a:r>
            <a:r>
              <a:rPr lang="en-US" sz="4250" spc="20" dirty="0">
                <a:solidFill>
                  <a:srgbClr val="0070C0"/>
                </a:solidFill>
              </a:rPr>
              <a:t>"</a:t>
            </a:r>
            <a:r>
              <a:rPr sz="4250" spc="10" dirty="0">
                <a:solidFill>
                  <a:srgbClr val="0070C0"/>
                </a:solidFill>
              </a:rPr>
              <a:t>WOW</a:t>
            </a:r>
            <a:r>
              <a:rPr lang="en-US" sz="4250" spc="10" dirty="0">
                <a:solidFill>
                  <a:srgbClr val="0070C0"/>
                </a:solidFill>
              </a:rPr>
              <a:t>"</a:t>
            </a:r>
            <a:r>
              <a:rPr sz="4250" spc="85" dirty="0">
                <a:solidFill>
                  <a:srgbClr val="0070C0"/>
                </a:solidFill>
              </a:rPr>
              <a:t> </a:t>
            </a:r>
            <a:r>
              <a:rPr sz="4250" spc="10" dirty="0">
                <a:solidFill>
                  <a:srgbClr val="0070C0"/>
                </a:solidFill>
              </a:rPr>
              <a:t>IN</a:t>
            </a:r>
            <a:r>
              <a:rPr sz="4250" spc="-5" dirty="0">
                <a:solidFill>
                  <a:srgbClr val="0070C0"/>
                </a:solidFill>
              </a:rPr>
              <a:t> </a:t>
            </a:r>
            <a:r>
              <a:rPr sz="4250" spc="15" dirty="0">
                <a:solidFill>
                  <a:srgbClr val="0070C0"/>
                </a:solidFill>
              </a:rPr>
              <a:t>OUR</a:t>
            </a:r>
            <a:r>
              <a:rPr sz="4250" spc="-10" dirty="0">
                <a:solidFill>
                  <a:srgbClr val="0070C0"/>
                </a:solidFill>
              </a:rPr>
              <a:t> </a:t>
            </a:r>
            <a:r>
              <a:rPr sz="4250" spc="20" dirty="0">
                <a:solidFill>
                  <a:srgbClr val="0070C0"/>
                </a:solidFill>
              </a:rPr>
              <a:t>SOLUTION</a:t>
            </a:r>
            <a:endParaRPr sz="4250" dirty="0">
              <a:solidFill>
                <a:srgbClr val="0070C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1534318"/>
            <a:ext cx="7400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1. **Income Doubling**:</a:t>
            </a:r>
            <a:r>
              <a:rPr lang="en-US" sz="2000" b="0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The total monthly income has doubled from 111,999 to 223,998, showcasing the significant financial impact of our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2. **Performance Rating Surge**: </a:t>
            </a: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The overall performance rating has also doubled, rising from 74 to 148, indicating a substantial improvement in employee or departmental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3. **Research &amp; Development Success**: </a:t>
            </a: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R&amp;D has shown a massive boost, contributing the most to both income and performance ratings, underscoring the solution's effectiveness in driving innovation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4. **Balanced Growth Across Departments**:</a:t>
            </a:r>
            <a:r>
              <a:rPr lang="en-US" sz="2000" b="0" i="0" dirty="0">
                <a:solidFill>
                  <a:srgbClr val="D60093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Both the Research &amp; Development and Sales departments have seen marked improvements, with R&amp;D achieving a major portion of the growth, ensuring a balanced and strategic advancement across the company.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873</Words>
  <Application>Microsoft Office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HR Analytics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mitali mohanty</cp:lastModifiedBy>
  <cp:revision>16</cp:revision>
  <dcterms:created xsi:type="dcterms:W3CDTF">2024-03-29T15:07:22Z</dcterms:created>
  <dcterms:modified xsi:type="dcterms:W3CDTF">2024-08-29T15:12:17Z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