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0" r:id="rId4"/>
    <p:sldId id="281" r:id="rId5"/>
    <p:sldId id="282" r:id="rId6"/>
    <p:sldId id="269" r:id="rId7"/>
    <p:sldId id="283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1-59</a:t>
            </a:r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 panose="020B0604020202020204"/>
              <a:buNone/>
              <a:defRPr sz="5600" b="1">
                <a:solidFill>
                  <a:srgbClr val="4CE0E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 panose="020B0604020202020204"/>
              <a:buNone/>
              <a:defRPr sz="5600" b="1" cap="none">
                <a:solidFill>
                  <a:srgbClr val="4AE3A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 panose="020B0604020202020204"/>
              <a:buNone/>
              <a:defRPr sz="2600" b="0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2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 panose="020B0604020202020204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 panose="020B0604020202020204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50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0988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Maximum Number of Overlapping Open Intervals (Presorting Problem)</a:t>
            </a:r>
            <a:endParaRPr b="1" dirty="0">
              <a:solidFill>
                <a:srgbClr val="C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817805" y="3008306"/>
            <a:ext cx="635164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800" b="1" dirty="0">
                <a:solidFill>
                  <a:srgbClr val="0B53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NAME                       :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DIVISHA M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800" b="1" dirty="0">
                <a:solidFill>
                  <a:srgbClr val="0B53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ROLL NO                 : 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23ITR04</a:t>
            </a:r>
            <a:r>
              <a:rPr lang="en-US" sz="1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endParaRPr lang="en-US" sz="1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800" b="1" dirty="0">
                <a:solidFill>
                  <a:srgbClr val="0B53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DEPARTMENT      :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INFORMATION TECHNOLOGY</a:t>
            </a:r>
            <a:endParaRPr lang="en-US" sz="1800" b="1" i="0" u="none" strike="noStrike" cap="none" dirty="0">
              <a:solidFill>
                <a:schemeClr val="tx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JAIHARI D	                       (19ITR028)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0B53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GUIDE   </a:t>
            </a:r>
            <a:r>
              <a:rPr lang="en-US" sz="1800" b="1" dirty="0">
                <a:solidFill>
                  <a:srgbClr val="0B539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Ms.DR.G.K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KAMALAM</a:t>
            </a:r>
            <a:endParaRPr lang="en-US" sz="1800" b="1" i="0" u="none" strike="noStrike" cap="none" dirty="0">
              <a:solidFill>
                <a:srgbClr val="0B539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2910349" y="409487"/>
            <a:ext cx="568304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endParaRPr lang="en-US" sz="3200" b="1" dirty="0">
              <a:solidFill>
                <a:srgbClr val="C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1" dirty="0">
                <a:solidFill>
                  <a:srgbClr val="C00000"/>
                </a:solidFill>
                <a:latin typeface="+mj-lt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Description</a:t>
            </a:r>
            <a:endParaRPr sz="3200" b="1" i="0" u="none" strike="noStrike" cap="none" dirty="0">
              <a:solidFill>
                <a:srgbClr val="C00000"/>
              </a:solidFill>
              <a:latin typeface="+mj-lt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fld>
            <a:endParaRPr sz="1400" b="0" i="0" u="none" strike="noStrike" cap="none">
              <a:solidFill>
                <a:srgbClr val="8898C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ACE8FE-4F33-ABF5-ACCB-33D8195FFB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29033" y="827068"/>
            <a:ext cx="10373032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iven a list of n open intervals (a₁, b₁), (a₂, b₂), ..., (aₙ, bₙ) on the real line. Each interval is open, i.e., it contains all x such that a &lt; x &lt; 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tx1"/>
              </a:solidFill>
              <a:latin typeface="Arial 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000" b="1" dirty="0">
                <a:latin typeface="+mj-lt"/>
                <a:cs typeface="Times New Roman" panose="02020603050405020304" pitchFamily="18" charset="0"/>
              </a:rPr>
              <a:t>Goal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Find the 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maximum number of these intervals that overlap at a single point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000" b="1" dirty="0">
                <a:latin typeface="+mj-lt"/>
                <a:cs typeface="Times New Roman" panose="02020603050405020304" pitchFamily="18" charset="0"/>
              </a:rPr>
              <a:t>Example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+mj-lt"/>
                <a:cs typeface="Times New Roman" panose="02020603050405020304" pitchFamily="18" charset="0"/>
              </a:rPr>
              <a:t>Intervals: (1, 4), (0, 3), (-1.5, 2), (3.6, 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Maximum overlapping at one point = 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E7430-3A00-FBB5-5D94-3C3ED10A3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380" y="2882962"/>
            <a:ext cx="7590503" cy="3270188"/>
          </a:xfrm>
        </p:spPr>
        <p:txBody>
          <a:bodyPr/>
          <a:lstStyle/>
          <a:p>
            <a:pPr marL="13716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>
                <a:latin typeface="Arial 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Arial "/>
                <a:cs typeface="Times New Roman" panose="02020603050405020304" pitchFamily="18" charset="0"/>
              </a:rPr>
              <a:t>Presorting</a:t>
            </a:r>
            <a:r>
              <a:rPr lang="en-IN" dirty="0">
                <a:latin typeface="Arial "/>
                <a:cs typeface="Times New Roman" panose="02020603050405020304" pitchFamily="18" charset="0"/>
              </a:rPr>
              <a:t>- </a:t>
            </a:r>
            <a:r>
              <a:rPr lang="en-US" dirty="0"/>
              <a:t>involves sorting input data before applying the</a:t>
            </a:r>
          </a:p>
          <a:p>
            <a:pPr marL="137160" indent="0" algn="just">
              <a:buNone/>
            </a:pPr>
            <a:r>
              <a:rPr lang="en-US" dirty="0"/>
              <a:t> main </a:t>
            </a:r>
            <a:r>
              <a:rPr lang="en-US" dirty="0" err="1"/>
              <a:t>algorithm.It</a:t>
            </a:r>
            <a:r>
              <a:rPr lang="en-US" dirty="0"/>
              <a:t> helps simplify logic and improve efficiency in</a:t>
            </a:r>
          </a:p>
          <a:p>
            <a:pPr marL="137160" indent="0" algn="just">
              <a:buNone/>
            </a:pPr>
            <a:r>
              <a:rPr lang="en-US" dirty="0"/>
              <a:t> problems like interval scheduling.</a:t>
            </a:r>
          </a:p>
          <a:p>
            <a:pPr marL="137160" indent="0" algn="just">
              <a:buNone/>
            </a:pPr>
            <a:endParaRPr lang="en-US" dirty="0">
              <a:latin typeface="Arial 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dirty="0">
                <a:latin typeface="Arial "/>
                <a:cs typeface="Times New Roman" panose="02020603050405020304" pitchFamily="18" charset="0"/>
              </a:rPr>
              <a:t> Greedy Sweep Line Algorithm-</a:t>
            </a:r>
            <a:r>
              <a:rPr lang="en-US" dirty="0"/>
              <a:t> This algorithm processes events in a sorted order by sweeping a line across the data.</a:t>
            </a:r>
            <a:br>
              <a:rPr lang="en-US" dirty="0"/>
            </a:br>
            <a:r>
              <a:rPr lang="en-US" dirty="0"/>
              <a:t>At each step, it makes greedy choices to maintain optimality, often used in geometry and scheduling problems.</a:t>
            </a:r>
            <a:endParaRPr lang="en-IN" dirty="0">
              <a:latin typeface="Arial 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FC721E-FA5E-08A6-279C-C4BE1B764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994" y="704850"/>
            <a:ext cx="5879689" cy="1143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Arial (Headings)"/>
              </a:rPr>
              <a:t>Algorithm</a:t>
            </a:r>
            <a:r>
              <a:rPr lang="en-IN" b="1" dirty="0">
                <a:solidFill>
                  <a:srgbClr val="C00000"/>
                </a:solidFill>
                <a:latin typeface="Arial(heading)"/>
              </a:rPr>
              <a:t> Design Technique</a:t>
            </a:r>
            <a:endParaRPr lang="en-IN" b="1" dirty="0">
              <a:solidFill>
                <a:srgbClr val="C00000"/>
              </a:solidFill>
              <a:latin typeface="Arial(heading)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45D8D-3D3A-6FBB-FEA8-15D20B05416C}"/>
              </a:ext>
            </a:extLst>
          </p:cNvPr>
          <p:cNvSpPr txBox="1"/>
          <p:nvPr/>
        </p:nvSpPr>
        <p:spPr>
          <a:xfrm>
            <a:off x="1504335" y="2359742"/>
            <a:ext cx="8701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0">
              <a:buNone/>
            </a:pPr>
            <a:r>
              <a:rPr lang="en-IN" sz="2800" b="1" dirty="0"/>
              <a:t>Technique Used</a:t>
            </a:r>
            <a:r>
              <a:rPr lang="en-IN" sz="2800" dirty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860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B7EF-EB5D-00A7-5A94-1AA2E270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974" y="704850"/>
            <a:ext cx="5545393" cy="868309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en-IN" b="1" dirty="0" err="1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ppropriate</a:t>
            </a:r>
            <a:r>
              <a:rPr lang="en-IN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 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339BE-6374-846E-DE47-4455D68F8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1418" y="2153265"/>
            <a:ext cx="7521679" cy="560438"/>
          </a:xfrm>
        </p:spPr>
        <p:txBody>
          <a:bodyPr/>
          <a:lstStyle/>
          <a:p>
            <a:pPr marL="137160" indent="0">
              <a:buNone/>
            </a:pPr>
            <a:r>
              <a:rPr lang="en-IN" sz="2800" b="1" dirty="0"/>
              <a:t>Data Structures Used</a:t>
            </a:r>
            <a:r>
              <a:rPr lang="en-IN" sz="28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D46394-1C90-2621-5AFD-19CFCBAEEF05}"/>
              </a:ext>
            </a:extLst>
          </p:cNvPr>
          <p:cNvSpPr txBox="1"/>
          <p:nvPr/>
        </p:nvSpPr>
        <p:spPr>
          <a:xfrm>
            <a:off x="3392129" y="3019118"/>
            <a:ext cx="54372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  <a:cs typeface="Times New Roman" panose="02020603050405020304" pitchFamily="18" charset="0"/>
              </a:rPr>
              <a:t>List for storing events (start and end)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  <a:cs typeface="Times New Roman" panose="02020603050405020304" pitchFamily="18" charset="0"/>
              </a:rPr>
              <a:t>Tuple for each event (value, 'start'/'end’)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  <a:cs typeface="Times New Roman" panose="02020603050405020304" pitchFamily="18" charset="0"/>
              </a:rPr>
              <a:t>Counters for current and max overlaps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2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09F6-0218-33C2-EA97-9EC94E72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303" y="533399"/>
            <a:ext cx="2723536" cy="1143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Arial (Headings)"/>
              </a:rPr>
              <a:t>Input Size</a:t>
            </a:r>
            <a:endParaRPr lang="en-IN" b="1" dirty="0">
              <a:solidFill>
                <a:srgbClr val="C00000"/>
              </a:solidFill>
              <a:latin typeface="Arial (Headings)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96669A-A3B0-E6B0-48DA-5213C93FE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08636" y="2333038"/>
            <a:ext cx="928241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list of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open intervals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interval: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pair of real numbers (a, b), where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 &lt; 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Input Size: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 = 4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(1, 4), (0, 3), (-1.5, 2), (3.6, 5) 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6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1084" y="868667"/>
            <a:ext cx="6862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en-US" sz="3200" b="1" dirty="0">
                <a:solidFill>
                  <a:srgbClr val="C00000"/>
                </a:solidFill>
                <a:latin typeface="Arial (Headings)"/>
              </a:rPr>
              <a:t>Order of Growth / Efficiency Class</a:t>
            </a:r>
            <a:endParaRPr lang="en-US" sz="3200" b="1" i="0" u="none" strike="noStrike" cap="none" dirty="0">
              <a:solidFill>
                <a:srgbClr val="C00000"/>
              </a:solidFill>
              <a:latin typeface="Arial (Headings)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22425" y="1799303"/>
            <a:ext cx="8858885" cy="47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165880-51B2-9E9F-7A76-0D4EB2AA0E03}"/>
              </a:ext>
            </a:extLst>
          </p:cNvPr>
          <p:cNvSpPr txBox="1"/>
          <p:nvPr/>
        </p:nvSpPr>
        <p:spPr>
          <a:xfrm>
            <a:off x="2192593" y="2035277"/>
            <a:ext cx="4483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Time Complexity: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2A3C39-8CA3-FA11-FB33-C73378218DF7}"/>
              </a:ext>
            </a:extLst>
          </p:cNvPr>
          <p:cNvSpPr txBox="1"/>
          <p:nvPr/>
        </p:nvSpPr>
        <p:spPr>
          <a:xfrm>
            <a:off x="3077497" y="2911269"/>
            <a:ext cx="61451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Sorting: O(n log n)</a:t>
            </a:r>
          </a:p>
          <a:p>
            <a:endParaRPr lang="pt-BR" sz="2000" dirty="0"/>
          </a:p>
          <a:p>
            <a:r>
              <a:rPr lang="en-IN" sz="2000" dirty="0"/>
              <a:t>Line Sweep: O(n)</a:t>
            </a:r>
          </a:p>
          <a:p>
            <a:endParaRPr lang="pt-BR" sz="2000" dirty="0"/>
          </a:p>
          <a:p>
            <a:r>
              <a:rPr lang="pt-BR" sz="2000" b="1" dirty="0"/>
              <a:t>Total</a:t>
            </a:r>
            <a:r>
              <a:rPr lang="pt-BR" sz="2000" dirty="0"/>
              <a:t>: </a:t>
            </a:r>
            <a:r>
              <a:rPr lang="pt-BR" sz="2000" b="1" dirty="0"/>
              <a:t>O(n log n)</a:t>
            </a:r>
          </a:p>
          <a:p>
            <a:endParaRPr lang="pt-BR" sz="2000" b="1" dirty="0"/>
          </a:p>
          <a:p>
            <a:r>
              <a:rPr lang="en-US" sz="2000" dirty="0"/>
              <a:t>Efficient compared to naive O(n²)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05075-64C5-D477-9D41-9BBB154E4FA6}"/>
              </a:ext>
            </a:extLst>
          </p:cNvPr>
          <p:cNvSpPr txBox="1"/>
          <p:nvPr/>
        </p:nvSpPr>
        <p:spPr>
          <a:xfrm>
            <a:off x="2192594" y="5069548"/>
            <a:ext cx="725140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2400" b="1" dirty="0"/>
              <a:t>Recurrence relation:</a:t>
            </a:r>
          </a:p>
          <a:p>
            <a:endParaRPr lang="en-US" sz="1400" dirty="0"/>
          </a:p>
          <a:p>
            <a:r>
              <a:rPr lang="pt-BR" sz="1600" dirty="0"/>
              <a:t>T(n)=T(n/2)+T(n/2)+O(n)=2T(n/2)+O(n)</a:t>
            </a:r>
            <a:endParaRPr lang="en-IN" sz="16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CFE6-4C6F-4B3D-20F3-45DA54EB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12" y="704850"/>
            <a:ext cx="4080388" cy="1143000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Arial (Headings)"/>
                <a:cs typeface="Times New Roman" panose="02020603050405020304" pitchFamily="18" charset="0"/>
              </a:rPr>
              <a:t>Sample input/</a:t>
            </a:r>
            <a:r>
              <a:rPr lang="en-IN" b="1" dirty="0" err="1">
                <a:solidFill>
                  <a:srgbClr val="C00000"/>
                </a:solidFill>
                <a:latin typeface="Arial (Headings)"/>
                <a:cs typeface="Times New Roman" panose="02020603050405020304" pitchFamily="18" charset="0"/>
              </a:rPr>
              <a:t>Ouput</a:t>
            </a:r>
            <a:endParaRPr lang="en-IN" b="1" dirty="0">
              <a:solidFill>
                <a:srgbClr val="C00000"/>
              </a:solidFill>
              <a:latin typeface="Arial (Headings)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AB358-97BC-3C5B-7CD5-1880E8F4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8232" y="1935164"/>
            <a:ext cx="9134168" cy="4389437"/>
          </a:xfrm>
        </p:spPr>
        <p:txBody>
          <a:bodyPr/>
          <a:lstStyle/>
          <a:p>
            <a:pPr marL="137160" indent="0">
              <a:buNone/>
            </a:pPr>
            <a:br>
              <a:rPr lang="en-IN" dirty="0"/>
            </a:br>
            <a:r>
              <a:rPr lang="en-IN" b="1" dirty="0"/>
              <a:t>Input</a:t>
            </a:r>
            <a:r>
              <a:rPr lang="en-IN" dirty="0"/>
              <a:t>:</a:t>
            </a:r>
          </a:p>
          <a:p>
            <a:pPr marL="137160" indent="0">
              <a:buNone/>
            </a:pPr>
            <a:endParaRPr lang="en-IN" dirty="0"/>
          </a:p>
          <a:p>
            <a:pPr marL="137160" indent="0">
              <a:buNone/>
            </a:pPr>
            <a:r>
              <a:rPr lang="en-IN" dirty="0"/>
              <a:t>        (1, 4), (0, 3), (-1.5, 2), (3.6, 5)</a:t>
            </a:r>
          </a:p>
          <a:p>
            <a:pPr marL="137160" indent="0">
              <a:buNone/>
            </a:pPr>
            <a:endParaRPr lang="en-IN" dirty="0"/>
          </a:p>
          <a:p>
            <a:pPr marL="137160" indent="0">
              <a:buNone/>
            </a:pPr>
            <a:r>
              <a:rPr lang="en-IN" b="1" dirty="0"/>
              <a:t>Output</a:t>
            </a:r>
            <a:r>
              <a:rPr lang="en-IN" dirty="0"/>
              <a:t>:</a:t>
            </a:r>
          </a:p>
          <a:p>
            <a:pPr marL="137160" indent="0">
              <a:buNone/>
            </a:pPr>
            <a:endParaRPr lang="en-IN" dirty="0"/>
          </a:p>
          <a:p>
            <a:pPr marL="137160" indent="0">
              <a:buNone/>
            </a:pPr>
            <a:r>
              <a:rPr lang="en-IN" dirty="0"/>
              <a:t>        </a:t>
            </a:r>
            <a:r>
              <a:rPr lang="en-US" dirty="0"/>
              <a:t>Maximum number of overlapping intervals = 3</a:t>
            </a:r>
          </a:p>
          <a:p>
            <a:pPr marL="137160" indent="0">
              <a:buNone/>
            </a:pPr>
            <a:endParaRPr lang="en-IN" dirty="0"/>
          </a:p>
          <a:p>
            <a:pPr marL="13716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57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011561" y="2320413"/>
            <a:ext cx="3628103" cy="158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 b="1" dirty="0">
                <a:solidFill>
                  <a:srgbClr val="C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439</Words>
  <Application>Microsoft Office PowerPoint</Application>
  <PresentationFormat>Widescreen</PresentationFormat>
  <Paragraphs>74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</vt:lpstr>
      <vt:lpstr>Arial (Headings)</vt:lpstr>
      <vt:lpstr>Arial Unicode MS</vt:lpstr>
      <vt:lpstr>Arial(heading)</vt:lpstr>
      <vt:lpstr>Calibri</vt:lpstr>
      <vt:lpstr>Noto Sans Symbols</vt:lpstr>
      <vt:lpstr>Times New Roman</vt:lpstr>
      <vt:lpstr>Wingdings</vt:lpstr>
      <vt:lpstr>Flow</vt:lpstr>
      <vt:lpstr>Maximum Number of Overlapping Open Intervals (Presorting Problem)</vt:lpstr>
      <vt:lpstr>PowerPoint Presentation</vt:lpstr>
      <vt:lpstr>Algorithm Design Technique</vt:lpstr>
      <vt:lpstr>Appropriate Data Structure</vt:lpstr>
      <vt:lpstr>Input Size</vt:lpstr>
      <vt:lpstr>PowerPoint Presentation</vt:lpstr>
      <vt:lpstr>Sample input/Ouput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kavinkumar M</dc:creator>
  <cp:lastModifiedBy>Divisha Murugesan</cp:lastModifiedBy>
  <cp:revision>20</cp:revision>
  <dcterms:created xsi:type="dcterms:W3CDTF">2021-04-21T15:36:00Z</dcterms:created>
  <dcterms:modified xsi:type="dcterms:W3CDTF">2025-05-14T09:05:16Z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58F44F04D47240E68AC50BCBE89B6F49_13</vt:lpwstr>
  </property>
  <property fmtid="{D5CDD505-2E9C-101B-9397-08002B2CF9AE}" pid="3" name="KSOProductBuildVer">
    <vt:lpwstr>1033-12.2.0.18911</vt:lpwstr>
  </property>
</Properties>
</file>