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58" r:id="rId4"/>
    <p:sldId id="259" r:id="rId5"/>
    <p:sldId id="260" r:id="rId6"/>
    <p:sldId id="278" r:id="rId7"/>
    <p:sldId id="273" r:id="rId8"/>
    <p:sldId id="261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1" r:id="rId17"/>
    <p:sldId id="270" r:id="rId18"/>
    <p:sldId id="275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87"/>
  </p:normalViewPr>
  <p:slideViewPr>
    <p:cSldViewPr snapToGrid="0">
      <p:cViewPr varScale="1">
        <p:scale>
          <a:sx n="62" d="100"/>
          <a:sy n="62" d="100"/>
        </p:scale>
        <p:origin x="6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35E41-13A3-B241-9BE9-65D74FEC5FE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512AA-5437-1A4F-807C-68A9BAE4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1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512AA-5437-1A4F-807C-68A9BAE46C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9A30-7152-B9CF-7B24-DF45BBE9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806C-5371-3431-DE11-DA1151454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E05E-8D79-B1F4-6CE6-2B4207D1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14DA3-B044-5118-473E-418B851A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29FC-DE2B-074F-6DCC-A9B49CFB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4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CD96-BBB2-1B77-EA6A-8EE7E76C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B1F7-D34B-31AC-D990-BCD5330D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DD661-9037-C6CC-DED9-51FEC6D8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94F4-688C-EB16-232C-995B6E37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48E3-0100-107F-5614-D926C784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4F85B-4682-B351-B021-82C15C1E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CFADE-5F07-BD47-562E-FCB609C27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A4823-5BC4-D8D8-4E28-3F950BA4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D7369-F741-2CD0-2953-59F730D6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C950-636B-DD4A-4974-4C8CE6D3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40DA-F282-20A8-C379-F56E35BC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2668-1425-CB98-9484-B959A5BF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62A3-A903-0EDE-8C83-1D6D8DD8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0DA8-E00A-2397-E7F1-BDBD6CEB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E44D-B84E-0BB0-4259-AEE6D50A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B11B-9D3E-7126-8FEF-21C34B8D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282E3-194D-C7EA-F68E-7FF7E177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4014-B7F9-FACF-73E0-805D2D8E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286B-653C-59A8-127A-9A160C4C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B477-AC9F-6DC0-FA42-CAB067F8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8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A7FA-7197-0346-F8C2-D87F1C4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1345-D69B-2C4D-A2D8-C7321FFD1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38094-B070-1B85-F86F-F019F455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E1F33-541C-BECF-B187-3740828A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FA7AD-7E67-6914-5E3D-2FE5287C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FF859-C3FD-E2AB-780C-5EC8F46C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0A42-C06B-9D0C-5952-027B9F7B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EAAF4-2FFA-A826-0234-71FF104D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55861-FF6F-1F17-ABAF-B7DB68240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BD02B-F06C-68F6-A7D6-4E157B2AD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0C6D9-7C77-ED08-DA24-9F275F13B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5AAB2-ECB5-A42F-C957-972CBA4E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B5AB8-FFD3-86D9-C098-ACFD4869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8F3B4-8A52-08DF-7A62-B1160C5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4835-1CDF-8C99-5548-A35DC61C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A3591-E717-962B-C541-31F4BCD9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56408-9602-4EFE-F7E1-BECA36B2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578A8-8AC9-E34A-2FFB-5B831C6F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8244C-999D-D1BA-A692-2DC708A3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2C806-8962-254E-D682-BB0B27F3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25318-2EFA-439F-0574-223FC01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FD09-CA74-53F1-BFFB-C44823AD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BFC6-004F-208D-FEAD-61444B87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2F467-BE41-567F-A2CB-080F098A1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D3645-D95C-1BA9-36C7-6D1A9CDD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6B415-305E-E598-5197-A81BDC0F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AAA88-43A5-FAD0-7CA8-7EA0A36B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6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196-0CCF-B2D1-6F16-5708FCF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5D7A6-F846-AB8C-153C-A1DDE85D2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48A7D-8C90-969E-0A35-18639B66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42FDA-89D8-2EAF-BE1A-07A0E3F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80482-7E8B-ED35-71E8-8C214BE5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61A8E-3195-4332-A894-130F1EB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D8AD1-1F47-3F89-9A4E-C45DD79F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022E-3DC9-8CC5-1B61-80E2C727B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81AD-71B5-8A50-50BC-79C8BB218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91779-316B-CCF0-3DF9-E501D8C65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237E-953D-B627-0D63-29911E7E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cityofnewyork.us/Education/2014-2015-DOE-High-School-Directory/n3p6-zve2" TargetMode="External"/><Relationship Id="rId3" Type="http://schemas.openxmlformats.org/officeDocument/2006/relationships/hyperlink" Target="https://data.cityofnewyork.us/Education/2012-SAT-Results/f9bf-2cp4" TargetMode="External"/><Relationship Id="rId7" Type="http://schemas.openxmlformats.org/officeDocument/2006/relationships/hyperlink" Target="https://data.cityofnewyork.us/Education/2005-2010-Graduation-Outcomes-School-Level/vh2h-md7a" TargetMode="External"/><Relationship Id="rId2" Type="http://schemas.openxmlformats.org/officeDocument/2006/relationships/hyperlink" Target="https://www.schools.nyc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cityofnewyork.us/Education/2006-2012-School-Demographics-and-Accountability-S/ihfw-zy9j" TargetMode="External"/><Relationship Id="rId5" Type="http://schemas.openxmlformats.org/officeDocument/2006/relationships/hyperlink" Target="https://data.cityofnewyork.us/Education/2010-2011-Class-Size-School-level-detail/urz7-pzb3" TargetMode="External"/><Relationship Id="rId4" Type="http://schemas.openxmlformats.org/officeDocument/2006/relationships/hyperlink" Target="https://data.cityofnewyork.us/Education/2010-AP-College-Board-School-Level-Results/itfs-ms3e" TargetMode="Externa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C67C-DD2D-0F20-58A5-70BD5EBBC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DATA ANALYSIS ON ELITE EDUCATION CENTER</a:t>
            </a:r>
            <a:br>
              <a:rPr lang="en-US" b="1"/>
            </a:br>
            <a:r>
              <a:rPr lang="en-US" sz="2700" b="1"/>
              <a:t>ALY 6070 - </a:t>
            </a:r>
            <a:br>
              <a:rPr lang="en-US" sz="2700" b="1"/>
            </a:br>
            <a:r>
              <a:rPr lang="en-US" sz="2700" b="1"/>
              <a:t>Communication and Visualization for Data Analytics</a:t>
            </a:r>
            <a:endParaRPr lang="en-US" sz="27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37716-474E-1FD2-4703-A8DAAA16D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876" y="3848101"/>
            <a:ext cx="6226140" cy="16557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PRESENTED BY:                        SUBMITTED TO:</a:t>
            </a:r>
          </a:p>
          <a:p>
            <a:pPr algn="l"/>
            <a:r>
              <a:rPr lang="en-US" dirty="0"/>
              <a:t>DIVISHA CHOUDAVARAM      PROF.  HEMA SHESHADRI</a:t>
            </a:r>
          </a:p>
          <a:p>
            <a:pPr algn="l"/>
            <a:r>
              <a:rPr lang="en-US" dirty="0"/>
              <a:t>NEETHU GOTTIPATI</a:t>
            </a:r>
          </a:p>
          <a:p>
            <a:pPr algn="l"/>
            <a:r>
              <a:rPr lang="en-US" dirty="0"/>
              <a:t>RIDDHISHA CHITWADGI</a:t>
            </a:r>
          </a:p>
        </p:txBody>
      </p:sp>
    </p:spTree>
    <p:extLst>
      <p:ext uri="{BB962C8B-B14F-4D97-AF65-F5344CB8AC3E}">
        <p14:creationId xmlns:p14="http://schemas.microsoft.com/office/powerpoint/2010/main" val="64739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Total Enrollment and SAT results.</a:t>
            </a:r>
          </a:p>
        </p:txBody>
      </p:sp>
      <p:sp>
        <p:nvSpPr>
          <p:cNvPr id="513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545F1F3-1090-D19C-49E7-71DD8D0EE32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83126"/>
            <a:ext cx="6894576" cy="380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4798577"/>
            <a:ext cx="6894576" cy="1489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Average SAT score and the Total Number of people enrolled in a school are positively correlated.</a:t>
            </a:r>
          </a:p>
        </p:txBody>
      </p:sp>
    </p:spTree>
    <p:extLst>
      <p:ext uri="{BB962C8B-B14F-4D97-AF65-F5344CB8AC3E}">
        <p14:creationId xmlns:p14="http://schemas.microsoft.com/office/powerpoint/2010/main" val="1543292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7" name="Rectangle 615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Gender and </a:t>
            </a:r>
            <a:r>
              <a:rPr lang="en-US" sz="3000" b="1" dirty="0"/>
              <a:t>SAT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results</a:t>
            </a:r>
          </a:p>
        </p:txBody>
      </p:sp>
      <p:sp>
        <p:nvSpPr>
          <p:cNvPr id="615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average SAT scores drop when the proportion of male students in a school is either noticeably high or low.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7489F33-AD00-06A5-2272-0AEA970EDDB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101" y="640080"/>
            <a:ext cx="6660109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18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Economic conditions, Borough, and SAT results</a:t>
            </a:r>
          </a:p>
        </p:txBody>
      </p:sp>
      <p:sp>
        <p:nvSpPr>
          <p:cNvPr id="717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Bronx's low average SAT score correlates with low economic conditions, as seen in the high percentage of students eligible for free lunch.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7C78AD2-560D-4557-CEE1-230EDD2C3CD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9784" y="640080"/>
            <a:ext cx="465749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60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0" name="Rectangle 820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12" name="Rectangle 82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14" name="Rectangle 82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/>
              <a:t>Relation between Racial diversity and Borough</a:t>
            </a:r>
          </a:p>
        </p:txBody>
      </p:sp>
      <p:sp>
        <p:nvSpPr>
          <p:cNvPr id="8216" name="Rectangle 82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6461A10-459A-B693-D4E6-E8B5A14680F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" r="2" b="12104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</a:rPr>
              <a:t>The Bronx and Staten Island's average SAT scores are inversely proportional to the percentage of Hispanic students, with the Bronx having the highest and Staten Island having the lowest.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101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869C7-9951-21B6-FEFA-F3216940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Top 10 Schools with Highest Average SAT score</a:t>
            </a:r>
            <a:endParaRPr lang="en-IN" sz="3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82221-C297-1BCC-0A45-AAACF2B3B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85" b="-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E07BEB-4942-553C-A70D-EEACAC83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highest average SAT score is at Stuyvesant High School.</a:t>
            </a:r>
          </a:p>
        </p:txBody>
      </p:sp>
    </p:spTree>
    <p:extLst>
      <p:ext uri="{BB962C8B-B14F-4D97-AF65-F5344CB8AC3E}">
        <p14:creationId xmlns:p14="http://schemas.microsoft.com/office/powerpoint/2010/main" val="208658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7" name="Rectangle 922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29" name="Rectangle 922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/>
              <a:t>Top 10 schools with enrollment rate</a:t>
            </a:r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0968" y="2478024"/>
            <a:ext cx="3544379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Brooklyn Technical High school has the highest enrollment rate.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44572D-DF24-9462-B3BC-2E491AC8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047965"/>
            <a:ext cx="7166356" cy="47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58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 1 – SAT result Analysis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F02A012-0727-57F1-D3FE-D8D47FB0DB1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1061173"/>
            <a:ext cx="5458968" cy="473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ffectLst/>
              </a:rPr>
              <a:t>SAT scores are positively correlated with Asian and White students, negatively correlated with Hispanic and Black students, negatively correlated with students from low-income homes, and positively correlated with overall enrollment and student population diversity.</a:t>
            </a:r>
            <a:endParaRPr lang="en-US" sz="22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9CA8244-D218-B93B-CB70-2771102C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42999" y="7258504"/>
            <a:ext cx="10272198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9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/>
              <a:t>Dashboard 2 - SAT performance and Borough Demographics</a:t>
            </a:r>
            <a:r>
              <a:rPr lang="en-US" sz="4000" b="1"/>
              <a:t> </a:t>
            </a:r>
            <a:endParaRPr lang="en-US" sz="40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1453" y="1820862"/>
            <a:ext cx="3872243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ffectLst/>
              </a:rPr>
              <a:t>Bronx is having the lowest Average SAT scores and low economic conditions.</a:t>
            </a:r>
            <a:endParaRPr lang="en-US" sz="20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95A035E-87BC-DE50-DE42-40F25F7EF72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820861"/>
            <a:ext cx="5065728" cy="49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19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B77B-4CC3-4279-9FAD-D0580DAE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Dashboard 3 - Top Performing Schools</a:t>
            </a:r>
            <a:endParaRPr lang="en-IN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D1992C-96C3-A1B9-6300-79C42495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3786" y="2478024"/>
            <a:ext cx="3758822" cy="36941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Brooklyn Technical school is the main competitor with high average SAT scores and high enrollment rates.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BF260A-3648-B398-D073-D2D2FF12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4" y="2223496"/>
            <a:ext cx="7544020" cy="43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65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FE88-36C4-6CFD-821A-5575FB7D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Correlations between race suggest that systemic barriers are preventing these students from achieving their full potential.</a:t>
            </a:r>
          </a:p>
          <a:p>
            <a:endParaRPr lang="en-US" dirty="0"/>
          </a:p>
          <a:p>
            <a:r>
              <a:rPr lang="en-US" dirty="0"/>
              <a:t>Poor economic conditions can have a significant impact on a student's ability to succeed in SAT exam.</a:t>
            </a:r>
          </a:p>
          <a:p>
            <a:endParaRPr lang="en-US" dirty="0"/>
          </a:p>
          <a:p>
            <a:r>
              <a:rPr lang="en-US" dirty="0"/>
              <a:t>Schools with higher diversity tend to have higher SAT scores.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66546AB-A1EE-7C73-092E-6F5C40D2D3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-1054109" y="7502526"/>
            <a:ext cx="14300217" cy="73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52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A3AB-D104-4EDA-DBDB-9312C0C4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C011-A038-E519-89BE-7EC83EB38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0535" cy="4351338"/>
          </a:xfrm>
        </p:spPr>
        <p:txBody>
          <a:bodyPr>
            <a:normAutofit/>
          </a:bodyPr>
          <a:lstStyle/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/>
              <a:t>Divisha Choudavaram</a:t>
            </a:r>
          </a:p>
          <a:p>
            <a:pPr marL="571500" indent="-4572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Masters in Analytics.</a:t>
            </a:r>
          </a:p>
          <a:p>
            <a:pPr marL="571500" indent="-4572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Concentration: Applied Machine Intelligence.</a:t>
            </a:r>
          </a:p>
          <a:p>
            <a:pPr marL="571500" indent="-4572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Graduated with a degree in Computer Science and Engineering in 2020.</a:t>
            </a:r>
          </a:p>
          <a:p>
            <a:endParaRPr lang="en-IN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07C5B3-B485-1039-B751-333414C611A4}"/>
              </a:ext>
            </a:extLst>
          </p:cNvPr>
          <p:cNvSpPr txBox="1">
            <a:spLocks/>
          </p:cNvSpPr>
          <p:nvPr/>
        </p:nvSpPr>
        <p:spPr>
          <a:xfrm>
            <a:off x="4489807" y="1895833"/>
            <a:ext cx="30805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1200"/>
              </a:spcBef>
              <a:buSzPts val="1800"/>
              <a:buNone/>
            </a:pPr>
            <a:r>
              <a:rPr lang="en-US" sz="1800" b="1" dirty="0"/>
              <a:t>       Neethu </a:t>
            </a:r>
            <a:r>
              <a:rPr lang="en-US" sz="1800" b="1" dirty="0" err="1"/>
              <a:t>Gottipati</a:t>
            </a:r>
            <a:endParaRPr lang="en-US" sz="1800" b="1" dirty="0"/>
          </a:p>
          <a:p>
            <a:pPr>
              <a:spcBef>
                <a:spcPts val="1200"/>
              </a:spcBef>
              <a:buSzPts val="1800"/>
            </a:pPr>
            <a:r>
              <a:rPr lang="en-US" sz="1800" dirty="0"/>
              <a:t>Masters in Analytics.</a:t>
            </a:r>
          </a:p>
          <a:p>
            <a:pPr indent="-342900">
              <a:spcBef>
                <a:spcPts val="1200"/>
              </a:spcBef>
              <a:buSzPts val="1800"/>
            </a:pPr>
            <a:r>
              <a:rPr lang="en-US" sz="1800" dirty="0"/>
              <a:t>Concentration: Applied Machine Intelligence.</a:t>
            </a:r>
          </a:p>
          <a:p>
            <a:pPr indent="-342900">
              <a:spcBef>
                <a:spcPts val="1200"/>
              </a:spcBef>
              <a:buSzPts val="1800"/>
            </a:pPr>
            <a:r>
              <a:rPr lang="en-US" sz="1800" dirty="0"/>
              <a:t>Graduated with a degree in Computer Science and Engineering in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30714-0317-4CE2-A49A-E5EFD0C2DECE}"/>
              </a:ext>
            </a:extLst>
          </p:cNvPr>
          <p:cNvSpPr txBox="1"/>
          <p:nvPr/>
        </p:nvSpPr>
        <p:spPr>
          <a:xfrm>
            <a:off x="8465906" y="1866175"/>
            <a:ext cx="297950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ctr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b="1" dirty="0" err="1"/>
              <a:t>Riddhisha</a:t>
            </a:r>
            <a:r>
              <a:rPr lang="en-US" b="1" dirty="0"/>
              <a:t> </a:t>
            </a:r>
            <a:r>
              <a:rPr lang="en-US" b="1" dirty="0" err="1"/>
              <a:t>Chitwadgi</a:t>
            </a:r>
            <a:endParaRPr lang="en-US" b="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Masters in Analytics.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Concentration: Applied Machine Intelligence.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Graduated with a degree in Industrial engineering and management in 2022.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93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FE88-36C4-6CFD-821A-5575FB7D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266" y="2882663"/>
            <a:ext cx="4531468" cy="1092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762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96BF0-7822-BD15-B5BD-6E581F43AEB6}"/>
              </a:ext>
            </a:extLst>
          </p:cNvPr>
          <p:cNvSpPr txBox="1"/>
          <p:nvPr/>
        </p:nvSpPr>
        <p:spPr>
          <a:xfrm>
            <a:off x="959901" y="1808679"/>
            <a:ext cx="102721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Our aim at "Elite Education Center" is to offer a diverse and individualized education that equips our students for academic achievement in higher education and beyond.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 fully comprehend each student's individual requirements, interests, and objectives, our committed teachers and staff work closely with them. 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Our coursework is created to provide students with a demanding education and to get them ready for the SAT and AP tests.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B7EB9-20EB-019C-D097-0B8C21A9C083}"/>
              </a:ext>
            </a:extLst>
          </p:cNvPr>
          <p:cNvSpPr txBox="1"/>
          <p:nvPr/>
        </p:nvSpPr>
        <p:spPr>
          <a:xfrm>
            <a:off x="3823037" y="784225"/>
            <a:ext cx="4545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BUSINESS OBJECTIVE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Graph Growth">
                <a:extLst>
                  <a:ext uri="{FF2B5EF4-FFF2-40B4-BE49-F238E27FC236}">
                    <a16:creationId xmlns:a16="http://schemas.microsoft.com/office/drawing/2014/main" id="{5F019F0B-A4B9-6D22-850F-D16D58F263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4430390"/>
                  </p:ext>
                </p:extLst>
              </p:nvPr>
            </p:nvGraphicFramePr>
            <p:xfrm>
              <a:off x="7635269" y="-5561256"/>
              <a:ext cx="733692" cy="52703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33692" cy="5270351"/>
                    </a:xfrm>
                    <a:prstGeom prst="rect">
                      <a:avLst/>
                    </a:prstGeom>
                  </am3d:spPr>
                  <am3d:camera>
                    <am3d:pos x="0" y="0" z="6314438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1083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219425" ay="4896467" az="521750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Graph Growth">
                <a:extLst>
                  <a:ext uri="{FF2B5EF4-FFF2-40B4-BE49-F238E27FC236}">
                    <a16:creationId xmlns:a16="http://schemas.microsoft.com/office/drawing/2014/main" id="{5F019F0B-A4B9-6D22-850F-D16D58F263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5269" y="-5561256"/>
                <a:ext cx="733692" cy="52703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22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EE69-9C85-9344-A10E-F9B6AC18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962D3-F999-5A46-391A-A385AA0AF235}"/>
              </a:ext>
            </a:extLst>
          </p:cNvPr>
          <p:cNvSpPr txBox="1"/>
          <p:nvPr/>
        </p:nvSpPr>
        <p:spPr>
          <a:xfrm>
            <a:off x="0" y="1570958"/>
            <a:ext cx="12192000" cy="3990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The datasets used in this project are taken from the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2"/>
              </a:rPr>
              <a:t>New York City Department of Education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. They are stored in the following six files:</a:t>
            </a:r>
            <a:endParaRPr lang="en-US" sz="2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FF0000"/>
                </a:solidFill>
                <a:effectLst/>
              </a:rPr>
              <a:t>sat_results.csv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: Data on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3"/>
              </a:rPr>
              <a:t>Scholastic Aptitude Test (SAT)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 scores.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0000"/>
                </a:solidFill>
                <a:effectLst/>
              </a:rPr>
              <a:t>ap_2010.csv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 - Data on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4"/>
              </a:rPr>
              <a:t>Advanced Placement (AP) test results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. AP tests are taken by advanced high school students</a:t>
            </a:r>
            <a:r>
              <a:rPr lang="en-US" sz="2000" dirty="0">
                <a:solidFill>
                  <a:srgbClr val="333333"/>
                </a:solidFill>
              </a:rPr>
              <a:t>.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FF0000"/>
                </a:solidFill>
                <a:effectLst/>
              </a:rPr>
              <a:t>class_size.csv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: Data on average school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5"/>
              </a:rPr>
              <a:t>class size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 by grade and program type.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FF0000"/>
                </a:solidFill>
                <a:effectLst/>
              </a:rPr>
              <a:t>demographics.csv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: Data on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6"/>
              </a:rPr>
              <a:t>demographics of NYC school students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, including race and sex.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FF0000"/>
                </a:solidFill>
                <a:effectLst/>
              </a:rPr>
              <a:t>graduation.csv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: Data on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7"/>
              </a:rPr>
              <a:t>graduation outcomes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 for cohorts, including percentages of students who graduated or dropped out of school.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FF0000"/>
                </a:solidFill>
                <a:effectLst/>
              </a:rPr>
              <a:t>hs_directory.csv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: A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8"/>
              </a:rPr>
              <a:t>directory of high schools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 that contains location information for each school.</a:t>
            </a:r>
          </a:p>
          <a:p>
            <a:br>
              <a:rPr lang="en-US" sz="2000" b="0" dirty="0">
                <a:effectLst/>
              </a:rPr>
            </a:br>
            <a:br>
              <a:rPr lang="en-US" sz="2000" b="0" dirty="0">
                <a:effectLst/>
              </a:rPr>
            </a:b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DE491B-E64F-D2DD-70CA-D99115591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80605"/>
            <a:ext cx="53594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2D435BE-34A7-C948-F6AA-BF048E5CAA4C}"/>
              </a:ext>
            </a:extLst>
          </p:cNvPr>
          <p:cNvSpPr txBox="1">
            <a:spLocks/>
          </p:cNvSpPr>
          <p:nvPr/>
        </p:nvSpPr>
        <p:spPr>
          <a:xfrm>
            <a:off x="939800" y="72621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PRE-PROCESSING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175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AA35-5E75-D87F-C93B-02B20663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882B-5D27-290C-E3D7-EB47811E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Added three SAT section scores.</a:t>
            </a:r>
          </a:p>
          <a:p>
            <a:r>
              <a:rPr lang="en-US" dirty="0"/>
              <a:t>Changed the SAT section scores data from character datatype to</a:t>
            </a:r>
          </a:p>
          <a:p>
            <a:pPr marL="0" indent="0">
              <a:buNone/>
            </a:pPr>
            <a:r>
              <a:rPr lang="en-US" dirty="0"/>
              <a:t>    numeric.</a:t>
            </a:r>
          </a:p>
          <a:p>
            <a:r>
              <a:rPr lang="en-US" dirty="0"/>
              <a:t>Changed the AP data from character datatype to numeric.</a:t>
            </a:r>
          </a:p>
          <a:p>
            <a:r>
              <a:rPr lang="en-US" dirty="0"/>
              <a:t>Only the data where the GRADE variable has the value of "09-12" — grades that are regarded as being a component of high schools in the U.S. </a:t>
            </a:r>
          </a:p>
          <a:p>
            <a:r>
              <a:rPr lang="en-US" dirty="0"/>
              <a:t>Added a DBN variable to the class size data frame, which is used as a key to join other data frames.</a:t>
            </a:r>
          </a:p>
          <a:p>
            <a:r>
              <a:rPr lang="en-US" dirty="0"/>
              <a:t>The percentage values in the Total Grads - % of the cohort and Dropped Out - % of the cohort are formatted as character strings in Graduation Data.</a:t>
            </a:r>
          </a:p>
          <a:p>
            <a:r>
              <a:rPr lang="en-US" dirty="0"/>
              <a:t>Removed Duplicates before combining the datasets.</a:t>
            </a:r>
          </a:p>
          <a:p>
            <a:r>
              <a:rPr lang="en-US" dirty="0"/>
              <a:t>After combining removed the null values.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F8C71C-0CEE-BE6D-09E9-D217FE555F9A}"/>
              </a:ext>
            </a:extLst>
          </p:cNvPr>
          <p:cNvSpPr txBox="1">
            <a:spLocks/>
          </p:cNvSpPr>
          <p:nvPr/>
        </p:nvSpPr>
        <p:spPr>
          <a:xfrm>
            <a:off x="838200" y="685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/>
              <a:t>Exploratory Data Analysis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1505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7510-951E-E623-C59D-7FEB65BB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641"/>
            <a:ext cx="10515600" cy="1569048"/>
          </a:xfrm>
        </p:spPr>
        <p:txBody>
          <a:bodyPr/>
          <a:lstStyle/>
          <a:p>
            <a:pPr algn="ctr"/>
            <a:r>
              <a:rPr lang="en-IN" b="1" dirty="0"/>
              <a:t>COMBINED DATASET</a:t>
            </a:r>
          </a:p>
        </p:txBody>
      </p:sp>
      <p:pic>
        <p:nvPicPr>
          <p:cNvPr id="4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8D86A0A-2DE0-DC97-5088-7D08FBF6F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882" y="1342426"/>
            <a:ext cx="8630292" cy="5393934"/>
          </a:xfrm>
        </p:spPr>
      </p:pic>
    </p:spTree>
    <p:extLst>
      <p:ext uri="{BB962C8B-B14F-4D97-AF65-F5344CB8AC3E}">
        <p14:creationId xmlns:p14="http://schemas.microsoft.com/office/powerpoint/2010/main" val="262365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1DFD-C289-715D-BB8F-1859D4DD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1726-A56C-4F5C-2C38-F3375953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Major focus – A</a:t>
            </a:r>
            <a:r>
              <a:rPr lang="en-US" sz="2200" dirty="0" err="1"/>
              <a:t>nalysis</a:t>
            </a:r>
            <a:r>
              <a:rPr lang="en-US" sz="2200" dirty="0"/>
              <a:t> of the impact of NYC high schools’ demographics on students’ SAT results and competitors.</a:t>
            </a:r>
          </a:p>
          <a:p>
            <a:pPr marL="0" indent="0">
              <a:buNone/>
            </a:pPr>
            <a:r>
              <a:rPr lang="en-US" sz="2200" dirty="0"/>
              <a:t>KPI’s – </a:t>
            </a:r>
          </a:p>
          <a:p>
            <a:r>
              <a:rPr lang="en-US" sz="2200" dirty="0"/>
              <a:t>Relation between Race and SAT results.</a:t>
            </a:r>
          </a:p>
          <a:p>
            <a:r>
              <a:rPr lang="en-US" sz="2200" dirty="0"/>
              <a:t>Relation between socioeconomic conditions and SAT results.</a:t>
            </a:r>
          </a:p>
          <a:p>
            <a:r>
              <a:rPr lang="en-US" sz="2200" dirty="0"/>
              <a:t>Relation between total enrollment and SAT results.</a:t>
            </a:r>
          </a:p>
          <a:p>
            <a:r>
              <a:rPr lang="en-US" sz="2200" dirty="0"/>
              <a:t>Relation between gender and SAT results.</a:t>
            </a:r>
          </a:p>
          <a:p>
            <a:r>
              <a:rPr lang="en-US" sz="2200" dirty="0"/>
              <a:t>Relation between Borough and SAT results.</a:t>
            </a:r>
          </a:p>
          <a:p>
            <a:r>
              <a:rPr lang="en-US" sz="2200" dirty="0"/>
              <a:t>Relation between Competitors, SAT results, and Total enrollment.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3219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racial demographics and SAT results.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66B7998-4EB0-9846-EC3E-A8E24A02BC5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30936"/>
            <a:ext cx="6866021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The proportions of Asian and White students have a positive correlation with average SAT scores, whereas the proportions of Hispanic and Black students have a negative correlation.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9CA8244-D218-B93B-CB70-2771102C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42999" y="7258504"/>
            <a:ext cx="10272198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46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b="1" dirty="0"/>
              <a:t>Relation between socioeconomic factors and SAT results</a:t>
            </a:r>
            <a:endParaRPr 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29" y="2620298"/>
            <a:ext cx="3505494" cy="39722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The average SAT score drops when the percentage of socioeconomic variables is large.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111" name="Rectangle 410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C1340C-2EFD-9090-8F58-1C62A833EFF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866" y="1766160"/>
            <a:ext cx="6019331" cy="33256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37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1736</TotalTime>
  <Words>895</Words>
  <Application>Microsoft Office PowerPoint</Application>
  <PresentationFormat>Widescreen</PresentationFormat>
  <Paragraphs>90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 ANALYSIS ON ELITE EDUCATION CENTER ALY 6070 -  Communication and Visualization for Data Analytics</vt:lpstr>
      <vt:lpstr>OUR TEAM</vt:lpstr>
      <vt:lpstr>PowerPoint Presentation</vt:lpstr>
      <vt:lpstr>DATASET</vt:lpstr>
      <vt:lpstr>PRE-PROCESSING</vt:lpstr>
      <vt:lpstr>COMBINED DATASET</vt:lpstr>
      <vt:lpstr>Data Analysis</vt:lpstr>
      <vt:lpstr>Relation between racial demographics and SAT results.</vt:lpstr>
      <vt:lpstr>Relation between socioeconomic factors and SAT results</vt:lpstr>
      <vt:lpstr>Relation between Total Enrollment and SAT results.</vt:lpstr>
      <vt:lpstr>Relation between Gender and SAT results</vt:lpstr>
      <vt:lpstr>Relation between Economic conditions, Borough, and SAT results</vt:lpstr>
      <vt:lpstr>Relation between Racial diversity and Borough</vt:lpstr>
      <vt:lpstr>Top 10 Schools with Highest Average SAT score</vt:lpstr>
      <vt:lpstr>Top 10 schools with enrollment rate</vt:lpstr>
      <vt:lpstr>Dashboard 1 – SAT result Analysis</vt:lpstr>
      <vt:lpstr>Dashboard 2 - SAT performance and Borough Demographics </vt:lpstr>
      <vt:lpstr>Dashboard 3 - Top Performing Schools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ELITE EDUCATION CENTER</dc:title>
  <dc:creator>Jerry .</dc:creator>
  <cp:lastModifiedBy>Divisha Choudavaram</cp:lastModifiedBy>
  <cp:revision>53</cp:revision>
  <dcterms:created xsi:type="dcterms:W3CDTF">2023-01-23T03:23:28Z</dcterms:created>
  <dcterms:modified xsi:type="dcterms:W3CDTF">2023-01-31T00:55:51Z</dcterms:modified>
</cp:coreProperties>
</file>