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4"/>
  </p:notesMasterIdLst>
  <p:sldIdLst>
    <p:sldId id="256" r:id="rId2"/>
    <p:sldId id="257" r:id="rId3"/>
    <p:sldId id="258" r:id="rId4"/>
    <p:sldId id="260" r:id="rId5"/>
    <p:sldId id="261" r:id="rId6"/>
    <p:sldId id="263" r:id="rId7"/>
    <p:sldId id="273" r:id="rId8"/>
    <p:sldId id="264" r:id="rId9"/>
    <p:sldId id="265" r:id="rId10"/>
    <p:sldId id="274" r:id="rId11"/>
    <p:sldId id="275" r:id="rId12"/>
    <p:sldId id="272"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0250774077_3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0250774077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0250774077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0250774077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0250774077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0250774077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025077407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025077407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0250774077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0250774077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8425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0250774077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0250774077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7670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0250774077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0250774077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604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0250774077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0250774077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4509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77383585"/>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712313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3352" y="702945"/>
            <a:ext cx="4648867" cy="37376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581371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15072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13320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5326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59483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5861113"/>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86434" y="1978533"/>
            <a:ext cx="3203828"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1978533"/>
            <a:ext cx="3202685"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2/6/2023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1672673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87577" y="2357438"/>
            <a:ext cx="3202686" cy="19475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2357438"/>
            <a:ext cx="3190113" cy="194758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1918435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6720215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36928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603504"/>
            <a:ext cx="361188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2/6/2023</a:t>
            </a:fld>
            <a:endParaRPr lang="en-US" dirty="0"/>
          </a:p>
        </p:txBody>
      </p:sp>
      <p:sp>
        <p:nvSpPr>
          <p:cNvPr id="10" name="Footer Placeholder 9"/>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9901532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6392" y="1682871"/>
            <a:ext cx="3371249" cy="850980"/>
          </a:xfrm>
          <a:solidFill>
            <a:srgbClr val="FFFFFF"/>
          </a:solidFill>
          <a:ln>
            <a:solidFill>
              <a:srgbClr val="404040"/>
            </a:solidFill>
          </a:ln>
        </p:spPr>
        <p:txBody>
          <a:bodyPr anchor="ctr" anchorCtr="1">
            <a:noAutofit/>
          </a:bodyPr>
          <a:lstStyle>
            <a:lvl1pPr>
              <a:defRPr sz="165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0"/>
            <a:ext cx="4576573" cy="5143500"/>
          </a:xfrm>
          <a:solidFill>
            <a:schemeClr val="bg1">
              <a:lumMod val="75000"/>
            </a:schemeClr>
          </a:solidFill>
        </p:spPr>
        <p:txBody>
          <a:bodyPr anchor="t"/>
          <a:lstStyle>
            <a:lvl1pPr marL="0" indent="0">
              <a:buNone/>
              <a:defRPr sz="2400">
                <a:solidFill>
                  <a:schemeClr val="bg1">
                    <a:lumMod val="85000"/>
                    <a:lumOff val="1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36676" y="2662439"/>
            <a:ext cx="2846070"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2/6/2023</a:t>
            </a:fld>
            <a:endParaRPr lang="en-US" dirty="0"/>
          </a:p>
        </p:txBody>
      </p:sp>
      <p:sp>
        <p:nvSpPr>
          <p:cNvPr id="9" name="Footer Placeholder 8"/>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270413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73352" y="723519"/>
            <a:ext cx="5797296"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3352" y="1978534"/>
            <a:ext cx="5797296" cy="23264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866072" y="4679112"/>
            <a:ext cx="2065310"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1160EA64-D806-43AC-9DF2-F8C432F32B4C}" type="datetimeFigureOut">
              <a:rPr lang="en-US" dirty="0"/>
              <a:t>2/6/2023</a:t>
            </a:fld>
            <a:endParaRPr lang="en-US" dirty="0"/>
          </a:p>
        </p:txBody>
      </p:sp>
      <p:sp>
        <p:nvSpPr>
          <p:cNvPr id="5" name="Footer Placeholder 4"/>
          <p:cNvSpPr>
            <a:spLocks noGrp="1"/>
          </p:cNvSpPr>
          <p:nvPr>
            <p:ph type="ftr" sz="quarter" idx="3"/>
          </p:nvPr>
        </p:nvSpPr>
        <p:spPr>
          <a:xfrm>
            <a:off x="1200150" y="4677156"/>
            <a:ext cx="4425892" cy="240030"/>
          </a:xfrm>
          <a:prstGeom prst="rect">
            <a:avLst/>
          </a:prstGeom>
        </p:spPr>
        <p:txBody>
          <a:bodyPr vert="horz" lIns="91440" tIns="45720" rIns="91440" bIns="45720" rtlCol="0" anchor="ctr"/>
          <a:lstStyle>
            <a:lvl1pPr algn="l">
              <a:defRPr sz="788">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069192" y="4663440"/>
            <a:ext cx="274320" cy="274320"/>
          </a:xfrm>
          <a:prstGeom prst="ellipse">
            <a:avLst/>
          </a:prstGeom>
          <a:solidFill>
            <a:srgbClr val="1D1D1D">
              <a:alpha val="70000"/>
            </a:srgbClr>
          </a:solidFill>
        </p:spPr>
        <p:txBody>
          <a:bodyPr vert="horz" lIns="18288" tIns="45720" rIns="18288" bIns="45720" rtlCol="0" anchor="ctr">
            <a:noAutofit/>
          </a:bodyPr>
          <a:lstStyle>
            <a:lvl1pPr algn="ctr">
              <a:defRPr sz="825" spc="0" baseline="0">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955496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ftr="0" dt="0"/>
  <p:txStyles>
    <p:titleStyle>
      <a:lvl1pPr algn="ctr" defTabSz="685800" rtl="0" eaLnBrk="1" latinLnBrk="0" hangingPunct="1">
        <a:lnSpc>
          <a:spcPct val="90000"/>
        </a:lnSpc>
        <a:spcBef>
          <a:spcPct val="0"/>
        </a:spcBef>
        <a:buNone/>
        <a:defRPr sz="2100" kern="1200" cap="all" spc="150" baseline="0">
          <a:solidFill>
            <a:srgbClr val="262626"/>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pic>
        <p:nvPicPr>
          <p:cNvPr id="57" name="Picture 56">
            <a:extLst>
              <a:ext uri="{FF2B5EF4-FFF2-40B4-BE49-F238E27FC236}">
                <a16:creationId xmlns:a16="http://schemas.microsoft.com/office/drawing/2014/main" id="{CBEB7CE3-3577-E434-8926-86ED264C2BE1}"/>
              </a:ext>
            </a:extLst>
          </p:cNvPr>
          <p:cNvPicPr>
            <a:picLocks noChangeAspect="1"/>
          </p:cNvPicPr>
          <p:nvPr/>
        </p:nvPicPr>
        <p:blipFill rotWithShape="1">
          <a:blip r:embed="rId3">
            <a:alphaModFix amt="40000"/>
          </a:blip>
          <a:srcRect/>
          <a:stretch/>
        </p:blipFill>
        <p:spPr>
          <a:xfrm>
            <a:off x="20" y="10"/>
            <a:ext cx="9143980" cy="5143490"/>
          </a:xfrm>
          <a:prstGeom prst="rect">
            <a:avLst/>
          </a:prstGeom>
        </p:spPr>
      </p:pic>
      <p:sp>
        <p:nvSpPr>
          <p:cNvPr id="54" name="Google Shape;54;p13"/>
          <p:cNvSpPr txBox="1">
            <a:spLocks noGrp="1"/>
          </p:cNvSpPr>
          <p:nvPr>
            <p:ph type="ctrTitle"/>
          </p:nvPr>
        </p:nvSpPr>
        <p:spPr>
          <a:xfrm>
            <a:off x="1200150" y="1790058"/>
            <a:ext cx="6743700" cy="1234440"/>
          </a:xfrm>
          <a:prstGeom prst="rect">
            <a:avLst/>
          </a:prstGeom>
          <a:noFill/>
          <a:ln w="38100" cap="sq">
            <a:solidFill>
              <a:schemeClr val="tx1"/>
            </a:solidFill>
            <a:miter lim="800000"/>
          </a:ln>
        </p:spPr>
        <p:txBody>
          <a:bodyPr spcFirstLastPara="1" lIns="91425" tIns="91425" rIns="91425" bIns="91425" anchor="ctr" anchorCtr="0">
            <a:normAutofit/>
          </a:bodyPr>
          <a:lstStyle/>
          <a:p>
            <a:pPr marL="0" lvl="0" indent="0" rtl="0">
              <a:spcBef>
                <a:spcPts val="0"/>
              </a:spcBef>
              <a:spcAft>
                <a:spcPts val="0"/>
              </a:spcAft>
              <a:buNone/>
            </a:pPr>
            <a:r>
              <a:rPr lang="en-US" dirty="0">
                <a:solidFill>
                  <a:schemeClr val="tx1"/>
                </a:solidFill>
              </a:rPr>
              <a:t>Elite Education Centre-  Success Story</a:t>
            </a:r>
            <a:br>
              <a:rPr lang="en-US" dirty="0">
                <a:solidFill>
                  <a:schemeClr val="tx1"/>
                </a:solidFill>
              </a:rPr>
            </a:br>
            <a:r>
              <a:rPr lang="en-US" sz="1300" dirty="0">
                <a:solidFill>
                  <a:schemeClr val="tx1"/>
                </a:solidFill>
              </a:rPr>
              <a:t>Instructor: Hema Seshadri</a:t>
            </a:r>
          </a:p>
        </p:txBody>
      </p:sp>
      <p:sp>
        <p:nvSpPr>
          <p:cNvPr id="55" name="Google Shape;55;p13"/>
          <p:cNvSpPr txBox="1">
            <a:spLocks noGrp="1"/>
          </p:cNvSpPr>
          <p:nvPr>
            <p:ph type="subTitle" idx="1"/>
          </p:nvPr>
        </p:nvSpPr>
        <p:spPr>
          <a:xfrm>
            <a:off x="2021395" y="3264408"/>
            <a:ext cx="5101209" cy="929920"/>
          </a:xfrm>
          <a:prstGeom prst="rect">
            <a:avLst/>
          </a:prstGeom>
        </p:spPr>
        <p:txBody>
          <a:bodyPr spcFirstLastPara="1" lIns="91425" tIns="91425" rIns="91425" bIns="91425" anchorCtr="0">
            <a:noAutofit/>
          </a:bodyPr>
          <a:lstStyle/>
          <a:p>
            <a:pPr marL="0" lvl="0" indent="0" rtl="0">
              <a:lnSpc>
                <a:spcPct val="90000"/>
              </a:lnSpc>
              <a:spcBef>
                <a:spcPts val="0"/>
              </a:spcBef>
              <a:spcAft>
                <a:spcPts val="600"/>
              </a:spcAft>
              <a:buNone/>
            </a:pPr>
            <a:r>
              <a:rPr lang="en-IN" sz="1400" b="1" dirty="0">
                <a:solidFill>
                  <a:schemeClr val="tx1"/>
                </a:solidFill>
              </a:rPr>
              <a:t>Submitted by: </a:t>
            </a:r>
          </a:p>
          <a:p>
            <a:pPr marL="0" lvl="0" indent="0" rtl="0">
              <a:lnSpc>
                <a:spcPct val="90000"/>
              </a:lnSpc>
              <a:spcBef>
                <a:spcPts val="0"/>
              </a:spcBef>
              <a:spcAft>
                <a:spcPts val="600"/>
              </a:spcAft>
              <a:buNone/>
            </a:pPr>
            <a:r>
              <a:rPr lang="en-IN" sz="1400" dirty="0">
                <a:solidFill>
                  <a:schemeClr val="tx1"/>
                </a:solidFill>
              </a:rPr>
              <a:t>   Neethu </a:t>
            </a:r>
            <a:r>
              <a:rPr lang="en-IN" sz="1400" dirty="0" err="1">
                <a:solidFill>
                  <a:schemeClr val="tx1"/>
                </a:solidFill>
              </a:rPr>
              <a:t>Gottipati</a:t>
            </a:r>
            <a:endParaRPr lang="en-IN" sz="1400" dirty="0">
              <a:solidFill>
                <a:schemeClr val="tx1"/>
              </a:solidFill>
            </a:endParaRPr>
          </a:p>
          <a:p>
            <a:pPr marL="0" lvl="0" indent="0" rtl="0">
              <a:lnSpc>
                <a:spcPct val="90000"/>
              </a:lnSpc>
              <a:spcBef>
                <a:spcPts val="0"/>
              </a:spcBef>
              <a:spcAft>
                <a:spcPts val="600"/>
              </a:spcAft>
              <a:buNone/>
            </a:pPr>
            <a:r>
              <a:rPr lang="en-IN" sz="1400" dirty="0">
                <a:solidFill>
                  <a:schemeClr val="tx1"/>
                </a:solidFill>
              </a:rPr>
              <a:t>       </a:t>
            </a:r>
            <a:r>
              <a:rPr lang="en-IN" sz="1400" dirty="0" err="1">
                <a:solidFill>
                  <a:schemeClr val="tx1"/>
                </a:solidFill>
              </a:rPr>
              <a:t>Riddhisha</a:t>
            </a:r>
            <a:r>
              <a:rPr lang="en-IN" sz="1400" dirty="0">
                <a:solidFill>
                  <a:schemeClr val="tx1"/>
                </a:solidFill>
              </a:rPr>
              <a:t> </a:t>
            </a:r>
            <a:r>
              <a:rPr lang="en-IN" sz="1400" dirty="0" err="1">
                <a:solidFill>
                  <a:schemeClr val="tx1"/>
                </a:solidFill>
              </a:rPr>
              <a:t>Chitwadgi</a:t>
            </a:r>
            <a:endParaRPr lang="en-IN" sz="1400" dirty="0">
              <a:solidFill>
                <a:schemeClr val="tx1"/>
              </a:solidFill>
            </a:endParaRPr>
          </a:p>
          <a:p>
            <a:pPr marL="0" lvl="0" indent="0" rtl="0">
              <a:lnSpc>
                <a:spcPct val="90000"/>
              </a:lnSpc>
              <a:spcBef>
                <a:spcPts val="0"/>
              </a:spcBef>
              <a:spcAft>
                <a:spcPts val="600"/>
              </a:spcAft>
              <a:buNone/>
            </a:pPr>
            <a:r>
              <a:rPr lang="en-IN" sz="1400" dirty="0">
                <a:solidFill>
                  <a:schemeClr val="tx1"/>
                </a:solidFill>
              </a:rPr>
              <a:t>         Divisha Choudavaram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51435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8881"/>
            <a:ext cx="9144000" cy="14546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801BDF-F5AD-9641-65A2-47AD275DD5B7}"/>
              </a:ext>
            </a:extLst>
          </p:cNvPr>
          <p:cNvSpPr>
            <a:spLocks noGrp="1"/>
          </p:cNvSpPr>
          <p:nvPr>
            <p:ph type="title"/>
          </p:nvPr>
        </p:nvSpPr>
        <p:spPr>
          <a:xfrm>
            <a:off x="1200150" y="4154777"/>
            <a:ext cx="6743700" cy="948572"/>
          </a:xfrm>
        </p:spPr>
        <p:txBody>
          <a:bodyPr vert="horz" lIns="274320" tIns="182880" rIns="274320" bIns="182880" rtlCol="0" anchor="ctr" anchorCtr="1">
            <a:normAutofit/>
          </a:bodyPr>
          <a:lstStyle/>
          <a:p>
            <a:pPr defTabSz="914400"/>
            <a:r>
              <a:rPr lang="en-US" sz="2000" spc="200" dirty="0"/>
              <a:t>Enrollment, graduation and dropout analysis</a:t>
            </a:r>
          </a:p>
        </p:txBody>
      </p:sp>
      <p:pic>
        <p:nvPicPr>
          <p:cNvPr id="5" name="Content Placeholder 4">
            <a:extLst>
              <a:ext uri="{FF2B5EF4-FFF2-40B4-BE49-F238E27FC236}">
                <a16:creationId xmlns:a16="http://schemas.microsoft.com/office/drawing/2014/main" id="{F197A206-EC6C-7D6C-6B5D-7688A5D7C90C}"/>
              </a:ext>
            </a:extLst>
          </p:cNvPr>
          <p:cNvPicPr>
            <a:picLocks noGrp="1" noChangeAspect="1"/>
          </p:cNvPicPr>
          <p:nvPr>
            <p:ph idx="1"/>
          </p:nvPr>
        </p:nvPicPr>
        <p:blipFill>
          <a:blip r:embed="rId2"/>
          <a:stretch>
            <a:fillRect/>
          </a:stretch>
        </p:blipFill>
        <p:spPr>
          <a:xfrm>
            <a:off x="604247" y="34130"/>
            <a:ext cx="7935505" cy="3987591"/>
          </a:xfrm>
          <a:prstGeom prst="rect">
            <a:avLst/>
          </a:prstGeom>
        </p:spPr>
      </p:pic>
    </p:spTree>
    <p:extLst>
      <p:ext uri="{BB962C8B-B14F-4D97-AF65-F5344CB8AC3E}">
        <p14:creationId xmlns:p14="http://schemas.microsoft.com/office/powerpoint/2010/main" val="465210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6CBFCC5-783D-7066-CFCD-65F733919AA5}"/>
              </a:ext>
            </a:extLst>
          </p:cNvPr>
          <p:cNvPicPr>
            <a:picLocks noGrp="1" noChangeAspect="1"/>
          </p:cNvPicPr>
          <p:nvPr>
            <p:ph idx="1"/>
          </p:nvPr>
        </p:nvPicPr>
        <p:blipFill rotWithShape="1">
          <a:blip r:embed="rId2"/>
          <a:srcRect l="444"/>
          <a:stretch/>
        </p:blipFill>
        <p:spPr>
          <a:xfrm>
            <a:off x="20" y="10"/>
            <a:ext cx="9143980" cy="5143490"/>
          </a:xfrm>
          <a:prstGeom prst="rect">
            <a:avLst/>
          </a:prstGeom>
        </p:spPr>
      </p:pic>
    </p:spTree>
    <p:extLst>
      <p:ext uri="{BB962C8B-B14F-4D97-AF65-F5344CB8AC3E}">
        <p14:creationId xmlns:p14="http://schemas.microsoft.com/office/powerpoint/2010/main" val="223270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16E271A-7E0B-9A6C-BAE9-8B3A831C0C37}"/>
              </a:ext>
            </a:extLst>
          </p:cNvPr>
          <p:cNvSpPr>
            <a:spLocks noGrp="1"/>
          </p:cNvSpPr>
          <p:nvPr>
            <p:ph type="title"/>
          </p:nvPr>
        </p:nvSpPr>
        <p:spPr/>
        <p:txBody>
          <a:bodyPr wrap="square" anchor="ctr">
            <a:normAutofit/>
          </a:bodyPr>
          <a:lstStyle/>
          <a:p>
            <a:r>
              <a:rPr lang="en-US" dirty="0"/>
              <a:t>THANKYOU!</a:t>
            </a:r>
          </a:p>
        </p:txBody>
      </p:sp>
    </p:spTree>
    <p:extLst>
      <p:ext uri="{BB962C8B-B14F-4D97-AF65-F5344CB8AC3E}">
        <p14:creationId xmlns:p14="http://schemas.microsoft.com/office/powerpoint/2010/main" val="1893963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a:bodyPr>
          <a:lstStyle/>
          <a:p>
            <a:pPr marL="0" marR="0" lvl="0" indent="0" algn="ctr" rtl="0">
              <a:lnSpc>
                <a:spcPct val="115000"/>
              </a:lnSpc>
              <a:spcBef>
                <a:spcPts val="0"/>
              </a:spcBef>
              <a:spcAft>
                <a:spcPts val="0"/>
              </a:spcAft>
              <a:buClr>
                <a:schemeClr val="dk1"/>
              </a:buClr>
              <a:buSzPct val="39285"/>
              <a:buFont typeface="Arial"/>
              <a:buNone/>
            </a:pPr>
            <a:r>
              <a:rPr lang="en"/>
              <a:t>OUR TEAM</a:t>
            </a:r>
            <a:endParaRPr/>
          </a:p>
        </p:txBody>
      </p:sp>
      <p:sp>
        <p:nvSpPr>
          <p:cNvPr id="61" name="Google Shape;61;p14"/>
          <p:cNvSpPr txBox="1">
            <a:spLocks noGrp="1"/>
          </p:cNvSpPr>
          <p:nvPr>
            <p:ph type="body" idx="1"/>
          </p:nvPr>
        </p:nvSpPr>
        <p:spPr>
          <a:xfrm>
            <a:off x="311700" y="1167843"/>
            <a:ext cx="2592865" cy="3416400"/>
          </a:xfrm>
          <a:prstGeom prst="rect">
            <a:avLst/>
          </a:prstGeom>
        </p:spPr>
        <p:txBody>
          <a:bodyPr spcFirstLastPara="1" wrap="square" lIns="91425" tIns="91425" rIns="91425" bIns="91425" anchor="t" anchorCtr="0">
            <a:normAutofit/>
          </a:bodyPr>
          <a:lstStyle/>
          <a:p>
            <a:pPr marL="114300" lvl="0" indent="0" algn="ctr" rtl="0">
              <a:lnSpc>
                <a:spcPct val="150000"/>
              </a:lnSpc>
              <a:spcBef>
                <a:spcPts val="0"/>
              </a:spcBef>
              <a:spcAft>
                <a:spcPts val="0"/>
              </a:spcAft>
              <a:buSzPts val="1800"/>
              <a:buNone/>
            </a:pPr>
            <a:r>
              <a:rPr lang="en" b="1" dirty="0"/>
              <a:t>Divisha Choudavaram</a:t>
            </a:r>
          </a:p>
          <a:p>
            <a:pPr marL="457200" lvl="0" indent="-342900" algn="l" rtl="0">
              <a:lnSpc>
                <a:spcPct val="150000"/>
              </a:lnSpc>
              <a:spcBef>
                <a:spcPts val="0"/>
              </a:spcBef>
              <a:spcAft>
                <a:spcPts val="0"/>
              </a:spcAft>
              <a:buSzPts val="1800"/>
              <a:buChar char="●"/>
            </a:pPr>
            <a:r>
              <a:rPr lang="en" dirty="0"/>
              <a:t>Masters in Analytics.</a:t>
            </a:r>
          </a:p>
          <a:p>
            <a:pPr marL="457200" lvl="0" indent="-342900" algn="l" rtl="0">
              <a:lnSpc>
                <a:spcPct val="150000"/>
              </a:lnSpc>
              <a:spcBef>
                <a:spcPts val="0"/>
              </a:spcBef>
              <a:spcAft>
                <a:spcPts val="0"/>
              </a:spcAft>
              <a:buSzPts val="1800"/>
              <a:buChar char="●"/>
            </a:pPr>
            <a:r>
              <a:rPr lang="en" dirty="0"/>
              <a:t>Concentration: Applied Machine Intelligence.</a:t>
            </a:r>
          </a:p>
          <a:p>
            <a:pPr marL="457200" lvl="0" indent="-342900" algn="l" rtl="0">
              <a:lnSpc>
                <a:spcPct val="150000"/>
              </a:lnSpc>
              <a:spcBef>
                <a:spcPts val="0"/>
              </a:spcBef>
              <a:spcAft>
                <a:spcPts val="0"/>
              </a:spcAft>
              <a:buSzPts val="1800"/>
              <a:buChar char="●"/>
            </a:pPr>
            <a:r>
              <a:rPr lang="en" dirty="0"/>
              <a:t>Graduated with a degree in Computer Science and Engineering in 2020.</a:t>
            </a:r>
            <a:endParaRPr dirty="0"/>
          </a:p>
        </p:txBody>
      </p:sp>
      <p:sp>
        <p:nvSpPr>
          <p:cNvPr id="2" name="Text Placeholder 1">
            <a:extLst>
              <a:ext uri="{FF2B5EF4-FFF2-40B4-BE49-F238E27FC236}">
                <a16:creationId xmlns:a16="http://schemas.microsoft.com/office/drawing/2014/main" id="{BDC15F69-218F-6753-82D8-A7D576532B29}"/>
              </a:ext>
            </a:extLst>
          </p:cNvPr>
          <p:cNvSpPr>
            <a:spLocks noGrp="1"/>
          </p:cNvSpPr>
          <p:nvPr>
            <p:ph type="body" idx="2"/>
          </p:nvPr>
        </p:nvSpPr>
        <p:spPr>
          <a:xfrm>
            <a:off x="6331643" y="1079197"/>
            <a:ext cx="2592866" cy="3416400"/>
          </a:xfrm>
        </p:spPr>
        <p:txBody>
          <a:bodyPr/>
          <a:lstStyle/>
          <a:p>
            <a:pPr marL="114300" lvl="0" indent="0" algn="ctr" rtl="0">
              <a:spcBef>
                <a:spcPts val="1200"/>
              </a:spcBef>
              <a:spcAft>
                <a:spcPts val="0"/>
              </a:spcAft>
              <a:buSzPts val="1800"/>
              <a:buNone/>
            </a:pPr>
            <a:r>
              <a:rPr lang="en-US" b="1" dirty="0" err="1"/>
              <a:t>Riddhisha</a:t>
            </a:r>
            <a:r>
              <a:rPr lang="en-US" b="1" dirty="0"/>
              <a:t> </a:t>
            </a:r>
            <a:r>
              <a:rPr lang="en-US" b="1" dirty="0" err="1"/>
              <a:t>Chitwadgi</a:t>
            </a:r>
            <a:endParaRPr lang="en-US" b="1" dirty="0"/>
          </a:p>
          <a:p>
            <a:pPr marL="457200" lvl="0" indent="-342900" algn="l" rtl="0">
              <a:spcBef>
                <a:spcPts val="1200"/>
              </a:spcBef>
              <a:spcAft>
                <a:spcPts val="0"/>
              </a:spcAft>
              <a:buSzPts val="1800"/>
              <a:buChar char="●"/>
            </a:pPr>
            <a:r>
              <a:rPr lang="en-US" dirty="0"/>
              <a:t>Masters in Analytics.</a:t>
            </a:r>
          </a:p>
          <a:p>
            <a:pPr marL="457200" lvl="0" indent="-342900" algn="l" rtl="0">
              <a:spcBef>
                <a:spcPts val="1200"/>
              </a:spcBef>
              <a:spcAft>
                <a:spcPts val="0"/>
              </a:spcAft>
              <a:buSzPts val="1800"/>
              <a:buChar char="●"/>
            </a:pPr>
            <a:r>
              <a:rPr lang="en-US" dirty="0"/>
              <a:t>Concentration: Applied Machine Intelligence.</a:t>
            </a:r>
          </a:p>
          <a:p>
            <a:pPr marL="457200" lvl="0" indent="-342900" algn="l" rtl="0">
              <a:spcBef>
                <a:spcPts val="1200"/>
              </a:spcBef>
              <a:spcAft>
                <a:spcPts val="0"/>
              </a:spcAft>
              <a:buSzPts val="1800"/>
              <a:buChar char="●"/>
            </a:pPr>
            <a:r>
              <a:rPr lang="en-US" dirty="0"/>
              <a:t>Graduated with a degree in Industrial engineering and management in 2022.</a:t>
            </a:r>
          </a:p>
          <a:p>
            <a:endParaRPr lang="en-IN" dirty="0"/>
          </a:p>
        </p:txBody>
      </p:sp>
      <p:sp>
        <p:nvSpPr>
          <p:cNvPr id="3" name="Text Placeholder 1">
            <a:extLst>
              <a:ext uri="{FF2B5EF4-FFF2-40B4-BE49-F238E27FC236}">
                <a16:creationId xmlns:a16="http://schemas.microsoft.com/office/drawing/2014/main" id="{3E72EF89-AA92-DDE7-823A-668CEFFA13EC}"/>
              </a:ext>
            </a:extLst>
          </p:cNvPr>
          <p:cNvSpPr txBox="1">
            <a:spLocks/>
          </p:cNvSpPr>
          <p:nvPr/>
        </p:nvSpPr>
        <p:spPr>
          <a:xfrm>
            <a:off x="3142769" y="1071513"/>
            <a:ext cx="2858461" cy="3416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114300" indent="0">
              <a:spcBef>
                <a:spcPts val="1200"/>
              </a:spcBef>
              <a:buSzPts val="1800"/>
              <a:buNone/>
            </a:pPr>
            <a:r>
              <a:rPr lang="en-US" b="1" dirty="0"/>
              <a:t>       </a:t>
            </a:r>
            <a:r>
              <a:rPr lang="en-US" b="1" dirty="0">
                <a:solidFill>
                  <a:schemeClr val="tx1"/>
                </a:solidFill>
              </a:rPr>
              <a:t>Neethu</a:t>
            </a:r>
            <a:r>
              <a:rPr lang="en-US" b="1" dirty="0"/>
              <a:t> </a:t>
            </a:r>
            <a:r>
              <a:rPr lang="en-US" b="1" dirty="0" err="1">
                <a:solidFill>
                  <a:schemeClr val="tx1"/>
                </a:solidFill>
              </a:rPr>
              <a:t>Gottipati</a:t>
            </a:r>
            <a:endParaRPr lang="en-US" b="1" dirty="0">
              <a:solidFill>
                <a:schemeClr val="tx1"/>
              </a:solidFill>
            </a:endParaRPr>
          </a:p>
          <a:p>
            <a:pPr indent="-342900">
              <a:spcBef>
                <a:spcPts val="1200"/>
              </a:spcBef>
              <a:buSzPts val="1800"/>
            </a:pPr>
            <a:r>
              <a:rPr lang="en-US" dirty="0"/>
              <a:t>Masters in Analytics.</a:t>
            </a:r>
          </a:p>
          <a:p>
            <a:pPr indent="-342900">
              <a:spcBef>
                <a:spcPts val="1200"/>
              </a:spcBef>
              <a:buSzPts val="1800"/>
            </a:pPr>
            <a:r>
              <a:rPr lang="en-US" dirty="0"/>
              <a:t>Concentration: Applied Machine Intelligence.</a:t>
            </a:r>
          </a:p>
          <a:p>
            <a:pPr indent="-342900">
              <a:spcBef>
                <a:spcPts val="1200"/>
              </a:spcBef>
              <a:buSzPts val="1800"/>
            </a:pPr>
            <a:r>
              <a:rPr lang="en-US" dirty="0"/>
              <a:t>Graduated with a degree in Computer Science and Engineering in 2022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841007" y="1083564"/>
            <a:ext cx="3284579" cy="2976372"/>
          </a:xfrm>
          <a:prstGeom prst="rect">
            <a:avLst/>
          </a:prstGeom>
          <a:solidFill>
            <a:schemeClr val="accent2"/>
          </a:solidFill>
          <a:ln w="190500" cap="sq" cmpd="thinThick">
            <a:solidFill>
              <a:schemeClr val="accent2"/>
            </a:solidFill>
            <a:miter lim="800000"/>
          </a:ln>
        </p:spPr>
        <p:txBody>
          <a:bodyPr spcFirstLastPara="1" vert="horz" wrap="square" lIns="182880" tIns="182880" rIns="182880" bIns="182880" rtlCol="0" anchor="ctr" anchorCtr="0">
            <a:normAutofit/>
          </a:bodyPr>
          <a:lstStyle/>
          <a:p>
            <a:pPr marL="0" lvl="0" indent="0" defTabSz="914400">
              <a:spcBef>
                <a:spcPct val="0"/>
              </a:spcBef>
              <a:spcAft>
                <a:spcPts val="0"/>
              </a:spcAft>
              <a:buClr>
                <a:schemeClr val="dk1"/>
              </a:buClr>
              <a:buSzPct val="27500"/>
            </a:pPr>
            <a:r>
              <a:rPr lang="en-US" sz="2400" kern="1200" cap="all" spc="200" baseline="0">
                <a:solidFill>
                  <a:srgbClr val="FFFFFF"/>
                </a:solidFill>
                <a:latin typeface="+mj-lt"/>
                <a:ea typeface="+mj-ea"/>
                <a:cs typeface="+mj-cs"/>
              </a:rPr>
              <a:t>BUSINESS STATEMENT</a:t>
            </a:r>
          </a:p>
          <a:p>
            <a:pPr marL="0" lvl="0" indent="0" defTabSz="914400">
              <a:spcBef>
                <a:spcPct val="0"/>
              </a:spcBef>
              <a:spcAft>
                <a:spcPts val="0"/>
              </a:spcAft>
            </a:pPr>
            <a:endParaRPr lang="en-US" sz="2400" kern="1200" cap="all" spc="200" baseline="0">
              <a:solidFill>
                <a:srgbClr val="FFFFFF"/>
              </a:solidFill>
              <a:latin typeface="+mj-lt"/>
              <a:ea typeface="+mj-ea"/>
              <a:cs typeface="+mj-cs"/>
            </a:endParaRPr>
          </a:p>
        </p:txBody>
      </p:sp>
      <p:sp>
        <p:nvSpPr>
          <p:cNvPr id="67" name="Google Shape;67;p15"/>
          <p:cNvSpPr txBox="1">
            <a:spLocks noGrp="1"/>
          </p:cNvSpPr>
          <p:nvPr>
            <p:ph type="body" idx="1"/>
          </p:nvPr>
        </p:nvSpPr>
        <p:spPr>
          <a:xfrm>
            <a:off x="4571999" y="1083564"/>
            <a:ext cx="3612294" cy="2976372"/>
          </a:xfrm>
          <a:prstGeom prst="rect">
            <a:avLst/>
          </a:prstGeom>
        </p:spPr>
        <p:txBody>
          <a:bodyPr spcFirstLastPara="1" vert="horz" lIns="91440" tIns="45720" rIns="91440" bIns="45720" rtlCol="0" anchor="ctr" anchorCtr="0">
            <a:normAutofit/>
          </a:bodyPr>
          <a:lstStyle/>
          <a:p>
            <a:pPr marL="0" lvl="0" indent="-228600" defTabSz="914400">
              <a:spcBef>
                <a:spcPts val="1000"/>
              </a:spcBef>
              <a:spcAft>
                <a:spcPts val="0"/>
              </a:spcAft>
              <a:buFont typeface="Arial" panose="020B0604020202020204" pitchFamily="34" charset="0"/>
              <a:buChar char="•"/>
            </a:pPr>
            <a:endParaRPr lang="en-US" dirty="0">
              <a:solidFill>
                <a:schemeClr val="tx1">
                  <a:lumMod val="75000"/>
                  <a:lumOff val="25000"/>
                </a:schemeClr>
              </a:solidFill>
            </a:endParaRPr>
          </a:p>
          <a:p>
            <a:pPr marL="0" lvl="0" indent="0" defTabSz="914400">
              <a:spcBef>
                <a:spcPts val="1000"/>
              </a:spcBef>
              <a:spcAft>
                <a:spcPts val="1200"/>
              </a:spcAft>
              <a:buNone/>
            </a:pPr>
            <a:r>
              <a:rPr lang="en-US" dirty="0">
                <a:solidFill>
                  <a:schemeClr val="tx1">
                    <a:lumMod val="75000"/>
                    <a:lumOff val="25000"/>
                  </a:schemeClr>
                </a:solidFill>
              </a:rPr>
              <a:t>At Elite Education Center, we strive to provide a personalized and diverse education that prepares our students for success in higher education and beyond. Our dedicated teachers and staff work closely with each student to understand their unique needs, interests, and goals. Our curriculum is designed to challenge students and prepare them for the SAT and AP exams. Our goal is to equip our students with the skills and knowledge necessary for academic achievement.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
        <p:cNvGrpSpPr/>
        <p:nvPr/>
      </p:nvGrpSpPr>
      <p:grpSpPr>
        <a:xfrm>
          <a:off x="0" y="0"/>
          <a:ext cx="0" cy="0"/>
          <a:chOff x="0" y="0"/>
          <a:chExt cx="0" cy="0"/>
        </a:xfrm>
      </p:grpSpPr>
      <p:sp>
        <p:nvSpPr>
          <p:cNvPr id="84" name="Rectangle 83">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260" y="936117"/>
            <a:ext cx="7269480" cy="3271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671" y="795528"/>
            <a:ext cx="7550658" cy="355244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Google Shape;78;p17"/>
          <p:cNvSpPr txBox="1">
            <a:spLocks noGrp="1"/>
          </p:cNvSpPr>
          <p:nvPr>
            <p:ph type="title"/>
          </p:nvPr>
        </p:nvSpPr>
        <p:spPr>
          <a:xfrm>
            <a:off x="1673352" y="350563"/>
            <a:ext cx="5797296" cy="891540"/>
          </a:xfrm>
          <a:prstGeom prst="rect">
            <a:avLst/>
          </a:prstGeom>
          <a:solidFill>
            <a:srgbClr val="FFFFFF"/>
          </a:solidFill>
        </p:spPr>
        <p:txBody>
          <a:bodyPr spcFirstLastPara="1" vert="horz" lIns="182880" tIns="182880" rIns="182880" bIns="182880" rtlCol="0" anchor="ctr" anchorCtr="0">
            <a:normAutofit/>
          </a:bodyPr>
          <a:lstStyle/>
          <a:p>
            <a:pPr marL="0" marR="0" lvl="0" indent="0" defTabSz="914400">
              <a:spcBef>
                <a:spcPct val="0"/>
              </a:spcBef>
              <a:spcAft>
                <a:spcPts val="0"/>
              </a:spcAft>
            </a:pPr>
            <a:r>
              <a:rPr lang="en-US" sz="2800" kern="1200" cap="all" spc="200" baseline="0" dirty="0">
                <a:solidFill>
                  <a:srgbClr val="262626"/>
                </a:solidFill>
                <a:latin typeface="+mj-lt"/>
                <a:ea typeface="+mj-ea"/>
                <a:cs typeface="+mj-cs"/>
              </a:rPr>
              <a:t>BUSINESS OBJECTIVES</a:t>
            </a:r>
          </a:p>
        </p:txBody>
      </p:sp>
      <p:sp>
        <p:nvSpPr>
          <p:cNvPr id="79" name="Google Shape;79;p17"/>
          <p:cNvSpPr txBox="1">
            <a:spLocks noGrp="1"/>
          </p:cNvSpPr>
          <p:nvPr>
            <p:ph type="body" idx="1"/>
          </p:nvPr>
        </p:nvSpPr>
        <p:spPr>
          <a:xfrm>
            <a:off x="1218074" y="1242103"/>
            <a:ext cx="6584634" cy="2159442"/>
          </a:xfrm>
          <a:prstGeom prst="rect">
            <a:avLst/>
          </a:prstGeom>
        </p:spPr>
        <p:txBody>
          <a:bodyPr spcFirstLastPara="1" vert="horz" lIns="91440" tIns="45720" rIns="91440" bIns="45720" rtlCol="0" anchorCtr="0">
            <a:noAutofit/>
          </a:bodyPr>
          <a:lstStyle/>
          <a:p>
            <a:pPr marL="228600" lvl="0" indent="0" defTabSz="914400">
              <a:lnSpc>
                <a:spcPct val="90000"/>
              </a:lnSpc>
              <a:spcBef>
                <a:spcPts val="1000"/>
              </a:spcBef>
              <a:spcAft>
                <a:spcPts val="0"/>
              </a:spcAft>
              <a:buNone/>
            </a:pPr>
            <a:endParaRPr lang="en-US" sz="1400" dirty="0">
              <a:solidFill>
                <a:srgbClr val="404040"/>
              </a:solidFill>
            </a:endParaRPr>
          </a:p>
          <a:p>
            <a:pPr marL="457200" lvl="0" indent="-228600" defTabSz="914400">
              <a:lnSpc>
                <a:spcPct val="90000"/>
              </a:lnSpc>
              <a:spcBef>
                <a:spcPts val="1000"/>
              </a:spcBef>
              <a:spcAft>
                <a:spcPts val="0"/>
              </a:spcAft>
              <a:buSzPct val="100000"/>
              <a:buFont typeface="Arial" panose="020B0604020202020204" pitchFamily="34" charset="0"/>
              <a:buChar char="•"/>
            </a:pPr>
            <a:r>
              <a:rPr lang="en-US" sz="1400" dirty="0">
                <a:solidFill>
                  <a:srgbClr val="404040"/>
                </a:solidFill>
              </a:rPr>
              <a:t>Improve the academic performance of students in higher education and beyond.</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1400" dirty="0">
                <a:solidFill>
                  <a:srgbClr val="404040"/>
                </a:solidFill>
              </a:rPr>
              <a:t>Foster close teacher-student relationships to understand individual needs.</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1400" dirty="0">
                <a:solidFill>
                  <a:srgbClr val="404040"/>
                </a:solidFill>
              </a:rPr>
              <a:t>Develop rigorous coursework to prepare students for SAT and AP tests.</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1400" dirty="0">
                <a:solidFill>
                  <a:srgbClr val="404040"/>
                </a:solidFill>
              </a:rPr>
              <a:t>Expand course offerings to provide a diverse educational experience.</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1400" dirty="0">
                <a:solidFill>
                  <a:srgbClr val="404040"/>
                </a:solidFill>
              </a:rPr>
              <a:t>Continuously assess and evaluate student progress to ensure academic success.</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1400" dirty="0">
                <a:solidFill>
                  <a:srgbClr val="404040"/>
                </a:solidFill>
              </a:rPr>
              <a:t>Maintain a high standard of education and commitment from teachers and staff.</a:t>
            </a:r>
          </a:p>
          <a:p>
            <a:pPr marL="457200" lvl="0" indent="-228600" defTabSz="914400">
              <a:lnSpc>
                <a:spcPct val="90000"/>
              </a:lnSpc>
              <a:spcBef>
                <a:spcPts val="1000"/>
              </a:spcBef>
              <a:spcAft>
                <a:spcPts val="0"/>
              </a:spcAft>
              <a:buSzPct val="100000"/>
              <a:buFont typeface="Arial" panose="020B0604020202020204" pitchFamily="34" charset="0"/>
              <a:buChar char="•"/>
            </a:pPr>
            <a:r>
              <a:rPr lang="en-US" sz="1400" dirty="0">
                <a:solidFill>
                  <a:srgbClr val="404040"/>
                </a:solidFill>
              </a:rPr>
              <a:t>Increase student enrollment by offering customized education.</a:t>
            </a:r>
          </a:p>
          <a:p>
            <a:pPr marL="0" lvl="0" indent="-228600" defTabSz="914400">
              <a:lnSpc>
                <a:spcPct val="90000"/>
              </a:lnSpc>
              <a:spcBef>
                <a:spcPts val="1000"/>
              </a:spcBef>
              <a:spcAft>
                <a:spcPts val="1200"/>
              </a:spcAft>
              <a:buFont typeface="Arial" panose="020B0604020202020204" pitchFamily="34" charset="0"/>
              <a:buChar char="•"/>
            </a:pPr>
            <a:endParaRPr lang="en-US" sz="1400" dirty="0">
              <a:solidFill>
                <a:srgbClr val="40404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p:nvSpPr>
          <p:cNvPr id="90" name="Rectangle 89">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260" y="936117"/>
            <a:ext cx="7269480" cy="3271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671" y="795528"/>
            <a:ext cx="7550658" cy="355244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Google Shape;84;p18"/>
          <p:cNvSpPr txBox="1">
            <a:spLocks noGrp="1"/>
          </p:cNvSpPr>
          <p:nvPr>
            <p:ph type="title"/>
          </p:nvPr>
        </p:nvSpPr>
        <p:spPr>
          <a:xfrm>
            <a:off x="1673352" y="350563"/>
            <a:ext cx="5797296" cy="891540"/>
          </a:xfrm>
          <a:prstGeom prst="rect">
            <a:avLst/>
          </a:prstGeom>
          <a:solidFill>
            <a:srgbClr val="FFFFFF"/>
          </a:solidFill>
        </p:spPr>
        <p:txBody>
          <a:bodyPr spcFirstLastPara="1" vert="horz" lIns="182880" tIns="182880" rIns="182880" bIns="182880" rtlCol="0" anchor="ctr" anchorCtr="0">
            <a:normAutofit/>
          </a:bodyPr>
          <a:lstStyle/>
          <a:p>
            <a:pPr marL="0" lvl="0" indent="0" defTabSz="914400">
              <a:spcBef>
                <a:spcPct val="0"/>
              </a:spcBef>
              <a:spcAft>
                <a:spcPts val="0"/>
              </a:spcAft>
            </a:pPr>
            <a:r>
              <a:rPr lang="en-US" sz="2800" kern="1200" cap="all" spc="200" baseline="0" dirty="0">
                <a:solidFill>
                  <a:srgbClr val="262626"/>
                </a:solidFill>
                <a:latin typeface="+mj-lt"/>
                <a:ea typeface="+mj-ea"/>
                <a:cs typeface="+mj-cs"/>
              </a:rPr>
              <a:t>DATA ANALYSIS</a:t>
            </a:r>
          </a:p>
        </p:txBody>
      </p:sp>
      <p:sp>
        <p:nvSpPr>
          <p:cNvPr id="85" name="Google Shape;85;p18"/>
          <p:cNvSpPr txBox="1">
            <a:spLocks noGrp="1"/>
          </p:cNvSpPr>
          <p:nvPr>
            <p:ph type="body" idx="1"/>
          </p:nvPr>
        </p:nvSpPr>
        <p:spPr>
          <a:xfrm>
            <a:off x="1279546" y="1718446"/>
            <a:ext cx="6584634" cy="2159442"/>
          </a:xfrm>
          <a:prstGeom prst="rect">
            <a:avLst/>
          </a:prstGeom>
        </p:spPr>
        <p:txBody>
          <a:bodyPr spcFirstLastPara="1" vert="horz" lIns="91440" tIns="45720" rIns="91440" bIns="45720" rtlCol="0" anchorCtr="0">
            <a:normAutofit/>
          </a:bodyPr>
          <a:lstStyle/>
          <a:p>
            <a:pPr marL="285750" indent="-285750" defTabSz="914400">
              <a:spcBef>
                <a:spcPts val="1000"/>
              </a:spcBef>
              <a:buSzPts val="1100"/>
            </a:pPr>
            <a:r>
              <a:rPr lang="en-US" dirty="0">
                <a:solidFill>
                  <a:srgbClr val="404040"/>
                </a:solidFill>
              </a:rPr>
              <a:t>Enrollment Analysis</a:t>
            </a:r>
          </a:p>
          <a:p>
            <a:pPr marL="285750" indent="-285750" defTabSz="914400">
              <a:spcBef>
                <a:spcPts val="1000"/>
              </a:spcBef>
              <a:buSzPts val="1100"/>
            </a:pPr>
            <a:r>
              <a:rPr lang="en-US" dirty="0">
                <a:solidFill>
                  <a:srgbClr val="404040"/>
                </a:solidFill>
              </a:rPr>
              <a:t>Academic Performance Analysis</a:t>
            </a:r>
          </a:p>
          <a:p>
            <a:pPr marL="285750" indent="-285750" defTabSz="914400">
              <a:spcBef>
                <a:spcPts val="1000"/>
              </a:spcBef>
              <a:buSzPts val="1100"/>
            </a:pPr>
            <a:r>
              <a:rPr lang="en-US" dirty="0">
                <a:solidFill>
                  <a:srgbClr val="404040"/>
                </a:solidFill>
              </a:rPr>
              <a:t>Diversity Analysis</a:t>
            </a:r>
          </a:p>
          <a:p>
            <a:pPr marL="285750" indent="-285750" defTabSz="914400">
              <a:spcBef>
                <a:spcPts val="1000"/>
              </a:spcBef>
              <a:buSzPts val="1100"/>
            </a:pPr>
            <a:r>
              <a:rPr lang="en-US" dirty="0">
                <a:solidFill>
                  <a:srgbClr val="404040"/>
                </a:solidFill>
              </a:rPr>
              <a:t>Student Progress Analysis</a:t>
            </a:r>
          </a:p>
          <a:p>
            <a:pPr marL="285750" indent="-285750" defTabSz="914400">
              <a:spcBef>
                <a:spcPts val="1000"/>
              </a:spcBef>
              <a:buSzPts val="1100"/>
            </a:pPr>
            <a:r>
              <a:rPr lang="en-US" dirty="0">
                <a:solidFill>
                  <a:srgbClr val="404040"/>
                </a:solidFill>
              </a:rPr>
              <a:t>Competitor Analysis</a:t>
            </a:r>
          </a:p>
          <a:p>
            <a:pPr marL="285750" indent="-285750" defTabSz="914400">
              <a:spcBef>
                <a:spcPts val="1000"/>
              </a:spcBef>
              <a:buSzPts val="1100"/>
            </a:pPr>
            <a:r>
              <a:rPr lang="en-US" dirty="0">
                <a:solidFill>
                  <a:srgbClr val="404040"/>
                </a:solidFill>
              </a:rPr>
              <a:t>Market Analysis</a:t>
            </a:r>
          </a:p>
          <a:p>
            <a:pPr marL="0" lvl="0" indent="-228600" defTabSz="914400">
              <a:spcBef>
                <a:spcPts val="1000"/>
              </a:spcBef>
              <a:spcAft>
                <a:spcPts val="1200"/>
              </a:spcAft>
              <a:buFont typeface="Arial" panose="020B0604020202020204" pitchFamily="34" charset="0"/>
              <a:buChar char="•"/>
            </a:pPr>
            <a:endParaRPr lang="en-US" dirty="0">
              <a:solidFill>
                <a:srgbClr val="40404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9"/>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51435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8881"/>
            <a:ext cx="9144000" cy="14546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Google Shape;90;p19"/>
          <p:cNvSpPr txBox="1">
            <a:spLocks noGrp="1"/>
          </p:cNvSpPr>
          <p:nvPr>
            <p:ph type="title"/>
          </p:nvPr>
        </p:nvSpPr>
        <p:spPr>
          <a:xfrm>
            <a:off x="2021395" y="3700529"/>
            <a:ext cx="5216018" cy="616975"/>
          </a:xfrm>
          <a:prstGeom prst="rect">
            <a:avLst/>
          </a:prstGeom>
        </p:spPr>
        <p:txBody>
          <a:bodyPr spcFirstLastPara="1" vert="horz" lIns="274320" tIns="182880" rIns="274320" bIns="182880" rtlCol="0" anchor="ctr" anchorCtr="1">
            <a:normAutofit fontScale="90000"/>
          </a:bodyPr>
          <a:lstStyle/>
          <a:p>
            <a:pPr marL="0" lvl="0" indent="0" defTabSz="914400">
              <a:spcBef>
                <a:spcPct val="0"/>
              </a:spcBef>
              <a:spcAft>
                <a:spcPts val="0"/>
              </a:spcAft>
            </a:pPr>
            <a:r>
              <a:rPr lang="en-US" sz="2400" spc="200" dirty="0"/>
              <a:t>ENROLLMENT ANALYSIS</a:t>
            </a:r>
          </a:p>
        </p:txBody>
      </p:sp>
      <p:sp>
        <p:nvSpPr>
          <p:cNvPr id="91" name="Google Shape;91;p19"/>
          <p:cNvSpPr txBox="1">
            <a:spLocks noGrp="1"/>
          </p:cNvSpPr>
          <p:nvPr>
            <p:ph type="body" idx="1"/>
          </p:nvPr>
        </p:nvSpPr>
        <p:spPr>
          <a:xfrm>
            <a:off x="2021395" y="4266401"/>
            <a:ext cx="5101209" cy="402094"/>
          </a:xfrm>
          <a:prstGeom prst="rect">
            <a:avLst/>
          </a:prstGeom>
        </p:spPr>
        <p:txBody>
          <a:bodyPr spcFirstLastPara="1" vert="horz" lIns="91440" tIns="45720" rIns="91440" bIns="45720" rtlCol="0" anchorCtr="0">
            <a:noAutofit/>
          </a:bodyPr>
          <a:lstStyle/>
          <a:p>
            <a:pPr marL="0" indent="0" algn="ctr" defTabSz="914400">
              <a:lnSpc>
                <a:spcPct val="90000"/>
              </a:lnSpc>
              <a:spcBef>
                <a:spcPts val="1000"/>
              </a:spcBef>
              <a:buNone/>
            </a:pPr>
            <a:r>
              <a:rPr lang="en-US" sz="1400" kern="1200" dirty="0">
                <a:solidFill>
                  <a:srgbClr val="FFFFFF"/>
                </a:solidFill>
                <a:latin typeface="+mn-lt"/>
                <a:ea typeface="+mn-ea"/>
                <a:cs typeface="+mn-cs"/>
              </a:rPr>
              <a:t>Determining target audience by analyzing enrolment rates based on racial demographics and boroughs.</a:t>
            </a:r>
          </a:p>
        </p:txBody>
      </p:sp>
      <p:pic>
        <p:nvPicPr>
          <p:cNvPr id="2" name="Picture 1">
            <a:extLst>
              <a:ext uri="{FF2B5EF4-FFF2-40B4-BE49-F238E27FC236}">
                <a16:creationId xmlns:a16="http://schemas.microsoft.com/office/drawing/2014/main" id="{AF620803-38C9-8884-5FCE-1817AA7C0336}"/>
              </a:ext>
            </a:extLst>
          </p:cNvPr>
          <p:cNvPicPr>
            <a:picLocks noChangeAspect="1"/>
          </p:cNvPicPr>
          <p:nvPr/>
        </p:nvPicPr>
        <p:blipFill>
          <a:blip r:embed="rId3"/>
          <a:stretch>
            <a:fillRect/>
          </a:stretch>
        </p:blipFill>
        <p:spPr>
          <a:xfrm>
            <a:off x="1371539" y="55659"/>
            <a:ext cx="6346240" cy="3633221"/>
          </a:xfrm>
          <a:prstGeom prst="rect">
            <a:avLst/>
          </a:prstGeom>
        </p:spPr>
      </p:pic>
    </p:spTree>
    <p:extLst>
      <p:ext uri="{BB962C8B-B14F-4D97-AF65-F5344CB8AC3E}">
        <p14:creationId xmlns:p14="http://schemas.microsoft.com/office/powerpoint/2010/main" val="2803656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9"/>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51435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8881"/>
            <a:ext cx="9144000" cy="14546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Google Shape;90;p19"/>
          <p:cNvSpPr txBox="1">
            <a:spLocks noGrp="1"/>
          </p:cNvSpPr>
          <p:nvPr>
            <p:ph type="title"/>
          </p:nvPr>
        </p:nvSpPr>
        <p:spPr>
          <a:xfrm>
            <a:off x="2021395" y="3708485"/>
            <a:ext cx="5216018" cy="616975"/>
          </a:xfrm>
          <a:prstGeom prst="rect">
            <a:avLst/>
          </a:prstGeom>
        </p:spPr>
        <p:txBody>
          <a:bodyPr spcFirstLastPara="1" vert="horz" lIns="274320" tIns="182880" rIns="274320" bIns="182880" rtlCol="0" anchor="ctr" anchorCtr="1">
            <a:normAutofit fontScale="90000"/>
          </a:bodyPr>
          <a:lstStyle/>
          <a:p>
            <a:pPr marL="0" lvl="0" indent="0" defTabSz="914400">
              <a:spcBef>
                <a:spcPct val="0"/>
              </a:spcBef>
              <a:spcAft>
                <a:spcPts val="0"/>
              </a:spcAft>
            </a:pPr>
            <a:r>
              <a:rPr lang="en-US" sz="2400" spc="200" dirty="0"/>
              <a:t>COMPETITOR ANALYSIS</a:t>
            </a:r>
          </a:p>
        </p:txBody>
      </p:sp>
      <p:sp>
        <p:nvSpPr>
          <p:cNvPr id="91" name="Google Shape;91;p19"/>
          <p:cNvSpPr txBox="1">
            <a:spLocks noGrp="1"/>
          </p:cNvSpPr>
          <p:nvPr>
            <p:ph type="body" idx="1"/>
          </p:nvPr>
        </p:nvSpPr>
        <p:spPr>
          <a:xfrm>
            <a:off x="2021395" y="4266401"/>
            <a:ext cx="5101209" cy="402094"/>
          </a:xfrm>
          <a:prstGeom prst="rect">
            <a:avLst/>
          </a:prstGeom>
        </p:spPr>
        <p:txBody>
          <a:bodyPr spcFirstLastPara="1" vert="horz" lIns="91440" tIns="45720" rIns="91440" bIns="45720" rtlCol="0" anchorCtr="0">
            <a:noAutofit/>
          </a:bodyPr>
          <a:lstStyle/>
          <a:p>
            <a:pPr marL="0" lvl="0" indent="0" algn="ctr" defTabSz="914400">
              <a:lnSpc>
                <a:spcPct val="90000"/>
              </a:lnSpc>
              <a:spcBef>
                <a:spcPts val="1000"/>
              </a:spcBef>
              <a:spcAft>
                <a:spcPts val="1200"/>
              </a:spcAft>
              <a:buNone/>
            </a:pPr>
            <a:r>
              <a:rPr lang="en-US" sz="1400" kern="1200" dirty="0">
                <a:solidFill>
                  <a:srgbClr val="FFFFFF"/>
                </a:solidFill>
                <a:latin typeface="+mn-lt"/>
                <a:ea typeface="+mn-ea"/>
                <a:cs typeface="+mn-cs"/>
              </a:rPr>
              <a:t>Identifying top 10 competitors based on AP scores, SAT scores, and graduation rate.</a:t>
            </a:r>
          </a:p>
        </p:txBody>
      </p:sp>
      <p:pic>
        <p:nvPicPr>
          <p:cNvPr id="3" name="Picture 2">
            <a:extLst>
              <a:ext uri="{FF2B5EF4-FFF2-40B4-BE49-F238E27FC236}">
                <a16:creationId xmlns:a16="http://schemas.microsoft.com/office/drawing/2014/main" id="{D215C618-5E85-9E47-3C03-954A59A8E262}"/>
              </a:ext>
            </a:extLst>
          </p:cNvPr>
          <p:cNvPicPr>
            <a:picLocks noChangeAspect="1"/>
          </p:cNvPicPr>
          <p:nvPr/>
        </p:nvPicPr>
        <p:blipFill>
          <a:blip r:embed="rId3"/>
          <a:stretch>
            <a:fillRect/>
          </a:stretch>
        </p:blipFill>
        <p:spPr>
          <a:xfrm>
            <a:off x="1229116" y="55659"/>
            <a:ext cx="6672040" cy="3552863"/>
          </a:xfrm>
          <a:prstGeom prst="rect">
            <a:avLst/>
          </a:prstGeom>
        </p:spPr>
      </p:pic>
    </p:spTree>
    <p:extLst>
      <p:ext uri="{BB962C8B-B14F-4D97-AF65-F5344CB8AC3E}">
        <p14:creationId xmlns:p14="http://schemas.microsoft.com/office/powerpoint/2010/main" val="241193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9"/>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Google Shape;90;p19"/>
          <p:cNvSpPr txBox="1">
            <a:spLocks noGrp="1"/>
          </p:cNvSpPr>
          <p:nvPr>
            <p:ph type="title"/>
          </p:nvPr>
        </p:nvSpPr>
        <p:spPr>
          <a:xfrm>
            <a:off x="603504" y="1803654"/>
            <a:ext cx="2283712" cy="1220844"/>
          </a:xfrm>
          <a:prstGeom prst="rect">
            <a:avLst/>
          </a:prstGeom>
        </p:spPr>
        <p:txBody>
          <a:bodyPr spcFirstLastPara="1" vert="horz" lIns="274320" tIns="182880" rIns="274320" bIns="182880" rtlCol="0" anchor="ctr" anchorCtr="1">
            <a:normAutofit/>
          </a:bodyPr>
          <a:lstStyle/>
          <a:p>
            <a:pPr marL="0" lvl="0" indent="0" defTabSz="914400">
              <a:spcBef>
                <a:spcPct val="0"/>
              </a:spcBef>
              <a:spcAft>
                <a:spcPts val="0"/>
              </a:spcAft>
            </a:pPr>
            <a:r>
              <a:rPr lang="en-US" sz="1600" spc="200"/>
              <a:t>PERFORMANCE ANALYSIS</a:t>
            </a:r>
          </a:p>
        </p:txBody>
      </p:sp>
      <p:sp>
        <p:nvSpPr>
          <p:cNvPr id="91" name="Google Shape;91;p19"/>
          <p:cNvSpPr txBox="1">
            <a:spLocks noGrp="1"/>
          </p:cNvSpPr>
          <p:nvPr>
            <p:ph type="body" idx="1"/>
          </p:nvPr>
        </p:nvSpPr>
        <p:spPr>
          <a:xfrm>
            <a:off x="841366" y="3264408"/>
            <a:ext cx="1807988" cy="929920"/>
          </a:xfrm>
          <a:prstGeom prst="rect">
            <a:avLst/>
          </a:prstGeom>
        </p:spPr>
        <p:txBody>
          <a:bodyPr spcFirstLastPara="1" vert="horz" lIns="91440" tIns="45720" rIns="91440" bIns="45720" rtlCol="0" anchorCtr="0">
            <a:normAutofit/>
          </a:bodyPr>
          <a:lstStyle/>
          <a:p>
            <a:pPr marL="0" lvl="0" indent="0" algn="ctr" defTabSz="914400">
              <a:lnSpc>
                <a:spcPct val="90000"/>
              </a:lnSpc>
              <a:spcBef>
                <a:spcPts val="1000"/>
              </a:spcBef>
              <a:spcAft>
                <a:spcPts val="1200"/>
              </a:spcAft>
              <a:buNone/>
            </a:pPr>
            <a:r>
              <a:rPr lang="en-US" sz="1000" kern="1200" dirty="0">
                <a:solidFill>
                  <a:srgbClr val="FFFFFF"/>
                </a:solidFill>
                <a:latin typeface="+mn-lt"/>
                <a:ea typeface="+mn-ea"/>
                <a:cs typeface="+mn-cs"/>
              </a:rPr>
              <a:t>Analyzing performance based on sectional SAT scores, average graduation and dropout rates.</a:t>
            </a:r>
          </a:p>
        </p:txBody>
      </p:sp>
      <p:pic>
        <p:nvPicPr>
          <p:cNvPr id="3" name="Picture 2">
            <a:extLst>
              <a:ext uri="{FF2B5EF4-FFF2-40B4-BE49-F238E27FC236}">
                <a16:creationId xmlns:a16="http://schemas.microsoft.com/office/drawing/2014/main" id="{B6EB889F-5073-F8B9-FD38-9F8D456802B5}"/>
              </a:ext>
            </a:extLst>
          </p:cNvPr>
          <p:cNvPicPr>
            <a:picLocks noChangeAspect="1"/>
          </p:cNvPicPr>
          <p:nvPr/>
        </p:nvPicPr>
        <p:blipFill>
          <a:blip r:embed="rId3"/>
          <a:stretch>
            <a:fillRect/>
          </a:stretch>
        </p:blipFill>
        <p:spPr>
          <a:xfrm>
            <a:off x="3557708" y="756549"/>
            <a:ext cx="5524820" cy="3397762"/>
          </a:xfrm>
          <a:prstGeom prst="rect">
            <a:avLst/>
          </a:prstGeom>
        </p:spPr>
      </p:pic>
    </p:spTree>
    <p:extLst>
      <p:ext uri="{BB962C8B-B14F-4D97-AF65-F5344CB8AC3E}">
        <p14:creationId xmlns:p14="http://schemas.microsoft.com/office/powerpoint/2010/main" val="2610213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2240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IN" dirty="0"/>
              <a:t>DIVERSITY ANALYSIS</a:t>
            </a:r>
            <a:endParaRPr dirty="0"/>
          </a:p>
        </p:txBody>
      </p:sp>
      <p:sp>
        <p:nvSpPr>
          <p:cNvPr id="91" name="Google Shape;91;p19"/>
          <p:cNvSpPr txBox="1">
            <a:spLocks noGrp="1"/>
          </p:cNvSpPr>
          <p:nvPr>
            <p:ph type="body" idx="1"/>
          </p:nvPr>
        </p:nvSpPr>
        <p:spPr>
          <a:xfrm>
            <a:off x="311700" y="4671889"/>
            <a:ext cx="8520600" cy="381077"/>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IN" sz="1400" dirty="0"/>
              <a:t>Diversity analysis based on gender and racial demographics in each borough.</a:t>
            </a:r>
            <a:endParaRPr sz="1400" dirty="0"/>
          </a:p>
        </p:txBody>
      </p:sp>
      <p:pic>
        <p:nvPicPr>
          <p:cNvPr id="3" name="Picture 2">
            <a:extLst>
              <a:ext uri="{FF2B5EF4-FFF2-40B4-BE49-F238E27FC236}">
                <a16:creationId xmlns:a16="http://schemas.microsoft.com/office/drawing/2014/main" id="{0DD5307E-51AE-3E45-2176-24F488CD3117}"/>
              </a:ext>
            </a:extLst>
          </p:cNvPr>
          <p:cNvPicPr>
            <a:picLocks noChangeAspect="1"/>
          </p:cNvPicPr>
          <p:nvPr/>
        </p:nvPicPr>
        <p:blipFill>
          <a:blip r:embed="rId3"/>
          <a:stretch>
            <a:fillRect/>
          </a:stretch>
        </p:blipFill>
        <p:spPr>
          <a:xfrm>
            <a:off x="1329339" y="609958"/>
            <a:ext cx="6479028" cy="3987094"/>
          </a:xfrm>
          <a:prstGeom prst="rect">
            <a:avLst/>
          </a:prstGeom>
        </p:spPr>
      </p:pic>
    </p:spTree>
    <p:extLst>
      <p:ext uri="{BB962C8B-B14F-4D97-AF65-F5344CB8AC3E}">
        <p14:creationId xmlns:p14="http://schemas.microsoft.com/office/powerpoint/2010/main" val="109153365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246</TotalTime>
  <Words>344</Words>
  <Application>Microsoft Office PowerPoint</Application>
  <PresentationFormat>On-screen Show (16:9)</PresentationFormat>
  <Paragraphs>47</Paragraphs>
  <Slides>12</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Parcel</vt:lpstr>
      <vt:lpstr>Elite Education Centre-  Success Story Instructor: Hema Seshadri</vt:lpstr>
      <vt:lpstr>OUR TEAM</vt:lpstr>
      <vt:lpstr>BUSINESS STATEMENT </vt:lpstr>
      <vt:lpstr>BUSINESS OBJECTIVES</vt:lpstr>
      <vt:lpstr>DATA ANALYSIS</vt:lpstr>
      <vt:lpstr>ENROLLMENT ANALYSIS</vt:lpstr>
      <vt:lpstr>COMPETITOR ANALYSIS</vt:lpstr>
      <vt:lpstr>PERFORMANCE ANALYSIS</vt:lpstr>
      <vt:lpstr>DIVERSITY ANALYSIS</vt:lpstr>
      <vt:lpstr>Enrollment, graduation and dropout analysis</vt:lpstr>
      <vt:lpstr>PowerPoint Presentation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Elite Education Centre-  Success Story</dc:title>
  <dc:creator>Sunny</dc:creator>
  <cp:lastModifiedBy>Divisha Choudavaram</cp:lastModifiedBy>
  <cp:revision>27</cp:revision>
  <dcterms:modified xsi:type="dcterms:W3CDTF">2023-02-07T01:12:58Z</dcterms:modified>
</cp:coreProperties>
</file>