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43891200" cy="3291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ar_Poster_Title_Author"/>
          <p:cNvSpPr txBox="1"/>
          <p:nvPr/>
        </p:nvSpPr>
        <p:spPr>
          <a:xfrm>
            <a:off x="0" y="0"/>
            <a:ext cx="43891200" cy="3291840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3" name="var_Education"/>
          <p:cNvSpPr txBox="1"/>
          <p:nvPr/>
        </p:nvSpPr>
        <p:spPr>
          <a:xfrm>
            <a:off x="0" y="3291840"/>
            <a:ext cx="22425736" cy="13841003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4" name="var_Experience"/>
          <p:cNvSpPr txBox="1"/>
          <p:nvPr/>
        </p:nvSpPr>
        <p:spPr>
          <a:xfrm>
            <a:off x="0" y="17132843"/>
            <a:ext cx="22425736" cy="15785556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5" name="var_Awards_Honors"/>
          <p:cNvSpPr txBox="1"/>
          <p:nvPr/>
        </p:nvSpPr>
        <p:spPr>
          <a:xfrm>
            <a:off x="22425736" y="3291840"/>
            <a:ext cx="21465463" cy="8805221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6" name="var_Responsibilities"/>
          <p:cNvSpPr txBox="1"/>
          <p:nvPr/>
        </p:nvSpPr>
        <p:spPr>
          <a:xfrm>
            <a:off x="22425736" y="12097061"/>
            <a:ext cx="21465463" cy="9123597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7" name="var_Volunteering"/>
          <p:cNvSpPr txBox="1"/>
          <p:nvPr/>
        </p:nvSpPr>
        <p:spPr>
          <a:xfrm>
            <a:off x="22425736" y="21220659"/>
            <a:ext cx="21465463" cy="5606297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8" name="var_Skills"/>
          <p:cNvSpPr txBox="1"/>
          <p:nvPr/>
        </p:nvSpPr>
        <p:spPr>
          <a:xfrm>
            <a:off x="22425736" y="26826957"/>
            <a:ext cx="21465463" cy="6091442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9" name="p_Poster_Title_Author__t0"/>
          <p:cNvSpPr txBox="1"/>
          <p:nvPr/>
        </p:nvSpPr>
        <p:spPr>
          <a:xfrm>
            <a:off x="109728" y="109728"/>
            <a:ext cx="43671744" cy="1365504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ctr">
              <a:defRPr sz="6000"/>
            </a:pPr>
            <a:r>
              <a:rPr b="1" i="0">
                <a:solidFill>
                  <a:srgbClr val="FFFFFF"/>
                </a:solidFill>
              </a:rPr>
              <a:t>Bhavya Goyal's Professional and Educational Journey</a:t>
            </a:r>
          </a:p>
        </p:txBody>
      </p:sp>
      <p:sp>
        <p:nvSpPr>
          <p:cNvPr id="10" name="p_Poster_Title_Author__t1"/>
          <p:cNvSpPr txBox="1"/>
          <p:nvPr/>
        </p:nvSpPr>
        <p:spPr>
          <a:xfrm>
            <a:off x="109728" y="1475232"/>
            <a:ext cx="43671744" cy="1706879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ctr">
              <a:defRPr sz="3600"/>
            </a:pPr>
            <a:r>
              <a:rPr b="0" i="0">
                <a:solidFill>
                  <a:srgbClr val="FFFFFF"/>
                </a:solidFill>
              </a:rPr>
              <a:t>Bhavya Goyal¹</a:t>
            </a:r>
          </a:p>
          <a:p>
            <a:pPr algn="ctr">
              <a:defRPr sz="3600"/>
            </a:pPr>
            <a:r>
              <a:rPr b="0" i="0">
                <a:solidFill>
                  <a:srgbClr val="FFFFFF"/>
                </a:solidFill>
              </a:rPr>
              <a:t>¹ University School of Management &amp; Entrepreneurship, Deen Dayal Upadhyaya College</a:t>
            </a:r>
          </a:p>
        </p:txBody>
      </p:sp>
      <p:sp>
        <p:nvSpPr>
          <p:cNvPr id="11" name="p_Education__t0"/>
          <p:cNvSpPr txBox="1"/>
          <p:nvPr/>
        </p:nvSpPr>
        <p:spPr>
          <a:xfrm>
            <a:off x="109728" y="3401568"/>
            <a:ext cx="22206280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12" name="p_Education__t1"/>
          <p:cNvSpPr txBox="1"/>
          <p:nvPr/>
        </p:nvSpPr>
        <p:spPr>
          <a:xfrm>
            <a:off x="109728" y="4572000"/>
            <a:ext cx="22206280" cy="124511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•Masters of Business Administration from University School of Management &amp; Entrepreneurship.</a:t>
            </a:r>
          </a:p>
          <a:p>
            <a:pPr lvl="1" algn="l">
              <a:defRPr sz="4800"/>
            </a:pPr>
            <a:r>
              <a:rPr b="0" i="0"/>
              <a:t>◦Key courses: Management Process, Financial Accounting, Marketing Management.</a:t>
            </a:r>
          </a:p>
          <a:p>
            <a:pPr lvl="1" algn="l">
              <a:defRPr sz="4800"/>
            </a:pPr>
            <a:r>
              <a:rPr b="0" i="0"/>
              <a:t>◦Additional courses: Business Research Methods, Human Resource Management, Managerial Economics.</a:t>
            </a:r>
          </a:p>
          <a:p>
            <a:pPr lvl="1" algn="l">
              <a:defRPr sz="4800"/>
            </a:pPr>
            <a:r>
              <a:rPr b="0" i="0"/>
              <a:t>◦Advanced courses: Database Management Systems, Predictive Analytics, Pricing Analytics.</a:t>
            </a:r>
          </a:p>
          <a:p>
            <a:pPr lvl="1" algn="l">
              <a:defRPr sz="4800"/>
            </a:pPr>
            <a:r>
              <a:rPr b="0" i="0"/>
              <a:t>◦Financial courses: Financial Analytics, Investment Management, Financial Risk Management, Investment Banking.</a:t>
            </a:r>
          </a:p>
          <a:p>
            <a:pPr algn="l">
              <a:defRPr sz="4800"/>
            </a:pPr>
            <a:r>
              <a:rPr b="0" i="0"/>
              <a:t>•Bachelors of Commerce Hons. from Deen Dayal Upadhyaya College, University of Delhi.</a:t>
            </a:r>
          </a:p>
          <a:p>
            <a:pPr lvl="1" algn="l">
              <a:defRPr sz="4800"/>
            </a:pPr>
            <a:r>
              <a:rPr b="0" i="0"/>
              <a:t>◦Core courses: Business Organization &amp; Management, Financial Accounting, Micro Economics, Macro Economics.</a:t>
            </a:r>
          </a:p>
        </p:txBody>
      </p:sp>
      <p:sp>
        <p:nvSpPr>
          <p:cNvPr id="13" name="p_Experience__t0"/>
          <p:cNvSpPr txBox="1"/>
          <p:nvPr/>
        </p:nvSpPr>
        <p:spPr>
          <a:xfrm>
            <a:off x="109728" y="17242571"/>
            <a:ext cx="22206280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Experience</a:t>
            </a:r>
          </a:p>
        </p:txBody>
      </p:sp>
      <p:sp>
        <p:nvSpPr>
          <p:cNvPr id="14" name="p_Experience__t1"/>
          <p:cNvSpPr txBox="1"/>
          <p:nvPr/>
        </p:nvSpPr>
        <p:spPr>
          <a:xfrm>
            <a:off x="109728" y="18413003"/>
            <a:ext cx="22206280" cy="1439566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•KPMG, Business Associate (April 2025): Conducted research and developed financial models.</a:t>
            </a:r>
          </a:p>
          <a:p>
            <a:pPr algn="l">
              <a:defRPr sz="4800"/>
            </a:pPr>
            <a:r>
              <a:rPr b="0" i="0"/>
              <a:t>•Federal Bank, Officer (Oct 2024 - March 2025): Optimized workflows and enhanced efficiency.</a:t>
            </a:r>
          </a:p>
          <a:p>
            <a:pPr algn="l">
              <a:defRPr sz="4800"/>
            </a:pPr>
            <a:r>
              <a:rPr b="0" i="0"/>
              <a:t>•Lufthansa German Airlines, Intern (June 2023 - Aug 2023): Engineered lead generation pipelines.</a:t>
            </a:r>
          </a:p>
          <a:p>
            <a:pPr algn="l">
              <a:defRPr sz="4800"/>
            </a:pPr>
            <a:r>
              <a:rPr b="0" i="0"/>
              <a:t>•Finance Intern (Dec 2022 - Feb 2023): Conducted market research and data analysis.</a:t>
            </a:r>
          </a:p>
          <a:p>
            <a:pPr algn="l">
              <a:defRPr sz="4800"/>
            </a:pPr>
            <a:r>
              <a:rPr b="0" i="0"/>
              <a:t>•Chegg Inc., Subject Matter Expert (Sep 2020 - Dec 2020): Provided solutions to complex queries.</a:t>
            </a:r>
          </a:p>
          <a:p>
            <a:pPr algn="l">
              <a:defRPr sz="4800"/>
            </a:pPr>
            <a:r>
              <a:rPr b="0" i="0"/>
              <a:t>•User Testing, Software Tester (Aug 2020 - Dec 2020): Tested software applications.</a:t>
            </a:r>
          </a:p>
        </p:txBody>
      </p:sp>
      <p:sp>
        <p:nvSpPr>
          <p:cNvPr id="15" name="p_Awards_Honors__t0"/>
          <p:cNvSpPr txBox="1"/>
          <p:nvPr/>
        </p:nvSpPr>
        <p:spPr>
          <a:xfrm>
            <a:off x="22535464" y="3401568"/>
            <a:ext cx="21246007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Awards &amp; Honors</a:t>
            </a:r>
          </a:p>
        </p:txBody>
      </p:sp>
      <p:sp>
        <p:nvSpPr>
          <p:cNvPr id="16" name="p_Awards_Honors__t1"/>
          <p:cNvSpPr txBox="1"/>
          <p:nvPr/>
        </p:nvSpPr>
        <p:spPr>
          <a:xfrm>
            <a:off x="22535464" y="4572000"/>
            <a:ext cx="21246007" cy="741533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•Mckinsey Forward Resource Recipient (Apr 2025): Recognized for core skills in adaptability, problem-solving, and communication.</a:t>
            </a:r>
          </a:p>
        </p:txBody>
      </p:sp>
      <p:sp>
        <p:nvSpPr>
          <p:cNvPr id="17" name="p_Responsibilities__t0"/>
          <p:cNvSpPr txBox="1"/>
          <p:nvPr/>
        </p:nvSpPr>
        <p:spPr>
          <a:xfrm>
            <a:off x="22535464" y="12206789"/>
            <a:ext cx="21246007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Responsibilities</a:t>
            </a:r>
          </a:p>
        </p:txBody>
      </p:sp>
      <p:sp>
        <p:nvSpPr>
          <p:cNvPr id="18" name="p_Responsibilities__t1"/>
          <p:cNvSpPr txBox="1"/>
          <p:nvPr/>
        </p:nvSpPr>
        <p:spPr>
          <a:xfrm>
            <a:off x="22535464" y="13377221"/>
            <a:ext cx="21246007" cy="773370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•Participated in the International Youth Neuroscience Association virtual program.</a:t>
            </a:r>
          </a:p>
          <a:p>
            <a:pPr lvl="1" algn="l">
              <a:defRPr sz="4800"/>
            </a:pPr>
            <a:r>
              <a:rPr b="0" i="1"/>
              <a:t>◦Covered various neuroscience topics.</a:t>
            </a:r>
          </a:p>
          <a:p>
            <a:pPr algn="l">
              <a:defRPr sz="4800"/>
            </a:pPr>
            <a:r>
              <a:rPr b="0" i="0"/>
              <a:t>•Engaged as a delegate at the World Bank Youth Summit 2025.</a:t>
            </a:r>
          </a:p>
          <a:p>
            <a:pPr lvl="1" algn="l">
              <a:defRPr sz="4800"/>
            </a:pPr>
            <a:r>
              <a:rPr b="0" i="1"/>
              <a:t>◦Focused on climate action and digital transformation.</a:t>
            </a:r>
          </a:p>
          <a:p>
            <a:pPr algn="l">
              <a:defRPr sz="4800"/>
            </a:pPr>
            <a:r>
              <a:rPr b="0" i="0"/>
              <a:t>•Represented Afghanistan at the International Model United Nations Association.</a:t>
            </a:r>
          </a:p>
          <a:p>
            <a:pPr lvl="1" algn="l">
              <a:defRPr sz="4800"/>
            </a:pPr>
            <a:r>
              <a:rPr b="0" i="1"/>
              <a:t>◦Discussed economic growth and civil rights.</a:t>
            </a:r>
          </a:p>
        </p:txBody>
      </p:sp>
      <p:sp>
        <p:nvSpPr>
          <p:cNvPr id="19" name="p_Volunteering__t0"/>
          <p:cNvSpPr txBox="1"/>
          <p:nvPr/>
        </p:nvSpPr>
        <p:spPr>
          <a:xfrm>
            <a:off x="22535464" y="21330387"/>
            <a:ext cx="21246007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Volunteering</a:t>
            </a:r>
          </a:p>
        </p:txBody>
      </p:sp>
      <p:sp>
        <p:nvSpPr>
          <p:cNvPr id="20" name="p_Volunteering__t1"/>
          <p:cNvSpPr txBox="1"/>
          <p:nvPr/>
        </p:nvSpPr>
        <p:spPr>
          <a:xfrm>
            <a:off x="22535464" y="22500819"/>
            <a:ext cx="21246007" cy="421640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•Fortis Healthcare, Pro-Social Peer Moderator (July 2014).</a:t>
            </a:r>
          </a:p>
          <a:p>
            <a:pPr lvl="1" algn="l">
              <a:defRPr sz="4800"/>
            </a:pPr>
            <a:r>
              <a:rPr b="0" i="0"/>
              <a:t>◦Promoted adaptive life-skills among adolescents.</a:t>
            </a:r>
          </a:p>
          <a:p>
            <a:pPr lvl="1" algn="l">
              <a:defRPr sz="4800"/>
            </a:pPr>
            <a:r>
              <a:rPr b="0" i="0"/>
              <a:t>◦Utilized peer-based learning techniques.</a:t>
            </a:r>
          </a:p>
          <a:p>
            <a:pPr lvl="1" algn="l">
              <a:defRPr sz="4800"/>
            </a:pPr>
            <a:r>
              <a:rPr b="0" i="0"/>
              <a:t>◦Trained in media literacy.</a:t>
            </a:r>
          </a:p>
        </p:txBody>
      </p:sp>
      <p:sp>
        <p:nvSpPr>
          <p:cNvPr id="21" name="p_Skills__t0"/>
          <p:cNvSpPr txBox="1"/>
          <p:nvPr/>
        </p:nvSpPr>
        <p:spPr>
          <a:xfrm>
            <a:off x="22535464" y="26936685"/>
            <a:ext cx="21246007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Skills</a:t>
            </a:r>
          </a:p>
        </p:txBody>
      </p:sp>
      <p:sp>
        <p:nvSpPr>
          <p:cNvPr id="22" name="p_Skills__t1"/>
          <p:cNvSpPr txBox="1"/>
          <p:nvPr/>
        </p:nvSpPr>
        <p:spPr>
          <a:xfrm>
            <a:off x="22535464" y="28107117"/>
            <a:ext cx="21246007" cy="470155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•Expertise in Mathematical and Computational Finance.</a:t>
            </a:r>
          </a:p>
          <a:p>
            <a:pPr algn="l">
              <a:defRPr sz="4800"/>
            </a:pPr>
            <a:r>
              <a:rPr b="0" i="0"/>
              <a:t>•Proficient in programming languages and tools: Excel, Python (Pandas, NumPy, Matplotlib, Scikit-learn), SQL.</a:t>
            </a:r>
          </a:p>
          <a:p>
            <a:pPr algn="l">
              <a:defRPr sz="4800"/>
            </a:pPr>
            <a:r>
              <a:rPr b="0" i="0"/>
              <a:t>•Skilled in data visualization tools: Power BI, Tableau.</a:t>
            </a:r>
          </a:p>
          <a:p>
            <a:pPr algn="l">
              <a:defRPr sz="4800"/>
            </a:pPr>
            <a:r>
              <a:rPr b="0" i="0"/>
              <a:t>•Experience with Bloomberg Terminal.</a:t>
            </a:r>
          </a:p>
          <a:p>
            <a:pPr algn="l">
              <a:defRPr sz="4800"/>
            </a:pPr>
            <a:r>
              <a:rPr b="0" i="0"/>
              <a:t>•Fluent in English and Hindi.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