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43891200" cy="32918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var_Poster_Title_Author"/>
          <p:cNvSpPr txBox="1"/>
          <p:nvPr/>
        </p:nvSpPr>
        <p:spPr>
          <a:xfrm>
            <a:off x="0" y="0"/>
            <a:ext cx="43891200" cy="3291840"/>
          </a:xfrm>
          <a:prstGeom prst="rect">
            <a:avLst/>
          </a:prstGeom>
          <a:noFill/>
          <a:ln w="63500">
            <a:solidFill>
              <a:srgbClr val="2F5597"/>
            </a:solidFill>
            <a:prstDash val="solid"/>
          </a:ln>
        </p:spPr>
        <p:txBody>
          <a:bodyPr wrap="square">
            <a:noAutofit/>
          </a:bodyPr>
          <a:lstStyle/>
          <a:p/>
          <a:p>
            <a:pPr algn="l"/>
            <a:r>
              <a:rPr sz="4000" b="0" i="0">
                <a:latin typeface="Arial"/>
              </a:rPr>
              <a:t/>
            </a:r>
          </a:p>
        </p:txBody>
      </p:sp>
      <p:sp>
        <p:nvSpPr>
          <p:cNvPr id="3" name="var_Experience"/>
          <p:cNvSpPr txBox="1"/>
          <p:nvPr/>
        </p:nvSpPr>
        <p:spPr>
          <a:xfrm>
            <a:off x="0" y="3291840"/>
            <a:ext cx="24980477" cy="22183348"/>
          </a:xfrm>
          <a:prstGeom prst="rect">
            <a:avLst/>
          </a:prstGeom>
          <a:noFill/>
          <a:ln w="63500">
            <a:solidFill>
              <a:srgbClr val="2F5597"/>
            </a:solidFill>
            <a:prstDash val="solid"/>
          </a:ln>
        </p:spPr>
        <p:txBody>
          <a:bodyPr wrap="square">
            <a:noAutofit/>
          </a:bodyPr>
          <a:lstStyle/>
          <a:p/>
          <a:p>
            <a:pPr algn="l"/>
            <a:r>
              <a:rPr sz="4000" b="0" i="0">
                <a:latin typeface="Arial"/>
              </a:rPr>
              <a:t/>
            </a:r>
          </a:p>
        </p:txBody>
      </p:sp>
      <p:sp>
        <p:nvSpPr>
          <p:cNvPr id="4" name="var_Education"/>
          <p:cNvSpPr txBox="1"/>
          <p:nvPr/>
        </p:nvSpPr>
        <p:spPr>
          <a:xfrm>
            <a:off x="0" y="25475188"/>
            <a:ext cx="24980477" cy="7443211"/>
          </a:xfrm>
          <a:prstGeom prst="rect">
            <a:avLst/>
          </a:prstGeom>
          <a:noFill/>
          <a:ln w="63500">
            <a:solidFill>
              <a:srgbClr val="2F5597"/>
            </a:solidFill>
            <a:prstDash val="solid"/>
          </a:ln>
        </p:spPr>
        <p:txBody>
          <a:bodyPr wrap="square">
            <a:noAutofit/>
          </a:bodyPr>
          <a:lstStyle/>
          <a:p/>
          <a:p>
            <a:pPr algn="l"/>
            <a:r>
              <a:rPr sz="4000" b="0" i="0">
                <a:latin typeface="Arial"/>
              </a:rPr>
              <a:t/>
            </a:r>
          </a:p>
        </p:txBody>
      </p:sp>
      <p:sp>
        <p:nvSpPr>
          <p:cNvPr id="5" name="var_Awards_Positions"/>
          <p:cNvSpPr txBox="1"/>
          <p:nvPr/>
        </p:nvSpPr>
        <p:spPr>
          <a:xfrm>
            <a:off x="24980477" y="3291840"/>
            <a:ext cx="18910722" cy="11375528"/>
          </a:xfrm>
          <a:prstGeom prst="rect">
            <a:avLst/>
          </a:prstGeom>
          <a:noFill/>
          <a:ln w="63500">
            <a:solidFill>
              <a:srgbClr val="2F5597"/>
            </a:solidFill>
            <a:prstDash val="solid"/>
          </a:ln>
        </p:spPr>
        <p:txBody>
          <a:bodyPr wrap="square">
            <a:noAutofit/>
          </a:bodyPr>
          <a:lstStyle/>
          <a:p/>
          <a:p>
            <a:pPr algn="l"/>
            <a:r>
              <a:rPr sz="4000" b="0" i="0">
                <a:latin typeface="Arial"/>
              </a:rPr>
              <a:t/>
            </a:r>
          </a:p>
        </p:txBody>
      </p:sp>
      <p:sp>
        <p:nvSpPr>
          <p:cNvPr id="6" name="var_Skills_Interests"/>
          <p:cNvSpPr txBox="1"/>
          <p:nvPr/>
        </p:nvSpPr>
        <p:spPr>
          <a:xfrm>
            <a:off x="24980477" y="14667368"/>
            <a:ext cx="18910722" cy="7236081"/>
          </a:xfrm>
          <a:prstGeom prst="rect">
            <a:avLst/>
          </a:prstGeom>
          <a:noFill/>
          <a:ln w="63500">
            <a:solidFill>
              <a:srgbClr val="2F5597"/>
            </a:solidFill>
            <a:prstDash val="solid"/>
          </a:ln>
        </p:spPr>
        <p:txBody>
          <a:bodyPr wrap="square">
            <a:noAutofit/>
          </a:bodyPr>
          <a:lstStyle/>
          <a:p/>
          <a:p>
            <a:pPr algn="l"/>
            <a:r>
              <a:rPr sz="4000" b="0" i="0">
                <a:latin typeface="Arial"/>
              </a:rPr>
              <a:t/>
            </a:r>
          </a:p>
        </p:txBody>
      </p:sp>
      <p:sp>
        <p:nvSpPr>
          <p:cNvPr id="7" name="var_Projects"/>
          <p:cNvSpPr txBox="1"/>
          <p:nvPr/>
        </p:nvSpPr>
        <p:spPr>
          <a:xfrm>
            <a:off x="24980477" y="21903450"/>
            <a:ext cx="18910722" cy="11014949"/>
          </a:xfrm>
          <a:prstGeom prst="rect">
            <a:avLst/>
          </a:prstGeom>
          <a:noFill/>
          <a:ln w="63500">
            <a:solidFill>
              <a:srgbClr val="2F5597"/>
            </a:solidFill>
            <a:prstDash val="solid"/>
          </a:ln>
        </p:spPr>
        <p:txBody>
          <a:bodyPr wrap="square">
            <a:noAutofit/>
          </a:bodyPr>
          <a:lstStyle/>
          <a:p/>
          <a:p>
            <a:pPr algn="l"/>
            <a:r>
              <a:rPr sz="4000" b="0" i="0">
                <a:latin typeface="Arial"/>
              </a:rPr>
              <a:t/>
            </a:r>
          </a:p>
        </p:txBody>
      </p:sp>
      <p:sp>
        <p:nvSpPr>
          <p:cNvPr id="8" name="p_Poster_Title_Author__t0"/>
          <p:cNvSpPr txBox="1"/>
          <p:nvPr/>
        </p:nvSpPr>
        <p:spPr>
          <a:xfrm>
            <a:off x="109728" y="109728"/>
            <a:ext cx="43671744" cy="1365504"/>
          </a:xfrm>
          <a:prstGeom prst="rect">
            <a:avLst/>
          </a:prstGeom>
          <a:solidFill>
            <a:srgbClr val="2F5597"/>
          </a:solidFill>
        </p:spPr>
        <p:txBody>
          <a:bodyPr wrap="square">
            <a:noAutofit/>
          </a:bodyPr>
          <a:lstStyle/>
          <a:p/>
          <a:p>
            <a:pPr algn="ctr">
              <a:defRPr sz="6000"/>
            </a:pPr>
            <a:r>
              <a:rPr b="1" i="0">
                <a:solidFill>
                  <a:srgbClr val="FFFFFF"/>
                </a:solidFill>
              </a:rPr>
              <a:t>Bhavya Goyal's Professional Experience and Education</a:t>
            </a:r>
          </a:p>
        </p:txBody>
      </p:sp>
      <p:sp>
        <p:nvSpPr>
          <p:cNvPr id="9" name="p_Poster_Title_Author__t1"/>
          <p:cNvSpPr txBox="1"/>
          <p:nvPr/>
        </p:nvSpPr>
        <p:spPr>
          <a:xfrm>
            <a:off x="109728" y="1475232"/>
            <a:ext cx="43671744" cy="1706879"/>
          </a:xfrm>
          <a:prstGeom prst="rect">
            <a:avLst/>
          </a:prstGeom>
          <a:solidFill>
            <a:srgbClr val="2F5597"/>
          </a:solidFill>
        </p:spPr>
        <p:txBody>
          <a:bodyPr wrap="square">
            <a:noAutofit/>
          </a:bodyPr>
          <a:lstStyle/>
          <a:p/>
          <a:p>
            <a:pPr algn="ctr">
              <a:defRPr sz="3600"/>
            </a:pPr>
            <a:r>
              <a:rPr b="0" i="0">
                <a:solidFill>
                  <a:srgbClr val="FFFFFF"/>
                </a:solidFill>
              </a:rPr>
              <a:t>Bhavya Goyal¹</a:t>
            </a:r>
          </a:p>
          <a:p>
            <a:pPr algn="ctr">
              <a:defRPr sz="3600"/>
            </a:pPr>
            <a:r>
              <a:rPr b="0" i="0">
                <a:solidFill>
                  <a:srgbClr val="FFFFFF"/>
                </a:solidFill>
              </a:rPr>
              <a:t>¹KPMG, Federal Bank, Lufthansa German Airlines, Credain, Chegg Inc.</a:t>
            </a:r>
          </a:p>
        </p:txBody>
      </p:sp>
      <p:sp>
        <p:nvSpPr>
          <p:cNvPr id="10" name="p_Experience__t0"/>
          <p:cNvSpPr txBox="1"/>
          <p:nvPr/>
        </p:nvSpPr>
        <p:spPr>
          <a:xfrm>
            <a:off x="109728" y="3401568"/>
            <a:ext cx="24761021" cy="1170432"/>
          </a:xfrm>
          <a:prstGeom prst="rect">
            <a:avLst/>
          </a:prstGeom>
          <a:solidFill>
            <a:srgbClr val="2F5597"/>
          </a:solidFill>
        </p:spPr>
        <p:txBody>
          <a:bodyPr wrap="square">
            <a:noAutofit/>
          </a:bodyPr>
          <a:lstStyle/>
          <a:p/>
          <a:p>
            <a:pPr algn="l">
              <a:defRPr sz="6000"/>
            </a:pPr>
            <a:r>
              <a:rPr b="1" i="0">
                <a:solidFill>
                  <a:srgbClr val="FFFFFF"/>
                </a:solidFill>
              </a:rPr>
              <a:t>Experience</a:t>
            </a:r>
          </a:p>
        </p:txBody>
      </p:sp>
      <p:sp>
        <p:nvSpPr>
          <p:cNvPr id="11" name="p_Experience__t1"/>
          <p:cNvSpPr txBox="1"/>
          <p:nvPr/>
        </p:nvSpPr>
        <p:spPr>
          <a:xfrm>
            <a:off x="109728" y="4572000"/>
            <a:ext cx="24761021" cy="2079346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4800"/>
            </a:pPr>
            <a:r>
              <a:rPr b="0" i="0"/>
              <a:t>•KPMG (KGS - UK Research &amp; Insights), Delhi, India - Business Associate, Apr 2025 - Present</a:t>
            </a:r>
          </a:p>
          <a:p>
            <a:pPr lvl="1" algn="l">
              <a:defRPr sz="4800"/>
            </a:pPr>
            <a:r>
              <a:rPr b="0" i="0"/>
              <a:t>◦Conducted market research for sector-specific strategies.</a:t>
            </a:r>
          </a:p>
          <a:p>
            <a:pPr lvl="1" algn="l">
              <a:defRPr sz="4800"/>
            </a:pPr>
            <a:r>
              <a:rPr b="0" i="0"/>
              <a:t>◦Developed financial models for decision-making.</a:t>
            </a:r>
          </a:p>
          <a:p>
            <a:pPr lvl="1" algn="l">
              <a:defRPr sz="4800"/>
            </a:pPr>
            <a:r>
              <a:rPr b="0" i="0"/>
              <a:t>◦Produced client-ready deliverables for partners.</a:t>
            </a:r>
          </a:p>
          <a:p>
            <a:pPr algn="l">
              <a:defRPr sz="4800"/>
            </a:pPr>
            <a:r>
              <a:rPr b="0" i="0"/>
              <a:t>•Federal Bank, Delhi, India - Officer, Oct 2024 - Mar 2025</a:t>
            </a:r>
          </a:p>
          <a:p>
            <a:pPr lvl="1" algn="l">
              <a:defRPr sz="4800"/>
            </a:pPr>
            <a:r>
              <a:rPr b="0" i="0"/>
              <a:t>◦Optimized capital market operations under RBI &amp; SEBI.</a:t>
            </a:r>
          </a:p>
          <a:p>
            <a:pPr lvl="1" algn="l">
              <a:defRPr sz="4800"/>
            </a:pPr>
            <a:r>
              <a:rPr b="0" i="0"/>
              <a:t>◦Managed PIS compliance and capital market settlements.</a:t>
            </a:r>
          </a:p>
          <a:p>
            <a:pPr lvl="1" algn="l">
              <a:defRPr sz="4800"/>
            </a:pPr>
            <a:r>
              <a:rPr b="0" i="0"/>
              <a:t>◦Streamlined back-office systems for risk reduction.</a:t>
            </a:r>
          </a:p>
          <a:p>
            <a:pPr algn="l">
              <a:defRPr sz="4800"/>
            </a:pPr>
            <a:r>
              <a:rPr b="0" i="0"/>
              <a:t>•Lufthansa German Airlines - Business Development Intern</a:t>
            </a:r>
          </a:p>
          <a:p>
            <a:pPr lvl="1" algn="l">
              <a:defRPr sz="4800"/>
            </a:pPr>
            <a:r>
              <a:rPr b="0" i="0"/>
              <a:t>◦Built lead pipelines for market entry and expansion.</a:t>
            </a:r>
          </a:p>
          <a:p>
            <a:pPr lvl="1" algn="l">
              <a:defRPr sz="4800"/>
            </a:pPr>
            <a:r>
              <a:rPr b="0" i="0"/>
              <a:t>◦Closed 7 enterprise deals worth 1.4 crore.</a:t>
            </a:r>
          </a:p>
          <a:p>
            <a:pPr lvl="1" algn="l">
              <a:defRPr sz="4800"/>
            </a:pPr>
            <a:r>
              <a:rPr b="0" i="0"/>
              <a:t>◦Strengthened client relationships through engagement.</a:t>
            </a:r>
          </a:p>
          <a:p>
            <a:pPr algn="l">
              <a:defRPr sz="4800"/>
            </a:pPr>
            <a:r>
              <a:rPr b="0" i="0"/>
              <a:t>•Credain - Global Banking Simplified, Remote - Finance Intern, Dec 2022 - Feb 2023</a:t>
            </a:r>
          </a:p>
          <a:p>
            <a:pPr lvl="1" algn="l">
              <a:defRPr sz="4800"/>
            </a:pPr>
            <a:r>
              <a:rPr b="0" i="0"/>
              <a:t>◦Conducted market research and financial analysis.</a:t>
            </a:r>
          </a:p>
          <a:p>
            <a:pPr lvl="1" algn="l">
              <a:defRPr sz="4800"/>
            </a:pPr>
            <a:r>
              <a:rPr b="0" i="0"/>
              <a:t>◦Designed portfolio optimization models.</a:t>
            </a:r>
          </a:p>
          <a:p>
            <a:pPr algn="l">
              <a:defRPr sz="4800"/>
            </a:pPr>
            <a:r>
              <a:rPr b="0" i="0"/>
              <a:t>•Chegg Inc., Remote - Subject Matter Expert, Sep 2020 - Dec 2020</a:t>
            </a:r>
          </a:p>
          <a:p>
            <a:pPr lvl="1" algn="l">
              <a:defRPr sz="4800"/>
            </a:pPr>
            <a:r>
              <a:rPr b="0" i="0"/>
              <a:t>◦Delivered 98%+ accurate solutions for business queries.</a:t>
            </a:r>
          </a:p>
        </p:txBody>
      </p:sp>
      <p:sp>
        <p:nvSpPr>
          <p:cNvPr id="12" name="p_Education__t0"/>
          <p:cNvSpPr txBox="1"/>
          <p:nvPr/>
        </p:nvSpPr>
        <p:spPr>
          <a:xfrm>
            <a:off x="109728" y="25584916"/>
            <a:ext cx="24761021" cy="1170432"/>
          </a:xfrm>
          <a:prstGeom prst="rect">
            <a:avLst/>
          </a:prstGeom>
          <a:solidFill>
            <a:srgbClr val="2F5597"/>
          </a:solidFill>
        </p:spPr>
        <p:txBody>
          <a:bodyPr wrap="square">
            <a:noAutofit/>
          </a:bodyPr>
          <a:lstStyle/>
          <a:p/>
          <a:p>
            <a:pPr algn="l">
              <a:defRPr sz="6000"/>
            </a:pPr>
            <a:r>
              <a:rPr b="1" i="0">
                <a:solidFill>
                  <a:srgbClr val="FFFFFF"/>
                </a:solidFill>
              </a:rPr>
              <a:t>Education</a:t>
            </a:r>
          </a:p>
        </p:txBody>
      </p:sp>
      <p:sp>
        <p:nvSpPr>
          <p:cNvPr id="13" name="p_Education__t1"/>
          <p:cNvSpPr txBox="1"/>
          <p:nvPr/>
        </p:nvSpPr>
        <p:spPr>
          <a:xfrm>
            <a:off x="109728" y="26755348"/>
            <a:ext cx="24761021" cy="60533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4800"/>
            </a:pPr>
            <a:r>
              <a:rPr b="0" i="0"/>
              <a:t>•University School of Management &amp; Entrepreneurship, 2022 - 2024</a:t>
            </a:r>
          </a:p>
          <a:p>
            <a:pPr lvl="1" algn="l">
              <a:defRPr sz="4800"/>
            </a:pPr>
            <a:r>
              <a:rPr b="0" i="0"/>
              <a:t>◦MBA - Finance &amp; Analytics</a:t>
            </a:r>
          </a:p>
          <a:p>
            <a:pPr lvl="1" algn="l">
              <a:defRPr sz="4800"/>
            </a:pPr>
            <a:r>
              <a:rPr b="0" i="0"/>
              <a:t>◦CGPA: 7.08 / 10</a:t>
            </a:r>
          </a:p>
          <a:p>
            <a:pPr lvl="1" algn="l">
              <a:defRPr sz="4800"/>
            </a:pPr>
            <a:r>
              <a:rPr b="0" i="0"/>
              <a:t>◦Key Courses: Predictive Analytics, Financial Risk Management, Investment Banking, Database Management, Python Programming.</a:t>
            </a:r>
          </a:p>
          <a:p>
            <a:pPr algn="l">
              <a:defRPr sz="4800"/>
            </a:pPr>
            <a:r>
              <a:rPr b="0" i="0"/>
              <a:t>•Deen Dayal Upadhyaya College, University of Delhi, 2018 - 2021</a:t>
            </a:r>
          </a:p>
          <a:p>
            <a:pPr lvl="1" algn="l">
              <a:defRPr sz="4800"/>
            </a:pPr>
            <a:r>
              <a:rPr b="0" i="0"/>
              <a:t>◦B.Com (Hons.)</a:t>
            </a:r>
          </a:p>
        </p:txBody>
      </p:sp>
      <p:sp>
        <p:nvSpPr>
          <p:cNvPr id="14" name="p_Awards_Positions__t0"/>
          <p:cNvSpPr txBox="1"/>
          <p:nvPr/>
        </p:nvSpPr>
        <p:spPr>
          <a:xfrm>
            <a:off x="25090205" y="3401568"/>
            <a:ext cx="18691266" cy="1170432"/>
          </a:xfrm>
          <a:prstGeom prst="rect">
            <a:avLst/>
          </a:prstGeom>
          <a:solidFill>
            <a:srgbClr val="2F5597"/>
          </a:solidFill>
        </p:spPr>
        <p:txBody>
          <a:bodyPr wrap="square">
            <a:noAutofit/>
          </a:bodyPr>
          <a:lstStyle/>
          <a:p/>
          <a:p>
            <a:pPr algn="l">
              <a:defRPr sz="6000"/>
            </a:pPr>
            <a:r>
              <a:rPr b="1" i="0">
                <a:solidFill>
                  <a:srgbClr val="FFFFFF"/>
                </a:solidFill>
              </a:rPr>
              <a:t>Awards &amp; Positions</a:t>
            </a:r>
          </a:p>
        </p:txBody>
      </p:sp>
      <p:sp>
        <p:nvSpPr>
          <p:cNvPr id="15" name="p_Awards_Positions__t1"/>
          <p:cNvSpPr txBox="1"/>
          <p:nvPr/>
        </p:nvSpPr>
        <p:spPr>
          <a:xfrm>
            <a:off x="25090205" y="4572000"/>
            <a:ext cx="18691266" cy="998564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4800"/>
            </a:pPr>
            <a:r>
              <a:rPr b="0" i="0"/>
              <a:t>•McKinsey Forward Program: Trained in adaptability, resilience, problem-solving, and communication for impact.</a:t>
            </a:r>
          </a:p>
          <a:p>
            <a:pPr algn="l">
              <a:defRPr sz="4800"/>
            </a:pPr>
            <a:r>
              <a:rPr b="0" i="0"/>
              <a:t>•World Bank Youth Summit Delegate: Engaged with policymakers on climate action, digital transformation, and creative industries.</a:t>
            </a:r>
          </a:p>
          <a:p>
            <a:pPr algn="l">
              <a:defRPr sz="4800"/>
            </a:pPr>
            <a:r>
              <a:rPr b="0" i="0"/>
              <a:t>•Stanford Code in Place 2025: Built Python applications and final capstone integrating programming fundamentals.</a:t>
            </a:r>
          </a:p>
          <a:p>
            <a:pPr algn="l">
              <a:defRPr sz="4800"/>
            </a:pPr>
            <a:r>
              <a:rPr b="0" i="0"/>
              <a:t>•CBSE Merit Certificate: Top 0.1% nationwide in Class 10 subjects.</a:t>
            </a:r>
          </a:p>
          <a:p>
            <a:pPr algn="l">
              <a:defRPr sz="4800"/>
            </a:pPr>
            <a:r>
              <a:rPr b="0" i="0"/>
              <a:t>•IYNA Neuroscience Program: Completed intensive modules on neurodevelopment, cognition, and disease.</a:t>
            </a:r>
          </a:p>
        </p:txBody>
      </p:sp>
      <p:sp>
        <p:nvSpPr>
          <p:cNvPr id="16" name="p_Skills_Interests__t0"/>
          <p:cNvSpPr txBox="1"/>
          <p:nvPr/>
        </p:nvSpPr>
        <p:spPr>
          <a:xfrm>
            <a:off x="25090205" y="14777096"/>
            <a:ext cx="18691266" cy="1170432"/>
          </a:xfrm>
          <a:prstGeom prst="rect">
            <a:avLst/>
          </a:prstGeom>
          <a:solidFill>
            <a:srgbClr val="2F5597"/>
          </a:solidFill>
        </p:spPr>
        <p:txBody>
          <a:bodyPr wrap="square">
            <a:noAutofit/>
          </a:bodyPr>
          <a:lstStyle/>
          <a:p/>
          <a:p>
            <a:pPr algn="l">
              <a:defRPr sz="6000"/>
            </a:pPr>
            <a:r>
              <a:rPr b="1" i="0">
                <a:solidFill>
                  <a:srgbClr val="FFFFFF"/>
                </a:solidFill>
              </a:rPr>
              <a:t>Skills &amp; Interests</a:t>
            </a:r>
          </a:p>
        </p:txBody>
      </p:sp>
      <p:sp>
        <p:nvSpPr>
          <p:cNvPr id="17" name="p_Skills_Interests__t1"/>
          <p:cNvSpPr txBox="1"/>
          <p:nvPr/>
        </p:nvSpPr>
        <p:spPr>
          <a:xfrm>
            <a:off x="25090205" y="15947528"/>
            <a:ext cx="18691266" cy="584619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4800"/>
            </a:pPr>
            <a:r>
              <a:rPr b="0" i="0"/>
              <a:t>•Advanced proficiency in Excel and Python (Pandas, NumPy, Matplotlib, Scikit-learn).</a:t>
            </a:r>
          </a:p>
          <a:p>
            <a:pPr algn="l">
              <a:defRPr sz="4800"/>
            </a:pPr>
            <a:r>
              <a:rPr b="0" i="0"/>
              <a:t>•Skilled in SQL, Power BI, Tableau, and Bloomberg Terminal.</a:t>
            </a:r>
          </a:p>
          <a:p>
            <a:pPr algn="l">
              <a:defRPr sz="4800"/>
            </a:pPr>
            <a:r>
              <a:rPr b="0" i="0"/>
              <a:t>•Fluent in English and Hindi.</a:t>
            </a:r>
          </a:p>
          <a:p>
            <a:pPr algn="l">
              <a:defRPr sz="4800"/>
            </a:pPr>
            <a:r>
              <a:rPr b="0" i="0"/>
              <a:t>•Interests include financial markets, economic policy, and applied data analytics.</a:t>
            </a:r>
          </a:p>
          <a:p>
            <a:pPr algn="l">
              <a:defRPr sz="4800"/>
            </a:pPr>
            <a:r>
              <a:rPr b="0" i="0"/>
              <a:t>•Enjoys travel and public speaking.</a:t>
            </a:r>
          </a:p>
        </p:txBody>
      </p:sp>
      <p:sp>
        <p:nvSpPr>
          <p:cNvPr id="18" name="p_Projects__t0"/>
          <p:cNvSpPr txBox="1"/>
          <p:nvPr/>
        </p:nvSpPr>
        <p:spPr>
          <a:xfrm>
            <a:off x="25090205" y="22013178"/>
            <a:ext cx="18691266" cy="1170432"/>
          </a:xfrm>
          <a:prstGeom prst="rect">
            <a:avLst/>
          </a:prstGeom>
          <a:solidFill>
            <a:srgbClr val="2F5597"/>
          </a:solidFill>
        </p:spPr>
        <p:txBody>
          <a:bodyPr wrap="square">
            <a:noAutofit/>
          </a:bodyPr>
          <a:lstStyle/>
          <a:p/>
          <a:p>
            <a:pPr algn="l">
              <a:defRPr sz="6000"/>
            </a:pPr>
            <a:r>
              <a:rPr b="1" i="0">
                <a:solidFill>
                  <a:srgbClr val="FFFFFF"/>
                </a:solidFill>
              </a:rPr>
              <a:t>Projects</a:t>
            </a:r>
          </a:p>
        </p:txBody>
      </p:sp>
      <p:sp>
        <p:nvSpPr>
          <p:cNvPr id="19" name="p_Projects__t1"/>
          <p:cNvSpPr txBox="1"/>
          <p:nvPr/>
        </p:nvSpPr>
        <p:spPr>
          <a:xfrm>
            <a:off x="25090205" y="23183610"/>
            <a:ext cx="18691266" cy="962506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4800"/>
            </a:pPr>
            <a:r>
              <a:rPr b="0" i="0"/>
              <a:t>•Developed a Python-based portfolio optimization model.</a:t>
            </a:r>
          </a:p>
          <a:p>
            <a:pPr lvl="1" algn="l">
              <a:defRPr sz="4800"/>
            </a:pPr>
            <a:r>
              <a:rPr b="0" i="0"/>
              <a:t>◦Applied mean-variance optimization for diversified equity portfolios.</a:t>
            </a:r>
          </a:p>
          <a:p>
            <a:pPr lvl="1" algn="l">
              <a:defRPr sz="4800"/>
            </a:pPr>
            <a:r>
              <a:rPr b="0" i="0"/>
              <a:t>◦Integrated live market data APIs.</a:t>
            </a:r>
          </a:p>
          <a:p>
            <a:pPr algn="l">
              <a:defRPr sz="4800"/>
            </a:pPr>
            <a:r>
              <a:rPr b="0" i="0"/>
              <a:t>•Created a Power BI dashboard for banking operations.</a:t>
            </a:r>
          </a:p>
          <a:p>
            <a:pPr lvl="1" algn="l">
              <a:defRPr sz="4800"/>
            </a:pPr>
            <a:r>
              <a:rPr b="0" i="0"/>
              <a:t>◦Visualized settlement times and PIS compliance metrics.</a:t>
            </a:r>
          </a:p>
          <a:p>
            <a:pPr lvl="1" algn="l">
              <a:defRPr sz="4800"/>
            </a:pPr>
            <a:r>
              <a:rPr b="0" i="0"/>
              <a:t>◦Included cross-border investment flows.</a:t>
            </a:r>
          </a:p>
          <a:p>
            <a:pPr algn="l">
              <a:defRPr sz="4800"/>
            </a:pPr>
            <a:r>
              <a:rPr b="0" i="0"/>
              <a:t>•Automated market research using Python.</a:t>
            </a:r>
          </a:p>
          <a:p>
            <a:pPr lvl="1" algn="l">
              <a:defRPr sz="4800"/>
            </a:pPr>
            <a:r>
              <a:rPr b="0" i="0"/>
              <a:t>◦Utilized BeautifulSoup and Pandas for sector-specific scanning.</a:t>
            </a:r>
          </a:p>
          <a:p>
            <a:pPr lvl="1" algn="l">
              <a:defRPr sz="4800"/>
            </a:pPr>
            <a:r>
              <a:rPr b="0" i="0"/>
              <a:t>◦Consolidated industry news, financial ratios, and competitor positioning.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