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var_Poster_Title_Author"/>
          <p:cNvSpPr txBox="1"/>
          <p:nvPr/>
        </p:nvSpPr>
        <p:spPr>
          <a:xfrm>
            <a:off x="0" y="0"/>
            <a:ext cx="43891200" cy="3291840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3" name="var_Education"/>
          <p:cNvSpPr txBox="1"/>
          <p:nvPr/>
        </p:nvSpPr>
        <p:spPr>
          <a:xfrm>
            <a:off x="0" y="3291840"/>
            <a:ext cx="22700349" cy="8956154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4" name="var_Experience"/>
          <p:cNvSpPr txBox="1"/>
          <p:nvPr/>
        </p:nvSpPr>
        <p:spPr>
          <a:xfrm>
            <a:off x="0" y="12247994"/>
            <a:ext cx="22700349" cy="15135009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5" name="var_Awards_Honors"/>
          <p:cNvSpPr txBox="1"/>
          <p:nvPr/>
        </p:nvSpPr>
        <p:spPr>
          <a:xfrm>
            <a:off x="0" y="27383003"/>
            <a:ext cx="22700349" cy="5535396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6" name="var_Responsibilities"/>
          <p:cNvSpPr txBox="1"/>
          <p:nvPr/>
        </p:nvSpPr>
        <p:spPr>
          <a:xfrm>
            <a:off x="22700349" y="3291840"/>
            <a:ext cx="21190850" cy="10937117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7" name="var_Projects"/>
          <p:cNvSpPr txBox="1"/>
          <p:nvPr/>
        </p:nvSpPr>
        <p:spPr>
          <a:xfrm>
            <a:off x="22700349" y="14228957"/>
            <a:ext cx="21190850" cy="7733139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8" name="var_Skills"/>
          <p:cNvSpPr txBox="1"/>
          <p:nvPr/>
        </p:nvSpPr>
        <p:spPr>
          <a:xfrm>
            <a:off x="22700349" y="21962096"/>
            <a:ext cx="21190850" cy="10956303"/>
          </a:xfrm>
          <a:prstGeom prst="rect">
            <a:avLst/>
          </a:prstGeom>
          <a:noFill/>
          <a:ln w="63500">
            <a:solidFill>
              <a:srgbClr val="2F5597"/>
            </a:solidFill>
            <a:prstDash val="solid"/>
          </a:ln>
        </p:spPr>
        <p:txBody>
          <a:bodyPr wrap="square">
            <a:noAutofit/>
          </a:bodyPr>
          <a:lstStyle/>
          <a:p/>
          <a:p>
            <a:pPr algn="l"/>
            <a:r>
              <a:rPr sz="4000" b="0" i="0">
                <a:latin typeface="Arial"/>
              </a:rPr>
              <a:t/>
            </a:r>
          </a:p>
        </p:txBody>
      </p:sp>
      <p:sp>
        <p:nvSpPr>
          <p:cNvPr id="9" name="p_Poster_Title_Author__t0"/>
          <p:cNvSpPr txBox="1"/>
          <p:nvPr/>
        </p:nvSpPr>
        <p:spPr>
          <a:xfrm>
            <a:off x="109728" y="109728"/>
            <a:ext cx="43671744" cy="1365504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6000"/>
            </a:pPr>
            <a:r>
              <a:rPr b="1" i="0">
                <a:solidFill>
                  <a:srgbClr val="FFFFFF"/>
                </a:solidFill>
              </a:rPr>
              <a:t>Divyansh Goyal's Academic and Professional Journey</a:t>
            </a:r>
          </a:p>
        </p:txBody>
      </p:sp>
      <p:sp>
        <p:nvSpPr>
          <p:cNvPr id="10" name="p_Poster_Title_Author__t1"/>
          <p:cNvSpPr txBox="1"/>
          <p:nvPr/>
        </p:nvSpPr>
        <p:spPr>
          <a:xfrm>
            <a:off x="109728" y="1475232"/>
            <a:ext cx="43671744" cy="1706879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Divyansh Goyal¹</a:t>
            </a:r>
          </a:p>
          <a:p>
            <a:pPr algn="ctr">
              <a:defRPr sz="3600"/>
            </a:pPr>
            <a:r>
              <a:rPr b="0" i="0">
                <a:solidFill>
                  <a:srgbClr val="FFFFFF"/>
                </a:solidFill>
              </a:rPr>
              <a:t>¹Dr. Akhilesh Das Gupta Institute of Technology and Management</a:t>
            </a:r>
          </a:p>
        </p:txBody>
      </p:sp>
      <p:sp>
        <p:nvSpPr>
          <p:cNvPr id="11" name="p_Education__t0"/>
          <p:cNvSpPr txBox="1"/>
          <p:nvPr/>
        </p:nvSpPr>
        <p:spPr>
          <a:xfrm>
            <a:off x="109728" y="3401568"/>
            <a:ext cx="22480893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Education</a:t>
            </a:r>
          </a:p>
        </p:txBody>
      </p:sp>
      <p:sp>
        <p:nvSpPr>
          <p:cNvPr id="12" name="p_Education__t1"/>
          <p:cNvSpPr txBox="1"/>
          <p:nvPr/>
        </p:nvSpPr>
        <p:spPr>
          <a:xfrm>
            <a:off x="109728" y="4572000"/>
            <a:ext cx="22480893" cy="756626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•Bachelor of Artificial Intelligence and Machine Learning, expected 2026.</a:t>
            </a:r>
          </a:p>
          <a:p>
            <a:pPr algn="l">
              <a:defRPr sz="4800"/>
            </a:pPr>
            <a:r>
              <a:rPr b="0" i="0"/>
              <a:t>•Dr. Akhilesh Das Gupta Institute of Technology and Management.</a:t>
            </a:r>
          </a:p>
          <a:p>
            <a:pPr algn="l">
              <a:defRPr sz="4800"/>
            </a:pPr>
            <a:r>
              <a:rPr b="0" i="0"/>
              <a:t>•CGPA: 8.74 / 10.</a:t>
            </a:r>
          </a:p>
          <a:p>
            <a:pPr algn="l">
              <a:defRPr sz="4800"/>
            </a:pPr>
            <a:r>
              <a:rPr b="0" i="0"/>
              <a:t>•Coursework includes:</a:t>
            </a:r>
          </a:p>
          <a:p>
            <a:pPr lvl="1" algn="l">
              <a:defRPr sz="4800"/>
            </a:pPr>
            <a:r>
              <a:rPr b="0" i="0"/>
              <a:t>◦Applied Mathematics, Physics, Chemistry.</a:t>
            </a:r>
          </a:p>
          <a:p>
            <a:pPr lvl="1" algn="l">
              <a:defRPr sz="4800"/>
            </a:pPr>
            <a:r>
              <a:rPr b="0" i="0"/>
              <a:t>◦Databases, Machine Learning, Probability, Statistics.</a:t>
            </a:r>
          </a:p>
          <a:p>
            <a:pPr lvl="1" algn="l">
              <a:defRPr sz="4800"/>
            </a:pPr>
            <a:r>
              <a:rPr b="0" i="0"/>
              <a:t>◦Linear Algebra, Numerical Analysis, Graph Networks, Deep Learning.</a:t>
            </a:r>
          </a:p>
        </p:txBody>
      </p:sp>
      <p:sp>
        <p:nvSpPr>
          <p:cNvPr id="13" name="p_Experience__t0"/>
          <p:cNvSpPr txBox="1"/>
          <p:nvPr/>
        </p:nvSpPr>
        <p:spPr>
          <a:xfrm>
            <a:off x="109728" y="12357722"/>
            <a:ext cx="22480893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Experience</a:t>
            </a:r>
          </a:p>
        </p:txBody>
      </p:sp>
      <p:sp>
        <p:nvSpPr>
          <p:cNvPr id="14" name="p_Experience__t1"/>
          <p:cNvSpPr txBox="1"/>
          <p:nvPr/>
        </p:nvSpPr>
        <p:spPr>
          <a:xfrm>
            <a:off x="109728" y="13528154"/>
            <a:ext cx="22480893" cy="1374512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•AI Engineer Intern at camel-ai.org (July 2025 - Present).</a:t>
            </a:r>
          </a:p>
          <a:p>
            <a:pPr lvl="1" algn="l">
              <a:defRPr sz="4800"/>
            </a:pPr>
            <a:r>
              <a:rPr b="0" i="0"/>
              <a:t>◦Developed a multi-agent system-based desktop application.</a:t>
            </a:r>
          </a:p>
          <a:p>
            <a:pPr algn="l">
              <a:defRPr sz="4800"/>
            </a:pPr>
            <a:r>
              <a:rPr b="0" i="0"/>
              <a:t>•Research Software Intern for Princeton University's HSF-INDIA project (June 2025 - Aug 2025).</a:t>
            </a:r>
          </a:p>
          <a:p>
            <a:pPr lvl="1" algn="l">
              <a:defRPr sz="4800"/>
            </a:pPr>
            <a:r>
              <a:rPr b="0" i="0"/>
              <a:t>◦Provided Julia Interfaces to the HepMC3 Monte-Carlo Event Record Library.</a:t>
            </a:r>
          </a:p>
          <a:p>
            <a:pPr algn="l">
              <a:defRPr sz="4800"/>
            </a:pPr>
            <a:r>
              <a:rPr b="0" i="0"/>
              <a:t>•Google Summer of Code 2025.</a:t>
            </a:r>
          </a:p>
          <a:p>
            <a:pPr lvl="1" algn="l">
              <a:defRPr sz="4800"/>
            </a:pPr>
            <a:r>
              <a:rPr b="0" i="0"/>
              <a:t>◦Developed a digital-twin in medical-imaging for advanced supervoxel visualization.</a:t>
            </a:r>
          </a:p>
          <a:p>
            <a:pPr algn="l">
              <a:defRPr sz="4800"/>
            </a:pPr>
            <a:r>
              <a:rPr b="0" i="0"/>
              <a:t>•Machine Learning Intern at SciML (March 2025 - May 2025).</a:t>
            </a:r>
          </a:p>
          <a:p>
            <a:pPr lvl="1" algn="l">
              <a:defRPr sz="4800"/>
            </a:pPr>
            <a:r>
              <a:rPr b="0" i="0"/>
              <a:t>◦Worked on SciMLOperators.jl Julia package.</a:t>
            </a:r>
          </a:p>
          <a:p>
            <a:pPr algn="l">
              <a:defRPr sz="4800"/>
            </a:pPr>
            <a:r>
              <a:rPr b="0" i="0"/>
              <a:t>•Google Summer of Code 2024.</a:t>
            </a:r>
          </a:p>
          <a:p>
            <a:pPr lvl="1" algn="l">
              <a:defRPr sz="4800"/>
            </a:pPr>
            <a:r>
              <a:rPr b="0" i="0"/>
              <a:t>◦Contributed to medical imaging visualizer package MedEye3d.jl.</a:t>
            </a:r>
          </a:p>
          <a:p>
            <a:pPr algn="l">
              <a:defRPr sz="4800"/>
            </a:pPr>
            <a:r>
              <a:rPr b="0" i="0"/>
              <a:t>•Builder at Buildspace (Aug 2023 - Sep 2023).</a:t>
            </a:r>
          </a:p>
          <a:p>
            <a:pPr lvl="1" algn="l">
              <a:defRPr sz="4800"/>
            </a:pPr>
            <a:r>
              <a:rPr b="0" i="0"/>
              <a:t>◦Developed traffic analytics web application.</a:t>
            </a:r>
          </a:p>
        </p:txBody>
      </p:sp>
      <p:sp>
        <p:nvSpPr>
          <p:cNvPr id="15" name="p_Awards_Honors__t0"/>
          <p:cNvSpPr txBox="1"/>
          <p:nvPr/>
        </p:nvSpPr>
        <p:spPr>
          <a:xfrm>
            <a:off x="109728" y="27492731"/>
            <a:ext cx="22480893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Awards &amp; Honors</a:t>
            </a:r>
          </a:p>
        </p:txBody>
      </p:sp>
      <p:sp>
        <p:nvSpPr>
          <p:cNvPr id="16" name="p_Awards_Honors__t1"/>
          <p:cNvSpPr txBox="1"/>
          <p:nvPr/>
        </p:nvSpPr>
        <p:spPr>
          <a:xfrm>
            <a:off x="109728" y="28663163"/>
            <a:ext cx="22480893" cy="414550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•Recipient of the O'Reilly DEIJ Scholarship.</a:t>
            </a:r>
          </a:p>
          <a:p>
            <a:pPr lvl="1" algn="l">
              <a:defRPr sz="4800"/>
            </a:pPr>
            <a:r>
              <a:rPr b="0" i="0"/>
              <a:t>◦Awarded in July 2023.</a:t>
            </a:r>
          </a:p>
          <a:p>
            <a:pPr lvl="1" algn="l">
              <a:defRPr sz="4800"/>
            </a:pPr>
            <a:r>
              <a:rPr b="0" i="0"/>
              <a:t>◦Selected as one of 500 recipients.</a:t>
            </a:r>
          </a:p>
        </p:txBody>
      </p:sp>
      <p:sp>
        <p:nvSpPr>
          <p:cNvPr id="17" name="p_Responsibilities__t0"/>
          <p:cNvSpPr txBox="1"/>
          <p:nvPr/>
        </p:nvSpPr>
        <p:spPr>
          <a:xfrm>
            <a:off x="22810077" y="3401568"/>
            <a:ext cx="2097139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Responsibilities</a:t>
            </a:r>
          </a:p>
        </p:txBody>
      </p:sp>
      <p:sp>
        <p:nvSpPr>
          <p:cNvPr id="18" name="p_Responsibilities__t1"/>
          <p:cNvSpPr txBox="1"/>
          <p:nvPr/>
        </p:nvSpPr>
        <p:spPr>
          <a:xfrm>
            <a:off x="22810077" y="4572000"/>
            <a:ext cx="20971394" cy="95472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•Camel-AI Distinguished Ambassador since Feb 2025.</a:t>
            </a:r>
          </a:p>
          <a:p>
            <a:pPr lvl="1" algn="l">
              <a:defRPr sz="4800"/>
            </a:pPr>
            <a:r>
              <a:rPr b="0" i="0"/>
              <a:t>◦Utilizes Camel-AI agent framework to build multi-agent systems.</a:t>
            </a:r>
          </a:p>
          <a:p>
            <a:pPr algn="l">
              <a:defRPr sz="4800"/>
            </a:pPr>
            <a:r>
              <a:rPr b="0" i="0"/>
              <a:t>•Beta Microsoft Learn Student Ambassador since Nov 2023.</a:t>
            </a:r>
          </a:p>
          <a:p>
            <a:pPr lvl="1" algn="l">
              <a:defRPr sz="4800"/>
            </a:pPr>
            <a:r>
              <a:rPr b="0" i="0"/>
              <a:t>◦Completed 'Understand data science for machine learning' path.</a:t>
            </a:r>
          </a:p>
          <a:p>
            <a:pPr lvl="1" algn="l">
              <a:defRPr sz="4800"/>
            </a:pPr>
            <a:r>
              <a:rPr b="0" i="0"/>
              <a:t>◦Develops AI Projects using Microsoft Azure tools.</a:t>
            </a:r>
          </a:p>
          <a:p>
            <a:pPr algn="l">
              <a:defRPr sz="4800"/>
            </a:pPr>
            <a:r>
              <a:rPr b="0" i="0"/>
              <a:t>•Delegate of Germany at International Model United Nations Association (IMUNA) in Feb 2021.</a:t>
            </a:r>
          </a:p>
        </p:txBody>
      </p:sp>
      <p:sp>
        <p:nvSpPr>
          <p:cNvPr id="19" name="p_Projects__t0"/>
          <p:cNvSpPr txBox="1"/>
          <p:nvPr/>
        </p:nvSpPr>
        <p:spPr>
          <a:xfrm>
            <a:off x="22810077" y="14338685"/>
            <a:ext cx="2097139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Projects</a:t>
            </a:r>
          </a:p>
        </p:txBody>
      </p:sp>
      <p:sp>
        <p:nvSpPr>
          <p:cNvPr id="20" name="p_Projects__t1"/>
          <p:cNvSpPr txBox="1"/>
          <p:nvPr/>
        </p:nvSpPr>
        <p:spPr>
          <a:xfrm>
            <a:off x="22810077" y="15509117"/>
            <a:ext cx="20971394" cy="634325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•MedEye3d.jl visualizes CT and PET medical imaging data.</a:t>
            </a:r>
          </a:p>
          <a:p>
            <a:pPr algn="l">
              <a:defRPr sz="4800"/>
            </a:pPr>
            <a:r>
              <a:rPr b="0" i="0"/>
              <a:t>•Migrated from external packages to base Julia macros.</a:t>
            </a:r>
          </a:p>
          <a:p>
            <a:pPr algn="l">
              <a:defRPr sz="4800"/>
            </a:pPr>
            <a:r>
              <a:rPr b="0" i="0"/>
              <a:t>•Tomogram Search Agent analyzes protein tomograms.</a:t>
            </a:r>
          </a:p>
          <a:p>
            <a:pPr algn="l">
              <a:defRPr sz="4800"/>
            </a:pPr>
            <a:r>
              <a:rPr b="0" i="0"/>
              <a:t>•Utilizes data from the CZI CryoET Data Portal.</a:t>
            </a:r>
          </a:p>
        </p:txBody>
      </p:sp>
      <p:sp>
        <p:nvSpPr>
          <p:cNvPr id="21" name="p_Skills__t0"/>
          <p:cNvSpPr txBox="1"/>
          <p:nvPr/>
        </p:nvSpPr>
        <p:spPr>
          <a:xfrm>
            <a:off x="22810077" y="22071824"/>
            <a:ext cx="20971394" cy="1170432"/>
          </a:xfrm>
          <a:prstGeom prst="rect">
            <a:avLst/>
          </a:prstGeom>
          <a:solidFill>
            <a:srgbClr val="2F5597"/>
          </a:solidFill>
        </p:spPr>
        <p:txBody>
          <a:bodyPr wrap="square">
            <a:noAutofit/>
          </a:bodyPr>
          <a:lstStyle/>
          <a:p/>
          <a:p>
            <a:pPr algn="l">
              <a:defRPr sz="6000"/>
            </a:pPr>
            <a:r>
              <a:rPr b="1" i="0">
                <a:solidFill>
                  <a:srgbClr val="FFFFFF"/>
                </a:solidFill>
              </a:rPr>
              <a:t>Skills</a:t>
            </a:r>
          </a:p>
        </p:txBody>
      </p:sp>
      <p:sp>
        <p:nvSpPr>
          <p:cNvPr id="22" name="p_Skills__t1"/>
          <p:cNvSpPr txBox="1"/>
          <p:nvPr/>
        </p:nvSpPr>
        <p:spPr>
          <a:xfrm>
            <a:off x="22810077" y="23242256"/>
            <a:ext cx="20971394" cy="95664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 algn="l">
              <a:defRPr sz="4800"/>
            </a:pPr>
            <a:r>
              <a:rPr b="0" i="0"/>
              <a:t>•Expertise in AI Alignment and Multi-Agent systems.</a:t>
            </a:r>
          </a:p>
          <a:p>
            <a:pPr algn="l">
              <a:defRPr sz="4800"/>
            </a:pPr>
            <a:r>
              <a:rPr b="0" i="0"/>
              <a:t>•Proficient in Distributed training and Inference Optimization.</a:t>
            </a:r>
          </a:p>
          <a:p>
            <a:pPr algn="l">
              <a:defRPr sz="4800"/>
            </a:pPr>
            <a:r>
              <a:rPr b="0" i="0"/>
              <a:t>•Experience in Computational Biology.</a:t>
            </a:r>
          </a:p>
          <a:p>
            <a:pPr algn="l">
              <a:defRPr sz="4800"/>
            </a:pPr>
            <a:r>
              <a:rPr b="0" i="0"/>
              <a:t>•Programming Languages/Tools: Julia, Python, C++, Javascript.</a:t>
            </a:r>
          </a:p>
          <a:p>
            <a:pPr algn="l">
              <a:defRPr sz="4800"/>
            </a:pPr>
            <a:r>
              <a:rPr b="0" i="0"/>
              <a:t>•Familiar with Shell Scripting, Docker, Kubernetes, Azure.</a:t>
            </a:r>
          </a:p>
          <a:p>
            <a:pPr algn="l">
              <a:defRPr sz="4800"/>
            </a:pPr>
            <a:r>
              <a:rPr b="0" i="0"/>
              <a:t>•Database technologies: MongoDB, Apache Hive, Spark, Airflow, PostgreSQL.</a:t>
            </a:r>
          </a:p>
          <a:p>
            <a:pPr algn="l">
              <a:defRPr sz="4800"/>
            </a:pPr>
            <a:r>
              <a:rPr b="0" i="0"/>
              <a:t>•Libraries/Frameworks: Jax, SciML, PyTorch, Tensorflow, Hugging Face.</a:t>
            </a:r>
          </a:p>
          <a:p>
            <a:pPr algn="l">
              <a:defRPr sz="4800"/>
            </a:pPr>
            <a:r>
              <a:rPr b="0" i="0"/>
              <a:t>•Data analysis tools: DataFrames, Pandas, Plotly, Dash.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