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43891200" cy="32918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ar_Poster_Title_Author"/>
          <p:cNvSpPr txBox="1"/>
          <p:nvPr/>
        </p:nvSpPr>
        <p:spPr>
          <a:xfrm>
            <a:off x="0" y="0"/>
            <a:ext cx="43891200" cy="3291840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3" name="var_Education"/>
          <p:cNvSpPr txBox="1"/>
          <p:nvPr/>
        </p:nvSpPr>
        <p:spPr>
          <a:xfrm>
            <a:off x="0" y="3291840"/>
            <a:ext cx="19100532" cy="14074724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4" name="var_Experience"/>
          <p:cNvSpPr txBox="1"/>
          <p:nvPr/>
        </p:nvSpPr>
        <p:spPr>
          <a:xfrm>
            <a:off x="19100532" y="3291840"/>
            <a:ext cx="24790667" cy="14074724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5" name="var_Awards_Honors"/>
          <p:cNvSpPr txBox="1"/>
          <p:nvPr/>
        </p:nvSpPr>
        <p:spPr>
          <a:xfrm>
            <a:off x="0" y="17366564"/>
            <a:ext cx="21376882" cy="9245792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6" name="var_Responsibilities"/>
          <p:cNvSpPr txBox="1"/>
          <p:nvPr/>
        </p:nvSpPr>
        <p:spPr>
          <a:xfrm>
            <a:off x="21376882" y="17366564"/>
            <a:ext cx="22514317" cy="9245792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7" name="var_Volunteering"/>
          <p:cNvSpPr txBox="1"/>
          <p:nvPr/>
        </p:nvSpPr>
        <p:spPr>
          <a:xfrm>
            <a:off x="0" y="26612357"/>
            <a:ext cx="21913529" cy="6306042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8" name="var_Skills"/>
          <p:cNvSpPr txBox="1"/>
          <p:nvPr/>
        </p:nvSpPr>
        <p:spPr>
          <a:xfrm>
            <a:off x="21913529" y="26612357"/>
            <a:ext cx="21977670" cy="6306042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9" name="p_Poster_Title_Author__t0"/>
          <p:cNvSpPr txBox="1"/>
          <p:nvPr/>
        </p:nvSpPr>
        <p:spPr>
          <a:xfrm>
            <a:off x="109728" y="109728"/>
            <a:ext cx="43671744" cy="1365504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ctr">
              <a:defRPr sz="6000"/>
            </a:pPr>
            <a:r>
              <a:rPr b="1" i="0">
                <a:solidFill>
                  <a:srgbClr val="FFFFFF"/>
                </a:solidFill>
              </a:rPr>
              <a:t>Bhavya Goyal's Professional and Academic Journey</a:t>
            </a:r>
          </a:p>
        </p:txBody>
      </p:sp>
      <p:sp>
        <p:nvSpPr>
          <p:cNvPr id="10" name="p_Poster_Title_Author__t1"/>
          <p:cNvSpPr txBox="1"/>
          <p:nvPr/>
        </p:nvSpPr>
        <p:spPr>
          <a:xfrm>
            <a:off x="109728" y="1475232"/>
            <a:ext cx="43671744" cy="1706879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ctr">
              <a:defRPr sz="3600"/>
            </a:pPr>
            <a:r>
              <a:rPr b="0" i="0">
                <a:solidFill>
                  <a:srgbClr val="FFFFFF"/>
                </a:solidFill>
              </a:rPr>
              <a:t>Bhavya Goyal¹</a:t>
            </a:r>
          </a:p>
          <a:p>
            <a:pPr algn="ctr">
              <a:defRPr sz="3600"/>
            </a:pPr>
            <a:r>
              <a:rPr b="0" i="0">
                <a:solidFill>
                  <a:srgbClr val="FFFFFF"/>
                </a:solidFill>
              </a:rPr>
              <a:t>¹University School of Management &amp; Entrepreneurship, Deen Dayal Upadhyaya College, University of Delhi</a:t>
            </a:r>
          </a:p>
        </p:txBody>
      </p:sp>
      <p:sp>
        <p:nvSpPr>
          <p:cNvPr id="11" name="p_Education__t0"/>
          <p:cNvSpPr txBox="1"/>
          <p:nvPr/>
        </p:nvSpPr>
        <p:spPr>
          <a:xfrm>
            <a:off x="109728" y="3401568"/>
            <a:ext cx="18881076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Education</a:t>
            </a:r>
          </a:p>
        </p:txBody>
      </p:sp>
      <p:sp>
        <p:nvSpPr>
          <p:cNvPr id="12" name="p_Education__t1"/>
          <p:cNvSpPr txBox="1"/>
          <p:nvPr/>
        </p:nvSpPr>
        <p:spPr>
          <a:xfrm>
            <a:off x="109728" y="4572000"/>
            <a:ext cx="18881076" cy="1268483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•Masters of Business Administration from University School of Management &amp; Entrepreneurship.</a:t>
            </a:r>
          </a:p>
          <a:p>
            <a:pPr lvl="1" algn="l">
              <a:defRPr sz="4800"/>
            </a:pPr>
            <a:r>
              <a:rPr b="0" i="0"/>
              <a:t>◦Coursework includes Management Process, Financial Accounting, Marketing Management, and more.</a:t>
            </a:r>
          </a:p>
          <a:p>
            <a:pPr algn="l">
              <a:defRPr sz="4800"/>
            </a:pPr>
            <a:r>
              <a:rPr b="0" i="0"/>
              <a:t>•Bachelors of Commerce Hons. from Deen Dayal Upadhyaya College.</a:t>
            </a:r>
          </a:p>
          <a:p>
            <a:pPr lvl="1" algn="l">
              <a:defRPr sz="4800"/>
            </a:pPr>
            <a:r>
              <a:rPr b="0" i="0"/>
              <a:t>◦Achieved a CGPA of 6.97/10.</a:t>
            </a:r>
          </a:p>
        </p:txBody>
      </p:sp>
      <p:sp>
        <p:nvSpPr>
          <p:cNvPr id="13" name="p_Experience__t0"/>
          <p:cNvSpPr txBox="1"/>
          <p:nvPr/>
        </p:nvSpPr>
        <p:spPr>
          <a:xfrm>
            <a:off x="19210260" y="3401568"/>
            <a:ext cx="24571211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Experience</a:t>
            </a:r>
          </a:p>
        </p:txBody>
      </p:sp>
      <p:sp>
        <p:nvSpPr>
          <p:cNvPr id="14" name="p_Experience__t1"/>
          <p:cNvSpPr txBox="1"/>
          <p:nvPr/>
        </p:nvSpPr>
        <p:spPr>
          <a:xfrm>
            <a:off x="19210260" y="4572000"/>
            <a:ext cx="24571211" cy="1268483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•KPMG Business Associate in Delhi, India.</a:t>
            </a:r>
          </a:p>
          <a:p>
            <a:pPr lvl="1" algn="l">
              <a:defRPr sz="4800"/>
            </a:pPr>
            <a:r>
              <a:rPr b="0" i="0"/>
              <a:t>◦Conducted quantitative and qualitative research.</a:t>
            </a:r>
          </a:p>
          <a:p>
            <a:pPr lvl="1" algn="l">
              <a:defRPr sz="4800"/>
            </a:pPr>
            <a:r>
              <a:rPr b="0" i="0"/>
              <a:t>◦Developed financial models and client-ready deliverables.</a:t>
            </a:r>
          </a:p>
          <a:p>
            <a:pPr algn="l">
              <a:defRPr sz="4800"/>
            </a:pPr>
            <a:r>
              <a:rPr b="0" i="0"/>
              <a:t>•Federal Bank Officer in Capital Markets and Administration.</a:t>
            </a:r>
          </a:p>
          <a:p>
            <a:pPr lvl="1" algn="l">
              <a:defRPr sz="4800"/>
            </a:pPr>
            <a:r>
              <a:rPr b="0" i="0"/>
              <a:t>◦Optimized workflows and managed banking operations.</a:t>
            </a:r>
          </a:p>
          <a:p>
            <a:pPr lvl="1" algn="l">
              <a:defRPr sz="4800"/>
            </a:pPr>
            <a:r>
              <a:rPr b="0" i="0"/>
              <a:t>◦Ensured compliance with regulations.</a:t>
            </a:r>
          </a:p>
          <a:p>
            <a:pPr algn="l">
              <a:defRPr sz="4800"/>
            </a:pPr>
            <a:r>
              <a:rPr b="0" i="0"/>
              <a:t>•Lufthansa German Airlines Business Development Intern.</a:t>
            </a:r>
          </a:p>
          <a:p>
            <a:pPr lvl="1" algn="l">
              <a:defRPr sz="4800"/>
            </a:pPr>
            <a:r>
              <a:rPr b="0" i="0"/>
              <a:t>◦Developed lead generation pipelines and closed enterprise deals.</a:t>
            </a:r>
          </a:p>
          <a:p>
            <a:pPr lvl="1" algn="l">
              <a:defRPr sz="4800"/>
            </a:pPr>
            <a:r>
              <a:rPr b="0" i="0"/>
              <a:t>◦Built relationships with prospects.</a:t>
            </a:r>
          </a:p>
          <a:p>
            <a:pPr algn="l">
              <a:defRPr sz="4800"/>
            </a:pPr>
            <a:r>
              <a:rPr b="0" i="0"/>
              <a:t>•Finance Intern conducted market research and financial data analysis.</a:t>
            </a:r>
          </a:p>
          <a:p>
            <a:pPr lvl="1" algn="l">
              <a:defRPr sz="4800"/>
            </a:pPr>
            <a:r>
              <a:rPr b="0" i="0"/>
              <a:t>◦Developed financial models and tested application reliability.</a:t>
            </a:r>
          </a:p>
          <a:p>
            <a:pPr algn="l">
              <a:defRPr sz="4800"/>
            </a:pPr>
            <a:r>
              <a:rPr b="0" i="0"/>
              <a:t>•Chegg Inc. Subject Matter Expert.</a:t>
            </a:r>
          </a:p>
          <a:p>
            <a:pPr lvl="1" algn="l">
              <a:defRPr sz="4800"/>
            </a:pPr>
            <a:r>
              <a:rPr b="0" i="0"/>
              <a:t>◦Provided solutions to complex queries with high accuracy.</a:t>
            </a:r>
          </a:p>
          <a:p>
            <a:pPr algn="l">
              <a:defRPr sz="4800"/>
            </a:pPr>
            <a:r>
              <a:rPr b="0" i="0"/>
              <a:t>•User Testing Software Tester.</a:t>
            </a:r>
          </a:p>
        </p:txBody>
      </p:sp>
      <p:sp>
        <p:nvSpPr>
          <p:cNvPr id="15" name="p_Awards_Honors__t0"/>
          <p:cNvSpPr txBox="1"/>
          <p:nvPr/>
        </p:nvSpPr>
        <p:spPr>
          <a:xfrm>
            <a:off x="109728" y="17476292"/>
            <a:ext cx="21157426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Awards &amp; Honors</a:t>
            </a:r>
          </a:p>
        </p:txBody>
      </p:sp>
      <p:sp>
        <p:nvSpPr>
          <p:cNvPr id="16" name="p_Awards_Honors__t1"/>
          <p:cNvSpPr txBox="1"/>
          <p:nvPr/>
        </p:nvSpPr>
        <p:spPr>
          <a:xfrm>
            <a:off x="109728" y="18646724"/>
            <a:ext cx="21157426" cy="785590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•Recipient of McKinsey Forward Resource for Workplace Skill Enhancement.</a:t>
            </a:r>
          </a:p>
          <a:p>
            <a:pPr lvl="1" algn="l">
              <a:defRPr sz="4800"/>
            </a:pPr>
            <a:r>
              <a:rPr b="0" i="0"/>
              <a:t>◦Focus on adaptability, resilience, problem-solving, and communication.</a:t>
            </a:r>
          </a:p>
          <a:p>
            <a:pPr algn="l">
              <a:defRPr sz="4800"/>
            </a:pPr>
            <a:r>
              <a:rPr b="0" i="0"/>
              <a:t>•Awarded CBSE Merit Certificate for top 0.1% performance in Class 10th.</a:t>
            </a:r>
          </a:p>
          <a:p>
            <a:pPr algn="l">
              <a:defRPr sz="4800"/>
            </a:pPr>
            <a:r>
              <a:rPr b="0" i="0"/>
              <a:t>•Sponsored Cancer Awareness Program by Cancer Aid Society.</a:t>
            </a:r>
          </a:p>
          <a:p>
            <a:pPr lvl="1" algn="l">
              <a:defRPr sz="4800"/>
            </a:pPr>
            <a:r>
              <a:rPr b="0" i="0"/>
              <a:t>◦Recognized for social service and fundraising efforts.</a:t>
            </a:r>
          </a:p>
        </p:txBody>
      </p:sp>
      <p:sp>
        <p:nvSpPr>
          <p:cNvPr id="17" name="p_Responsibilities__t0"/>
          <p:cNvSpPr txBox="1"/>
          <p:nvPr/>
        </p:nvSpPr>
        <p:spPr>
          <a:xfrm>
            <a:off x="21486610" y="17476292"/>
            <a:ext cx="22294861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Responsibilities</a:t>
            </a:r>
          </a:p>
        </p:txBody>
      </p:sp>
      <p:sp>
        <p:nvSpPr>
          <p:cNvPr id="18" name="p_Responsibilities__t1"/>
          <p:cNvSpPr txBox="1"/>
          <p:nvPr/>
        </p:nvSpPr>
        <p:spPr>
          <a:xfrm>
            <a:off x="21486610" y="18646724"/>
            <a:ext cx="22294861" cy="785590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•Participated in the International Youth Neuroscience Association virtual program.</a:t>
            </a:r>
          </a:p>
          <a:p>
            <a:pPr algn="l">
              <a:defRPr sz="4800"/>
            </a:pPr>
            <a:r>
              <a:rPr b="0" i="0"/>
              <a:t>•Served as a World Bank Youth Summit Delegate, engaging in global challenge discussions.</a:t>
            </a:r>
          </a:p>
          <a:p>
            <a:pPr algn="l">
              <a:defRPr sz="4800"/>
            </a:pPr>
            <a:r>
              <a:rPr b="0" i="0"/>
              <a:t>•Developed Python programs and a capstone project as a Student-Teacher.</a:t>
            </a:r>
          </a:p>
          <a:p>
            <a:pPr algn="l">
              <a:defRPr sz="4800"/>
            </a:pPr>
            <a:r>
              <a:rPr b="0" i="0"/>
              <a:t>•Represented Afghanistan as an IMUNA Delegate, focusing on economic growth and civil rights.</a:t>
            </a:r>
          </a:p>
        </p:txBody>
      </p:sp>
      <p:sp>
        <p:nvSpPr>
          <p:cNvPr id="19" name="p_Volunteering__t0"/>
          <p:cNvSpPr txBox="1"/>
          <p:nvPr/>
        </p:nvSpPr>
        <p:spPr>
          <a:xfrm>
            <a:off x="109728" y="26722085"/>
            <a:ext cx="21694073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Volunteering</a:t>
            </a:r>
          </a:p>
        </p:txBody>
      </p:sp>
      <p:sp>
        <p:nvSpPr>
          <p:cNvPr id="20" name="p_Volunteering__t1"/>
          <p:cNvSpPr txBox="1"/>
          <p:nvPr/>
        </p:nvSpPr>
        <p:spPr>
          <a:xfrm>
            <a:off x="109728" y="27892517"/>
            <a:ext cx="21694073" cy="491615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•Fortis Healthcare Pro-Social Peer Moderator initiative.</a:t>
            </a:r>
          </a:p>
          <a:p>
            <a:pPr lvl="1" algn="l">
              <a:defRPr sz="4800"/>
            </a:pPr>
            <a:r>
              <a:rPr b="0" i="0"/>
              <a:t>◦Promoted adaptive life-skills among adolescents.</a:t>
            </a:r>
          </a:p>
          <a:p>
            <a:pPr lvl="1" algn="l">
              <a:defRPr sz="4800"/>
            </a:pPr>
            <a:r>
              <a:rPr b="0" i="0"/>
              <a:t>◦Focused on media literacy training.</a:t>
            </a:r>
          </a:p>
          <a:p>
            <a:pPr lvl="2" algn="l">
              <a:defRPr sz="4800"/>
            </a:pPr>
            <a:r>
              <a:rPr b="0" i="0"/>
              <a:t>▪Emphasized critical thinking and emotional regulation.</a:t>
            </a:r>
          </a:p>
        </p:txBody>
      </p:sp>
      <p:sp>
        <p:nvSpPr>
          <p:cNvPr id="21" name="p_Skills__t0"/>
          <p:cNvSpPr txBox="1"/>
          <p:nvPr/>
        </p:nvSpPr>
        <p:spPr>
          <a:xfrm>
            <a:off x="22023257" y="26722085"/>
            <a:ext cx="21758214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Skills</a:t>
            </a:r>
          </a:p>
        </p:txBody>
      </p:sp>
      <p:sp>
        <p:nvSpPr>
          <p:cNvPr id="22" name="p_Skills__t1"/>
          <p:cNvSpPr txBox="1"/>
          <p:nvPr/>
        </p:nvSpPr>
        <p:spPr>
          <a:xfrm>
            <a:off x="22023257" y="27892517"/>
            <a:ext cx="21758214" cy="491615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•Proficient in Mathematical and Computational Finance.</a:t>
            </a:r>
          </a:p>
          <a:p>
            <a:pPr algn="l">
              <a:defRPr sz="4800"/>
            </a:pPr>
            <a:r>
              <a:rPr b="0" i="0"/>
              <a:t>•Advanced skills in Excel and Python libraries such as Pandas, NumPy, Matplotlib, and Scikit-learn.</a:t>
            </a:r>
          </a:p>
          <a:p>
            <a:pPr algn="l">
              <a:defRPr sz="4800"/>
            </a:pPr>
            <a:r>
              <a:rPr b="0" i="0"/>
              <a:t>•Experienced in SQL, Power BI, and Tableau.</a:t>
            </a:r>
          </a:p>
          <a:p>
            <a:pPr algn="l">
              <a:defRPr sz="4800"/>
            </a:pPr>
            <a:r>
              <a:rPr b="0" i="0"/>
              <a:t>•Familiar with Bloomberg Terminal.</a:t>
            </a:r>
          </a:p>
          <a:p>
            <a:pPr algn="l">
              <a:defRPr sz="4800"/>
            </a:pPr>
            <a:r>
              <a:rPr b="0" i="0"/>
              <a:t>•Languages: English and Hindi.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