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6" r:id="rId4"/>
    <p:sldId id="266" r:id="rId5"/>
    <p:sldId id="257" r:id="rId6"/>
    <p:sldId id="275" r:id="rId7"/>
    <p:sldId id="258" r:id="rId8"/>
    <p:sldId id="261" r:id="rId9"/>
    <p:sldId id="271" r:id="rId10"/>
    <p:sldId id="262" r:id="rId11"/>
    <p:sldId id="267" r:id="rId12"/>
    <p:sldId id="268" r:id="rId13"/>
    <p:sldId id="272" r:id="rId14"/>
    <p:sldId id="269" r:id="rId15"/>
    <p:sldId id="270" r:id="rId16"/>
    <p:sldId id="273" r:id="rId17"/>
    <p:sldId id="276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862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023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978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5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40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3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0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35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918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462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58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C21DC-A731-40B5-A98E-5D883764C439}" type="datetimeFigureOut">
              <a:rPr lang="it-IT" smtClean="0"/>
              <a:t>19/03/2024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C7F52-6D1B-425D-803D-6E8FD52FED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666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23850" y="586855"/>
            <a:ext cx="334423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Esercitazione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Gruppo 4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COMPONENTI_GRUPPO = [</a:t>
            </a:r>
          </a:p>
          <a:p>
            <a:pPr algn="l"/>
            <a:r>
              <a:rPr lang="en-US" sz="2000" dirty="0"/>
              <a:t>			‘</a:t>
            </a:r>
            <a:r>
              <a:rPr lang="en-US" sz="2000" dirty="0" err="1"/>
              <a:t>Fiorani</a:t>
            </a:r>
            <a:r>
              <a:rPr lang="en-US" sz="2000" dirty="0"/>
              <a:t> Andrea’,</a:t>
            </a:r>
          </a:p>
          <a:p>
            <a:pPr algn="l"/>
            <a:r>
              <a:rPr lang="en-US" sz="2000" dirty="0"/>
              <a:t>			‘</a:t>
            </a:r>
            <a:r>
              <a:rPr lang="en-US" sz="2000" dirty="0" err="1"/>
              <a:t>Zazzarini</a:t>
            </a:r>
            <a:r>
              <a:rPr lang="en-US" sz="2000" dirty="0"/>
              <a:t> </a:t>
            </a:r>
            <a:r>
              <a:rPr lang="en-US" sz="2000" dirty="0" err="1"/>
              <a:t>Micol</a:t>
            </a:r>
            <a:r>
              <a:rPr lang="en-US" sz="2000" dirty="0"/>
              <a:t>’, </a:t>
            </a:r>
          </a:p>
          <a:p>
            <a:pPr algn="l"/>
            <a:r>
              <a:rPr lang="en-US" sz="2000" dirty="0"/>
              <a:t>			‘Pace Elisa’, </a:t>
            </a:r>
          </a:p>
          <a:p>
            <a:pPr algn="l"/>
            <a:r>
              <a:rPr lang="en-US" sz="2000" dirty="0"/>
              <a:t>			‘Di Vita Marco’, </a:t>
            </a:r>
          </a:p>
          <a:p>
            <a:pPr algn="l"/>
            <a:r>
              <a:rPr lang="en-US" sz="2000" dirty="0"/>
              <a:t>			‘De Ritis Riccardo’</a:t>
            </a:r>
          </a:p>
          <a:p>
            <a:pPr algn="l"/>
            <a:r>
              <a:rPr lang="en-US" sz="2000" dirty="0"/>
              <a:t>			]</a:t>
            </a:r>
          </a:p>
        </p:txBody>
      </p:sp>
    </p:spTree>
    <p:extLst>
      <p:ext uri="{BB962C8B-B14F-4D97-AF65-F5344CB8AC3E}">
        <p14:creationId xmlns:p14="http://schemas.microsoft.com/office/powerpoint/2010/main" val="365947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81050" y="514350"/>
            <a:ext cx="263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In pratica…</a:t>
            </a:r>
          </a:p>
        </p:txBody>
      </p:sp>
      <p:sp>
        <p:nvSpPr>
          <p:cNvPr id="3" name="Rettangolo 2"/>
          <p:cNvSpPr/>
          <p:nvPr/>
        </p:nvSpPr>
        <p:spPr>
          <a:xfrm>
            <a:off x="771525" y="1467504"/>
            <a:ext cx="7155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1760507"/>
            <a:ext cx="9542317" cy="521989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822157" y="2913102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3210038"/>
            <a:ext cx="9768606" cy="593475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816478" y="4463147"/>
            <a:ext cx="62563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2" y="4666613"/>
            <a:ext cx="7375182" cy="70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0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01" y="3067050"/>
            <a:ext cx="7842950" cy="301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7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5829300" y="1171574"/>
            <a:ext cx="7162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Filtrare le colonne relative a latitudine e longitudine nel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richiesto 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Contare le occorrenze delle temperature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Ordinare in ordine decrescente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Prelevare le prime 10 temperature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1504950" y="333375"/>
            <a:ext cx="3457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Algoritmo</a:t>
            </a:r>
            <a:r>
              <a:rPr lang="it-IT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0" y="2038350"/>
            <a:ext cx="4219174" cy="3326948"/>
          </a:xfrm>
          <a:prstGeom prst="rect">
            <a:avLst/>
          </a:prstGeom>
        </p:spPr>
      </p:pic>
      <p:sp>
        <p:nvSpPr>
          <p:cNvPr id="5" name="Freccia circolare a destra 4"/>
          <p:cNvSpPr/>
          <p:nvPr/>
        </p:nvSpPr>
        <p:spPr>
          <a:xfrm>
            <a:off x="5143500" y="2038350"/>
            <a:ext cx="6858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Freccia circolare a sinistra 6"/>
          <p:cNvSpPr/>
          <p:nvPr/>
        </p:nvSpPr>
        <p:spPr>
          <a:xfrm rot="1587174">
            <a:off x="11192190" y="3664534"/>
            <a:ext cx="785857" cy="1383528"/>
          </a:xfrm>
          <a:prstGeom prst="curvedLeftArrow">
            <a:avLst>
              <a:gd name="adj1" fmla="val 25000"/>
              <a:gd name="adj2" fmla="val 50000"/>
              <a:gd name="adj3" fmla="val 23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" name="Freccia circolare a destra 7"/>
          <p:cNvSpPr/>
          <p:nvPr/>
        </p:nvSpPr>
        <p:spPr>
          <a:xfrm>
            <a:off x="5143500" y="4581525"/>
            <a:ext cx="685800" cy="11430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20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809625" y="466725"/>
            <a:ext cx="3629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In pratica…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84" y="1447800"/>
            <a:ext cx="7093119" cy="81917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84" y="4886325"/>
            <a:ext cx="8328323" cy="409590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884" y="3019425"/>
            <a:ext cx="6748027" cy="666067"/>
          </a:xfrm>
          <a:prstGeom prst="rect">
            <a:avLst/>
          </a:prstGeom>
        </p:spPr>
      </p:pic>
      <p:sp>
        <p:nvSpPr>
          <p:cNvPr id="6" name="Rettangolo 5"/>
          <p:cNvSpPr/>
          <p:nvPr/>
        </p:nvSpPr>
        <p:spPr>
          <a:xfrm>
            <a:off x="958397" y="1349557"/>
            <a:ext cx="145848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  <a:endParaRPr lang="it-IT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1400542" y="2669829"/>
            <a:ext cx="5741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8" name="Rettangolo 7"/>
          <p:cNvSpPr/>
          <p:nvPr/>
        </p:nvSpPr>
        <p:spPr>
          <a:xfrm>
            <a:off x="858043" y="4454693"/>
            <a:ext cx="119936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3-4</a:t>
            </a:r>
          </a:p>
        </p:txBody>
      </p:sp>
    </p:spTree>
    <p:extLst>
      <p:ext uri="{BB962C8B-B14F-4D97-AF65-F5344CB8AC3E}">
        <p14:creationId xmlns:p14="http://schemas.microsoft.com/office/powerpoint/2010/main" val="2806659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asellaDiTesto 2"/>
          <p:cNvSpPr txBox="1"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3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3387883"/>
            <a:ext cx="10118598" cy="23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4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066800" y="419100"/>
            <a:ext cx="3371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Algoritmo: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590800" y="1552575"/>
            <a:ext cx="69818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Aggiungere due colonne relative a Stazione e Velocità vento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Filtrare per Stazione e Velocità vento e contare le occorrenze delle velocità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Ordinare in ordine decrescente</a:t>
            </a: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Prelevare la prima riga del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ordinato</a:t>
            </a:r>
          </a:p>
        </p:txBody>
      </p:sp>
      <p:sp>
        <p:nvSpPr>
          <p:cNvPr id="4" name="Freccia circolare a destra 3"/>
          <p:cNvSpPr/>
          <p:nvPr/>
        </p:nvSpPr>
        <p:spPr>
          <a:xfrm>
            <a:off x="1866900" y="1876425"/>
            <a:ext cx="723900" cy="137160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5" name="Freccia circolare a sinistra 4"/>
          <p:cNvSpPr/>
          <p:nvPr/>
        </p:nvSpPr>
        <p:spPr>
          <a:xfrm rot="2454539">
            <a:off x="8026362" y="3428657"/>
            <a:ext cx="798668" cy="1932284"/>
          </a:xfrm>
          <a:prstGeom prst="curvedLeftArrow">
            <a:avLst>
              <a:gd name="adj1" fmla="val 25000"/>
              <a:gd name="adj2" fmla="val 50000"/>
              <a:gd name="adj3" fmla="val 249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Freccia circolare a destra 5"/>
          <p:cNvSpPr/>
          <p:nvPr/>
        </p:nvSpPr>
        <p:spPr>
          <a:xfrm>
            <a:off x="1962150" y="4657725"/>
            <a:ext cx="628650" cy="1304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11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704850" y="542925"/>
            <a:ext cx="2990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In pratica…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5" y="1457325"/>
            <a:ext cx="9425699" cy="571521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4" y="2590801"/>
            <a:ext cx="9720511" cy="697252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5" y="3935731"/>
            <a:ext cx="6848210" cy="687727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424" y="5271136"/>
            <a:ext cx="4252074" cy="708679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988264" y="1066145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Rettangolo 7"/>
          <p:cNvSpPr/>
          <p:nvPr/>
        </p:nvSpPr>
        <p:spPr>
          <a:xfrm>
            <a:off x="988264" y="2385429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>
            <a:off x="988264" y="3704713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0" name="Rettangolo 9"/>
          <p:cNvSpPr/>
          <p:nvPr/>
        </p:nvSpPr>
        <p:spPr>
          <a:xfrm>
            <a:off x="988264" y="5023997"/>
            <a:ext cx="6142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823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3EF15C4-3CAE-F8C1-C4BB-C1C43252E504}"/>
              </a:ext>
            </a:extLst>
          </p:cNvPr>
          <p:cNvSpPr txBox="1"/>
          <p:nvPr/>
        </p:nvSpPr>
        <p:spPr>
          <a:xfrm>
            <a:off x="4038600" y="1939159"/>
            <a:ext cx="7644627" cy="27510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GRAZIE PER LA DISATTENZIONE!</a:t>
            </a:r>
          </a:p>
        </p:txBody>
      </p:sp>
    </p:spTree>
    <p:extLst>
      <p:ext uri="{BB962C8B-B14F-4D97-AF65-F5344CB8AC3E}">
        <p14:creationId xmlns:p14="http://schemas.microsoft.com/office/powerpoint/2010/main" val="291859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1666875" y="742950"/>
            <a:ext cx="3257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Arial Black" panose="020B0A04020102020204" pitchFamily="34" charset="0"/>
              </a:rPr>
              <a:t>Cosa faremo…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666875" y="3343274"/>
            <a:ext cx="4057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rgbClr val="002060"/>
                </a:solidFill>
                <a:latin typeface="Arial Black" panose="020B0A04020102020204" pitchFamily="34" charset="0"/>
              </a:rPr>
              <a:t>Come lo faremo…</a:t>
            </a:r>
          </a:p>
        </p:txBody>
      </p:sp>
      <p:sp>
        <p:nvSpPr>
          <p:cNvPr id="8" name="Rettangolo 7"/>
          <p:cNvSpPr/>
          <p:nvPr/>
        </p:nvSpPr>
        <p:spPr>
          <a:xfrm>
            <a:off x="5649719" y="1329005"/>
            <a:ext cx="451206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Analisi di dati</a:t>
            </a:r>
          </a:p>
        </p:txBody>
      </p:sp>
      <p:sp>
        <p:nvSpPr>
          <p:cNvPr id="11" name="Rettangolo 10"/>
          <p:cNvSpPr/>
          <p:nvPr/>
        </p:nvSpPr>
        <p:spPr>
          <a:xfrm>
            <a:off x="6362958" y="3604884"/>
            <a:ext cx="27045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cap="none" spc="0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Hadoop</a:t>
            </a:r>
            <a:endParaRPr lang="it-IT" sz="6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6722831" y="4533155"/>
            <a:ext cx="19848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6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Spark</a:t>
            </a:r>
            <a:endParaRPr lang="it-IT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46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72" y="218281"/>
            <a:ext cx="11818938" cy="5013814"/>
          </a:xfrm>
          <a:prstGeom prst="rect">
            <a:avLst/>
          </a:prstGeom>
        </p:spPr>
      </p:pic>
      <p:sp>
        <p:nvSpPr>
          <p:cNvPr id="6" name="Sottotitolo 2"/>
          <p:cNvSpPr>
            <a:spLocks noGrp="1"/>
          </p:cNvSpPr>
          <p:nvPr>
            <p:ph type="subTitle" idx="1"/>
          </p:nvPr>
        </p:nvSpPr>
        <p:spPr>
          <a:xfrm>
            <a:off x="1251866" y="4404214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it-IT" sz="4300">
                <a:solidFill>
                  <a:srgbClr val="002060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it-IT" sz="2600">
                <a:latin typeface="Arial" panose="020B0604020202020204" pitchFamily="34" charset="0"/>
                <a:cs typeface="Arial" panose="020B0604020202020204" pitchFamily="34" charset="0"/>
              </a:rPr>
              <a:t>PySpark aiuta a interfacciarsi con Resilient Distributed Dataset (RDD) nel linguaggio di programmazione di Apache Spark e Python.</a:t>
            </a:r>
            <a:endParaRPr lang="it-IT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324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64" y="419100"/>
            <a:ext cx="8404412" cy="4762500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257300" y="5048250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è un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open-source che facilita l'elaborazione distribuita di grandi set di dati su cluster di computer. Utilizza il paradigma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per suddividere e processare i dati in parallelo su nodi di un cluster, offrendo scalabilità e affidabilità per l'analisi di grandi volumi di dati.</a:t>
            </a:r>
          </a:p>
        </p:txBody>
      </p:sp>
    </p:spTree>
    <p:extLst>
      <p:ext uri="{BB962C8B-B14F-4D97-AF65-F5344CB8AC3E}">
        <p14:creationId xmlns:p14="http://schemas.microsoft.com/office/powerpoint/2010/main" val="33810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2696307" y="698149"/>
            <a:ext cx="2847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dirty="0">
                <a:solidFill>
                  <a:srgbClr val="FF0000"/>
                </a:solidFill>
                <a:latin typeface="Arial Black" panose="020B0A04020102020204" pitchFamily="34" charset="0"/>
              </a:rPr>
              <a:t>Data set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870439" y="3930161"/>
            <a:ext cx="7816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BDAchallenge2324/</a:t>
            </a:r>
            <a:r>
              <a:rPr lang="it-IT" dirty="0"/>
              <a:t> :  file contenente 5 </a:t>
            </a:r>
            <a:r>
              <a:rPr lang="it-IT" dirty="0" err="1"/>
              <a:t>repositories</a:t>
            </a:r>
            <a:r>
              <a:rPr lang="it-IT" dirty="0"/>
              <a:t>, una per ogni anno, dal 2000 al 2004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</a:t>
            </a:r>
            <a:r>
              <a:rPr lang="it-IT" dirty="0" err="1"/>
              <a:t>repository</a:t>
            </a:r>
            <a:r>
              <a:rPr lang="it-IT" dirty="0"/>
              <a:t> contenente una serie di file </a:t>
            </a:r>
            <a:r>
              <a:rPr lang="it-IT" dirty="0" err="1"/>
              <a:t>csv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</a:t>
            </a:r>
            <a:r>
              <a:rPr lang="it-IT" dirty="0" err="1"/>
              <a:t>csv</a:t>
            </a:r>
            <a:r>
              <a:rPr lang="it-IT" dirty="0"/>
              <a:t> contenente i dati relativi a una stazione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870439" y="2276865"/>
            <a:ext cx="714814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Dati relativi a una serie di misurazioni effettuate nel tempo in corrispondenza di stazioni poste in determinate posizioni territoriali </a:t>
            </a:r>
          </a:p>
        </p:txBody>
      </p:sp>
      <p:sp>
        <p:nvSpPr>
          <p:cNvPr id="4" name="Nuvola 3"/>
          <p:cNvSpPr/>
          <p:nvPr/>
        </p:nvSpPr>
        <p:spPr>
          <a:xfrm>
            <a:off x="8616463" y="582535"/>
            <a:ext cx="2145322" cy="1222130"/>
          </a:xfrm>
          <a:prstGeom prst="cloud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/>
          <p:cNvSpPr txBox="1"/>
          <p:nvPr/>
        </p:nvSpPr>
        <p:spPr>
          <a:xfrm>
            <a:off x="8998928" y="881826"/>
            <a:ext cx="1380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15GB</a:t>
            </a:r>
          </a:p>
        </p:txBody>
      </p:sp>
      <p:cxnSp>
        <p:nvCxnSpPr>
          <p:cNvPr id="11" name="Connettore 2 10"/>
          <p:cNvCxnSpPr>
            <a:stCxn id="5" idx="3"/>
          </p:cNvCxnSpPr>
          <p:nvPr/>
        </p:nvCxnSpPr>
        <p:spPr>
          <a:xfrm flipV="1">
            <a:off x="5544282" y="1063397"/>
            <a:ext cx="2952018" cy="194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Nuvola 11"/>
          <p:cNvSpPr/>
          <p:nvPr/>
        </p:nvSpPr>
        <p:spPr>
          <a:xfrm>
            <a:off x="9470049" y="3701561"/>
            <a:ext cx="2064726" cy="1194289"/>
          </a:xfrm>
          <a:prstGeom prst="cloud">
            <a:avLst/>
          </a:prstGeom>
          <a:solidFill>
            <a:schemeClr val="bg1"/>
          </a:solidFill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/>
          <p:cNvSpPr txBox="1"/>
          <p:nvPr/>
        </p:nvSpPr>
        <p:spPr>
          <a:xfrm>
            <a:off x="9593874" y="3975539"/>
            <a:ext cx="1817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File di prova</a:t>
            </a:r>
          </a:p>
          <a:p>
            <a:pPr algn="ctr"/>
            <a:r>
              <a:rPr lang="it-IT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36MB</a:t>
            </a:r>
          </a:p>
        </p:txBody>
      </p:sp>
      <p:cxnSp>
        <p:nvCxnSpPr>
          <p:cNvPr id="15" name="Connettore 2 14"/>
          <p:cNvCxnSpPr/>
          <p:nvPr/>
        </p:nvCxnSpPr>
        <p:spPr>
          <a:xfrm>
            <a:off x="8399585" y="4155829"/>
            <a:ext cx="1066800" cy="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/>
          <p:cNvCxnSpPr>
            <a:stCxn id="5" idx="2"/>
          </p:cNvCxnSpPr>
          <p:nvPr/>
        </p:nvCxnSpPr>
        <p:spPr>
          <a:xfrm>
            <a:off x="4120295" y="1467590"/>
            <a:ext cx="4030" cy="719160"/>
          </a:xfrm>
          <a:prstGeom prst="straightConnector1">
            <a:avLst/>
          </a:prstGeom>
          <a:ln w="317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19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D56EC6-D6CF-9BBE-76E6-91DF53AA288F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Problemi affrontati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619462F-EEC0-4B42-9A4E-7666A9D06058}"/>
              </a:ext>
            </a:extLst>
          </p:cNvPr>
          <p:cNvSpPr txBox="1"/>
          <p:nvPr/>
        </p:nvSpPr>
        <p:spPr>
          <a:xfrm>
            <a:off x="1022715" y="2357305"/>
            <a:ext cx="10072916" cy="3644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Ricavare</a:t>
            </a:r>
            <a:r>
              <a:rPr lang="en-US" sz="2400" b="1" dirty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 dirty="0" err="1"/>
              <a:t>nomi</a:t>
            </a:r>
            <a:r>
              <a:rPr lang="en-US" sz="2400" b="1" dirty="0"/>
              <a:t> </a:t>
            </a:r>
            <a:r>
              <a:rPr lang="en-US" sz="2400" b="1" dirty="0" err="1"/>
              <a:t>delle</a:t>
            </a:r>
            <a:r>
              <a:rPr lang="en-US" sz="2400" b="1" dirty="0"/>
              <a:t> </a:t>
            </a:r>
            <a:r>
              <a:rPr lang="en-US" sz="2400" b="1" dirty="0" err="1"/>
              <a:t>stazioni</a:t>
            </a:r>
            <a:r>
              <a:rPr lang="en-US" sz="2400" b="1" dirty="0"/>
              <a:t> e </a:t>
            </a:r>
            <a:r>
              <a:rPr lang="en-US" sz="2400" b="1" dirty="0" err="1"/>
              <a:t>gli</a:t>
            </a:r>
            <a:r>
              <a:rPr lang="en-US" sz="2400" b="1" dirty="0"/>
              <a:t> anni dal path del csv: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Stampare</a:t>
            </a:r>
            <a:r>
              <a:rPr lang="en-US" sz="2400" b="1" dirty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 dirty="0" err="1"/>
              <a:t>risultati</a:t>
            </a:r>
            <a:r>
              <a:rPr lang="en-US" sz="2400" b="1" dirty="0"/>
              <a:t> del csv: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 err="1"/>
              <a:t>Lettura</a:t>
            </a:r>
            <a:r>
              <a:rPr lang="en-US" sz="2400" b="1" dirty="0"/>
              <a:t> </a:t>
            </a:r>
            <a:r>
              <a:rPr lang="en-US" sz="2400" b="1" dirty="0" err="1"/>
              <a:t>ricorsiva</a:t>
            </a:r>
            <a:r>
              <a:rPr lang="en-US" sz="2400" b="1" dirty="0"/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14F3770-1025-E29C-9DAF-B5A9AC17C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2865219"/>
            <a:ext cx="6839905" cy="4382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EC78612-46F0-1A8A-E709-FB2A34077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4063303"/>
            <a:ext cx="10072917" cy="67636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62744E3A-7C97-7969-5A16-20882AC643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283" y="5669274"/>
            <a:ext cx="1781424" cy="20005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BA7C6BA-563E-0641-35FB-4B10CA2640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2" y="5270913"/>
            <a:ext cx="5639587" cy="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8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5596501" y="489508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Lettura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dati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30" y="2611392"/>
            <a:ext cx="3876165" cy="1203520"/>
          </a:xfrm>
          <a:prstGeom prst="rect">
            <a:avLst/>
          </a:prstGeom>
        </p:spPr>
      </p:pic>
      <p:sp>
        <p:nvSpPr>
          <p:cNvPr id="4" name="CasellaDiTesto 3"/>
          <p:cNvSpPr txBox="1"/>
          <p:nvPr/>
        </p:nvSpPr>
        <p:spPr>
          <a:xfrm>
            <a:off x="5596502" y="2405894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 dirty="0" err="1"/>
              <a:t>spark.read.option</a:t>
            </a:r>
            <a:r>
              <a:rPr lang="en-US" sz="1700" b="1" i="1" dirty="0"/>
              <a:t>(‘header’, ‘true’)  </a:t>
            </a:r>
            <a:r>
              <a:rPr lang="en-US" sz="1700" dirty="0"/>
              <a:t>: </a:t>
            </a:r>
            <a:r>
              <a:rPr lang="en-US" sz="1700" dirty="0" err="1"/>
              <a:t>istruzione</a:t>
            </a:r>
            <a:r>
              <a:rPr lang="en-US" sz="1700" dirty="0"/>
              <a:t> </a:t>
            </a:r>
            <a:r>
              <a:rPr lang="en-US" sz="1700" dirty="0" err="1"/>
              <a:t>che</a:t>
            </a:r>
            <a:r>
              <a:rPr lang="en-US" sz="1700" dirty="0"/>
              <a:t> indica a Spark di </a:t>
            </a:r>
            <a:r>
              <a:rPr lang="en-US" sz="1700" dirty="0" err="1"/>
              <a:t>considerare</a:t>
            </a:r>
            <a:r>
              <a:rPr lang="en-US" sz="1700" dirty="0"/>
              <a:t> la prima </a:t>
            </a:r>
            <a:r>
              <a:rPr lang="en-US" sz="1700" dirty="0" err="1"/>
              <a:t>riga</a:t>
            </a:r>
            <a:r>
              <a:rPr lang="en-US" sz="1700" dirty="0"/>
              <a:t> del file come </a:t>
            </a:r>
            <a:r>
              <a:rPr lang="en-US" sz="1700" dirty="0" err="1"/>
              <a:t>l'intestazione</a:t>
            </a:r>
            <a:r>
              <a:rPr lang="en-US" sz="1700" dirty="0"/>
              <a:t> (header) </a:t>
            </a:r>
            <a:r>
              <a:rPr lang="en-US" sz="1700" dirty="0" err="1"/>
              <a:t>dei</a:t>
            </a:r>
            <a:r>
              <a:rPr lang="en-US" sz="1700" dirty="0"/>
              <a:t> </a:t>
            </a:r>
            <a:r>
              <a:rPr lang="en-US" sz="1700" dirty="0" err="1"/>
              <a:t>dati</a:t>
            </a:r>
            <a:r>
              <a:rPr lang="en-US" sz="1700" dirty="0"/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 dirty="0"/>
              <a:t>option(‘</a:t>
            </a:r>
            <a:r>
              <a:rPr lang="en-US" sz="1700" b="1" i="1" dirty="0" err="1"/>
              <a:t>recursiveFileLookup</a:t>
            </a:r>
            <a:r>
              <a:rPr lang="en-US" sz="1700" b="1" i="1" dirty="0"/>
              <a:t>’, ‘true’) </a:t>
            </a:r>
            <a:r>
              <a:rPr lang="en-US" sz="1700" dirty="0"/>
              <a:t>: indica a Spark di </a:t>
            </a:r>
            <a:r>
              <a:rPr lang="en-US" sz="1700" dirty="0" err="1"/>
              <a:t>eseguire</a:t>
            </a:r>
            <a:r>
              <a:rPr lang="en-US" sz="1700" dirty="0"/>
              <a:t> </a:t>
            </a:r>
            <a:r>
              <a:rPr lang="en-US" sz="1700" dirty="0" err="1"/>
              <a:t>una</a:t>
            </a:r>
            <a:r>
              <a:rPr lang="en-US" sz="1700" dirty="0"/>
              <a:t> </a:t>
            </a:r>
            <a:r>
              <a:rPr lang="en-US" sz="1700" dirty="0" err="1"/>
              <a:t>ricerca</a:t>
            </a:r>
            <a:r>
              <a:rPr lang="en-US" sz="1700" dirty="0"/>
              <a:t> </a:t>
            </a:r>
            <a:r>
              <a:rPr lang="en-US" sz="1700" dirty="0" err="1"/>
              <a:t>ricorsiva</a:t>
            </a:r>
            <a:r>
              <a:rPr lang="en-US" sz="1700" dirty="0"/>
              <a:t> </a:t>
            </a:r>
            <a:r>
              <a:rPr lang="en-US" sz="1700" dirty="0" err="1"/>
              <a:t>nella</a:t>
            </a:r>
            <a:r>
              <a:rPr lang="en-US" sz="1700" dirty="0"/>
              <a:t> directory </a:t>
            </a:r>
            <a:r>
              <a:rPr lang="en-US" sz="1700" dirty="0" err="1"/>
              <a:t>specificate</a:t>
            </a:r>
            <a:r>
              <a:rPr lang="en-US" sz="1700" dirty="0"/>
              <a:t> per </a:t>
            </a:r>
            <a:r>
              <a:rPr lang="en-US" sz="1700" dirty="0" err="1"/>
              <a:t>trovare</a:t>
            </a:r>
            <a:r>
              <a:rPr lang="en-US" sz="1700" dirty="0"/>
              <a:t> tutti </a:t>
            </a:r>
            <a:r>
              <a:rPr lang="en-US" sz="1700" dirty="0" err="1"/>
              <a:t>i</a:t>
            </a:r>
            <a:r>
              <a:rPr lang="en-US" sz="1700" dirty="0"/>
              <a:t> file </a:t>
            </a:r>
            <a:r>
              <a:rPr lang="en-US" sz="1700" dirty="0" err="1"/>
              <a:t>corrispondenti</a:t>
            </a:r>
            <a:r>
              <a:rPr lang="en-US" sz="1700" dirty="0"/>
              <a:t> ai </a:t>
            </a:r>
            <a:r>
              <a:rPr lang="en-US" sz="1700" dirty="0" err="1"/>
              <a:t>criteri</a:t>
            </a:r>
            <a:r>
              <a:rPr lang="en-US" sz="1700" dirty="0"/>
              <a:t> di </a:t>
            </a:r>
            <a:r>
              <a:rPr lang="en-US" sz="1700" dirty="0" err="1"/>
              <a:t>ricerca</a:t>
            </a:r>
            <a:r>
              <a:rPr lang="en-US" sz="17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1" dirty="0" err="1"/>
              <a:t>withColumn</a:t>
            </a:r>
            <a:r>
              <a:rPr lang="en-US" sz="1700" b="1" i="1" dirty="0"/>
              <a:t>() </a:t>
            </a:r>
            <a:r>
              <a:rPr lang="en-US" sz="1700" dirty="0"/>
              <a:t>: a </a:t>
            </a:r>
            <a:r>
              <a:rPr lang="en-US" sz="1700" dirty="0" err="1"/>
              <a:t>seconda</a:t>
            </a:r>
            <a:r>
              <a:rPr lang="en-US" sz="1700" dirty="0"/>
              <a:t> del task </a:t>
            </a:r>
            <a:r>
              <a:rPr lang="en-US" sz="1700" dirty="0" err="1"/>
              <a:t>specifico</a:t>
            </a:r>
            <a:r>
              <a:rPr lang="en-US" sz="1700" dirty="0"/>
              <a:t> da </a:t>
            </a:r>
            <a:r>
              <a:rPr lang="en-US" sz="1700" dirty="0" err="1"/>
              <a:t>affrontare</a:t>
            </a:r>
            <a:r>
              <a:rPr lang="en-US" sz="1700" dirty="0"/>
              <a:t>, </a:t>
            </a:r>
            <a:r>
              <a:rPr lang="en-US" sz="1700" dirty="0" err="1"/>
              <a:t>abbiamo</a:t>
            </a:r>
            <a:r>
              <a:rPr lang="en-US" sz="1700" dirty="0"/>
              <a:t> </a:t>
            </a:r>
            <a:r>
              <a:rPr lang="en-US" sz="1700" dirty="0" err="1"/>
              <a:t>aggiunto</a:t>
            </a:r>
            <a:r>
              <a:rPr lang="en-US" sz="1700" dirty="0"/>
              <a:t> </a:t>
            </a:r>
            <a:r>
              <a:rPr lang="en-US" sz="1700" dirty="0" err="1"/>
              <a:t>delle</a:t>
            </a:r>
            <a:r>
              <a:rPr lang="en-US" sz="1700" dirty="0"/>
              <a:t> </a:t>
            </a:r>
            <a:r>
              <a:rPr lang="en-US" sz="1700" dirty="0" err="1"/>
              <a:t>colonne</a:t>
            </a:r>
            <a:r>
              <a:rPr lang="en-US" sz="1700" dirty="0"/>
              <a:t> di interesse al nostro </a:t>
            </a:r>
            <a:r>
              <a:rPr lang="en-US" sz="1700" dirty="0" err="1"/>
              <a:t>DataFrame</a:t>
            </a:r>
            <a:r>
              <a:rPr lang="en-US" sz="1700" dirty="0"/>
              <a:t>, </a:t>
            </a:r>
            <a:r>
              <a:rPr lang="en-US" sz="1700" dirty="0" err="1"/>
              <a:t>utili</a:t>
            </a:r>
            <a:r>
              <a:rPr lang="en-US" sz="1700" dirty="0"/>
              <a:t> per </a:t>
            </a:r>
            <a:r>
              <a:rPr lang="en-US" sz="1700" dirty="0" err="1"/>
              <a:t>filtrare</a:t>
            </a:r>
            <a:r>
              <a:rPr lang="en-US" sz="1700" dirty="0"/>
              <a:t> </a:t>
            </a:r>
            <a:r>
              <a:rPr lang="en-US" sz="1700" dirty="0" err="1"/>
              <a:t>i</a:t>
            </a:r>
            <a:r>
              <a:rPr lang="en-US" sz="1700" dirty="0"/>
              <a:t> </a:t>
            </a:r>
            <a:r>
              <a:rPr lang="en-US" sz="1700" dirty="0" err="1"/>
              <a:t>dati</a:t>
            </a:r>
            <a:endParaRPr lang="en-US" sz="1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80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asellaDiTesto 1"/>
          <p:cNvSpPr txBox="1"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7" y="4146779"/>
            <a:ext cx="10118598" cy="8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9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543175" y="1809750"/>
            <a:ext cx="900112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Aggiungere al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due colonne corrispondenti rispettivamente ai dati Anno e Stazione</a:t>
            </a:r>
          </a:p>
          <a:p>
            <a:pPr marL="342900" indent="-342900">
              <a:buFont typeface="+mj-lt"/>
              <a:buAutoNum type="arabicPeriod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Raggruppare i dati del </a:t>
            </a:r>
            <a:r>
              <a:rPr lang="it-IT" sz="2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per anno e stazione e contare le occorrenze per ottenere il numero di misurazioni per stazione, per anno</a:t>
            </a:r>
          </a:p>
          <a:p>
            <a:pPr marL="342900" indent="-342900">
              <a:buFont typeface="+mj-lt"/>
              <a:buAutoNum type="arabicPeriod"/>
            </a:pP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Ordinare in ordine decrescente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171575" y="552450"/>
            <a:ext cx="3981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latin typeface="Arial" panose="020B0604020202020204" pitchFamily="34" charset="0"/>
                <a:cs typeface="Arial" panose="020B0604020202020204" pitchFamily="34" charset="0"/>
              </a:rPr>
              <a:t>Algoritmo:</a:t>
            </a:r>
          </a:p>
        </p:txBody>
      </p:sp>
      <p:sp>
        <p:nvSpPr>
          <p:cNvPr id="5" name="Freccia circolare a destra 4"/>
          <p:cNvSpPr/>
          <p:nvPr/>
        </p:nvSpPr>
        <p:spPr>
          <a:xfrm>
            <a:off x="1714500" y="2066925"/>
            <a:ext cx="666750" cy="124777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" name="Freccia circolare a destra 5"/>
          <p:cNvSpPr/>
          <p:nvPr/>
        </p:nvSpPr>
        <p:spPr>
          <a:xfrm>
            <a:off x="1733550" y="3717964"/>
            <a:ext cx="647700" cy="14636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44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443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Tema di Office</vt:lpstr>
      <vt:lpstr>Esercitazione 1 Gruppo 4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Micol</dc:creator>
  <cp:lastModifiedBy>elisa pace</cp:lastModifiedBy>
  <cp:revision>30</cp:revision>
  <dcterms:created xsi:type="dcterms:W3CDTF">2024-03-18T09:23:00Z</dcterms:created>
  <dcterms:modified xsi:type="dcterms:W3CDTF">2024-03-19T12:21:56Z</dcterms:modified>
</cp:coreProperties>
</file>