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CB9964-0728-4862-BD4C-9DDE68C5826A}">
  <a:tblStyle styleId="{B3CB9964-0728-4862-BD4C-9DDE68C582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7b8f2f6f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7b8f2f6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7b8f2f6f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7b8f2f6f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7b8f2f6f9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7b8f2f6f9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1fb51717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1fb51717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7b8f2f6f9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7b8f2f6f9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1fb51717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1fb51717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7b8f2f6f9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7b8f2f6f9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1fb517173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1fb517173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7b8f2f6f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7b8f2f6f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7b8f2f6f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7b8f2f6f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c1bf351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c1bf35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7b8f2f6f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7b8f2f6f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7b8f2f6f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7b8f2f6f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7b8f2f6f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7b8f2f6f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7b8f2f6f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7b8f2f6f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7b8f2f6f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7b8f2f6f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7b8f2f6f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7b8f2f6f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7b8f2f6f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7b8f2f6f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8219010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8219010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7b8f2f6f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7b8f2f6f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7b8f2f6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7b8f2f6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54d5898e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54d5898e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1fb51717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f1fb51717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1fb51717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1fb51717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f1fb51717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f1fb51717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20d6f77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20d6f77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f20d6f77b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f20d6f77b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41d1135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41d1135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7b8f2f6f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7b8f2f6f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20d6f77b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20d6f77b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7b8f2f6f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7b8f2f6f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7b8f2f6f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7b8f2f6f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7b8f2f6f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7b8f2f6f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9.png"/><Relationship Id="rId8"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2.png"/><Relationship Id="rId8"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26.png"/><Relationship Id="rId7" Type="http://schemas.openxmlformats.org/officeDocument/2006/relationships/image" Target="../media/image32.png"/><Relationship Id="rId8"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47.png"/><Relationship Id="rId6" Type="http://schemas.openxmlformats.org/officeDocument/2006/relationships/image" Target="../media/image43.png"/><Relationship Id="rId7" Type="http://schemas.openxmlformats.org/officeDocument/2006/relationships/image" Target="../media/image40.png"/><Relationship Id="rId8"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8.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ppt/slides/slide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71350" y="1197750"/>
            <a:ext cx="8601300" cy="28506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 name="Google Shape;55;p13"/>
          <p:cNvSpPr txBox="1"/>
          <p:nvPr/>
        </p:nvSpPr>
        <p:spPr>
          <a:xfrm>
            <a:off x="1164575" y="1183875"/>
            <a:ext cx="7157100" cy="257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500"/>
          </a:p>
          <a:p>
            <a:pPr indent="0" lvl="0" marL="0" rtl="0" algn="ctr">
              <a:spcBef>
                <a:spcPts val="0"/>
              </a:spcBef>
              <a:spcAft>
                <a:spcPts val="0"/>
              </a:spcAft>
              <a:buNone/>
            </a:pPr>
            <a:r>
              <a:rPr b="1" lang="en" sz="2500"/>
              <a:t>Market Mix Model - Eleckart</a:t>
            </a:r>
            <a:endParaRPr b="1" sz="2500"/>
          </a:p>
          <a:p>
            <a:pPr indent="0" lvl="0" marL="0" rtl="0" algn="ctr">
              <a:spcBef>
                <a:spcPts val="0"/>
              </a:spcBef>
              <a:spcAft>
                <a:spcPts val="0"/>
              </a:spcAft>
              <a:buNone/>
            </a:pPr>
            <a:r>
              <a:rPr b="1" lang="en" sz="2500"/>
              <a:t>Capstone Project</a:t>
            </a:r>
            <a:endParaRPr b="1" sz="25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ctr">
              <a:spcBef>
                <a:spcPts val="0"/>
              </a:spcBef>
              <a:spcAft>
                <a:spcPts val="0"/>
              </a:spcAft>
              <a:buNone/>
            </a:pPr>
            <a:r>
              <a:rPr lang="en" sz="2000"/>
              <a:t>Name:- Divit Karmiani</a:t>
            </a:r>
            <a:endParaRPr sz="2000"/>
          </a:p>
          <a:p>
            <a:pPr indent="0" lvl="0" marL="0" rtl="0" algn="ctr">
              <a:spcBef>
                <a:spcPts val="0"/>
              </a:spcBef>
              <a:spcAft>
                <a:spcPts val="0"/>
              </a:spcAft>
              <a:buNone/>
            </a:pPr>
            <a:r>
              <a:rPr lang="en" sz="2000"/>
              <a:t>Email ID:- divitkarmiani1998@gmail.com</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p:nvPr/>
        </p:nvSpPr>
        <p:spPr>
          <a:xfrm>
            <a:off x="253175" y="159175"/>
            <a:ext cx="7205429"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Univariate Analysis - Numerical Columns</a:t>
            </a:r>
          </a:p>
        </p:txBody>
      </p:sp>
      <p:cxnSp>
        <p:nvCxnSpPr>
          <p:cNvPr id="220" name="Google Shape;220;p22"/>
          <p:cNvCxnSpPr/>
          <p:nvPr/>
        </p:nvCxnSpPr>
        <p:spPr>
          <a:xfrm>
            <a:off x="4673325" y="940375"/>
            <a:ext cx="0" cy="3561900"/>
          </a:xfrm>
          <a:prstGeom prst="straightConnector1">
            <a:avLst/>
          </a:prstGeom>
          <a:noFill/>
          <a:ln cap="flat" cmpd="sng" w="9525">
            <a:solidFill>
              <a:schemeClr val="dk2"/>
            </a:solidFill>
            <a:prstDash val="solid"/>
            <a:round/>
            <a:headEnd len="med" w="med" type="none"/>
            <a:tailEnd len="med" w="med" type="none"/>
          </a:ln>
        </p:spPr>
      </p:cxnSp>
      <p:pic>
        <p:nvPicPr>
          <p:cNvPr id="221" name="Google Shape;221;p22"/>
          <p:cNvPicPr preferRelativeResize="0"/>
          <p:nvPr/>
        </p:nvPicPr>
        <p:blipFill>
          <a:blip r:embed="rId3">
            <a:alphaModFix/>
          </a:blip>
          <a:stretch>
            <a:fillRect/>
          </a:stretch>
        </p:blipFill>
        <p:spPr>
          <a:xfrm>
            <a:off x="189675" y="1393325"/>
            <a:ext cx="4382325" cy="2656000"/>
          </a:xfrm>
          <a:prstGeom prst="rect">
            <a:avLst/>
          </a:prstGeom>
          <a:noFill/>
          <a:ln>
            <a:noFill/>
          </a:ln>
        </p:spPr>
      </p:pic>
      <p:pic>
        <p:nvPicPr>
          <p:cNvPr id="222" name="Google Shape;222;p22"/>
          <p:cNvPicPr preferRelativeResize="0"/>
          <p:nvPr/>
        </p:nvPicPr>
        <p:blipFill>
          <a:blip r:embed="rId4">
            <a:alphaModFix/>
          </a:blip>
          <a:stretch>
            <a:fillRect/>
          </a:stretch>
        </p:blipFill>
        <p:spPr>
          <a:xfrm>
            <a:off x="4774650" y="1393325"/>
            <a:ext cx="4267201" cy="265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p:nvPr/>
        </p:nvSpPr>
        <p:spPr>
          <a:xfrm>
            <a:off x="253175" y="159175"/>
            <a:ext cx="7205429"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Univariate Analysis - Numerical Columns</a:t>
            </a:r>
          </a:p>
        </p:txBody>
      </p:sp>
      <p:cxnSp>
        <p:nvCxnSpPr>
          <p:cNvPr id="228" name="Google Shape;228;p23"/>
          <p:cNvCxnSpPr/>
          <p:nvPr/>
        </p:nvCxnSpPr>
        <p:spPr>
          <a:xfrm>
            <a:off x="4673325" y="940375"/>
            <a:ext cx="0" cy="3561900"/>
          </a:xfrm>
          <a:prstGeom prst="straightConnector1">
            <a:avLst/>
          </a:prstGeom>
          <a:noFill/>
          <a:ln cap="flat" cmpd="sng" w="9525">
            <a:solidFill>
              <a:schemeClr val="dk2"/>
            </a:solidFill>
            <a:prstDash val="solid"/>
            <a:round/>
            <a:headEnd len="med" w="med" type="none"/>
            <a:tailEnd len="med" w="med" type="none"/>
          </a:ln>
        </p:spPr>
      </p:cxnSp>
      <p:pic>
        <p:nvPicPr>
          <p:cNvPr id="229" name="Google Shape;229;p23"/>
          <p:cNvPicPr preferRelativeResize="0"/>
          <p:nvPr/>
        </p:nvPicPr>
        <p:blipFill>
          <a:blip r:embed="rId3">
            <a:alphaModFix/>
          </a:blip>
          <a:stretch>
            <a:fillRect/>
          </a:stretch>
        </p:blipFill>
        <p:spPr>
          <a:xfrm>
            <a:off x="253180" y="1352975"/>
            <a:ext cx="4120826" cy="2571749"/>
          </a:xfrm>
          <a:prstGeom prst="rect">
            <a:avLst/>
          </a:prstGeom>
          <a:noFill/>
          <a:ln>
            <a:noFill/>
          </a:ln>
        </p:spPr>
      </p:pic>
      <p:pic>
        <p:nvPicPr>
          <p:cNvPr id="230" name="Google Shape;230;p23"/>
          <p:cNvPicPr preferRelativeResize="0"/>
          <p:nvPr/>
        </p:nvPicPr>
        <p:blipFill>
          <a:blip r:embed="rId4">
            <a:alphaModFix/>
          </a:blip>
          <a:stretch>
            <a:fillRect/>
          </a:stretch>
        </p:blipFill>
        <p:spPr>
          <a:xfrm>
            <a:off x="4972651" y="1352975"/>
            <a:ext cx="3917970"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p:nvPr/>
        </p:nvSpPr>
        <p:spPr>
          <a:xfrm>
            <a:off x="253175" y="159175"/>
            <a:ext cx="7205429"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Univariate Analysis - Numerical Columns</a:t>
            </a:r>
          </a:p>
        </p:txBody>
      </p:sp>
      <p:cxnSp>
        <p:nvCxnSpPr>
          <p:cNvPr id="236" name="Google Shape;236;p24"/>
          <p:cNvCxnSpPr/>
          <p:nvPr/>
        </p:nvCxnSpPr>
        <p:spPr>
          <a:xfrm>
            <a:off x="4673325" y="940375"/>
            <a:ext cx="0" cy="3561900"/>
          </a:xfrm>
          <a:prstGeom prst="straightConnector1">
            <a:avLst/>
          </a:prstGeom>
          <a:noFill/>
          <a:ln cap="flat" cmpd="sng" w="9525">
            <a:solidFill>
              <a:schemeClr val="dk2"/>
            </a:solidFill>
            <a:prstDash val="solid"/>
            <a:round/>
            <a:headEnd len="med" w="med" type="none"/>
            <a:tailEnd len="med" w="med" type="none"/>
          </a:ln>
        </p:spPr>
      </p:cxnSp>
      <p:pic>
        <p:nvPicPr>
          <p:cNvPr id="237" name="Google Shape;237;p24"/>
          <p:cNvPicPr preferRelativeResize="0"/>
          <p:nvPr/>
        </p:nvPicPr>
        <p:blipFill>
          <a:blip r:embed="rId3">
            <a:alphaModFix/>
          </a:blip>
          <a:stretch>
            <a:fillRect/>
          </a:stretch>
        </p:blipFill>
        <p:spPr>
          <a:xfrm>
            <a:off x="364750" y="1409400"/>
            <a:ext cx="4134476" cy="2578475"/>
          </a:xfrm>
          <a:prstGeom prst="rect">
            <a:avLst/>
          </a:prstGeom>
          <a:noFill/>
          <a:ln>
            <a:noFill/>
          </a:ln>
        </p:spPr>
      </p:pic>
      <p:pic>
        <p:nvPicPr>
          <p:cNvPr id="238" name="Google Shape;238;p24"/>
          <p:cNvPicPr preferRelativeResize="0"/>
          <p:nvPr/>
        </p:nvPicPr>
        <p:blipFill>
          <a:blip r:embed="rId4">
            <a:alphaModFix/>
          </a:blip>
          <a:stretch>
            <a:fillRect/>
          </a:stretch>
        </p:blipFill>
        <p:spPr>
          <a:xfrm>
            <a:off x="4847425" y="1409400"/>
            <a:ext cx="4017117" cy="257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p:nvPr/>
        </p:nvSpPr>
        <p:spPr>
          <a:xfrm>
            <a:off x="253175" y="159175"/>
            <a:ext cx="7371939"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Univariate Analysis - Categorical Columns</a:t>
            </a:r>
          </a:p>
        </p:txBody>
      </p:sp>
      <p:cxnSp>
        <p:nvCxnSpPr>
          <p:cNvPr id="244" name="Google Shape;244;p25"/>
          <p:cNvCxnSpPr/>
          <p:nvPr/>
        </p:nvCxnSpPr>
        <p:spPr>
          <a:xfrm>
            <a:off x="4530850" y="1225325"/>
            <a:ext cx="0" cy="3291300"/>
          </a:xfrm>
          <a:prstGeom prst="straightConnector1">
            <a:avLst/>
          </a:prstGeom>
          <a:noFill/>
          <a:ln cap="flat" cmpd="sng" w="9525">
            <a:solidFill>
              <a:schemeClr val="dk2"/>
            </a:solidFill>
            <a:prstDash val="solid"/>
            <a:round/>
            <a:headEnd len="med" w="med" type="none"/>
            <a:tailEnd len="med" w="med" type="none"/>
          </a:ln>
        </p:spPr>
      </p:cxnSp>
      <p:pic>
        <p:nvPicPr>
          <p:cNvPr id="245" name="Google Shape;245;p25"/>
          <p:cNvPicPr preferRelativeResize="0"/>
          <p:nvPr/>
        </p:nvPicPr>
        <p:blipFill>
          <a:blip r:embed="rId3">
            <a:alphaModFix/>
          </a:blip>
          <a:stretch>
            <a:fillRect/>
          </a:stretch>
        </p:blipFill>
        <p:spPr>
          <a:xfrm>
            <a:off x="453075" y="1537600"/>
            <a:ext cx="3838874" cy="2666750"/>
          </a:xfrm>
          <a:prstGeom prst="rect">
            <a:avLst/>
          </a:prstGeom>
          <a:noFill/>
          <a:ln>
            <a:noFill/>
          </a:ln>
        </p:spPr>
      </p:pic>
      <p:pic>
        <p:nvPicPr>
          <p:cNvPr id="246" name="Google Shape;246;p25"/>
          <p:cNvPicPr preferRelativeResize="0"/>
          <p:nvPr/>
        </p:nvPicPr>
        <p:blipFill>
          <a:blip r:embed="rId4">
            <a:alphaModFix/>
          </a:blip>
          <a:stretch>
            <a:fillRect/>
          </a:stretch>
        </p:blipFill>
        <p:spPr>
          <a:xfrm>
            <a:off x="4769751" y="1537600"/>
            <a:ext cx="3838876" cy="2666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p:nvPr/>
        </p:nvSpPr>
        <p:spPr>
          <a:xfrm>
            <a:off x="253175" y="159175"/>
            <a:ext cx="7371939"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Univariate Analysis - Categorical Columns</a:t>
            </a:r>
          </a:p>
        </p:txBody>
      </p:sp>
      <p:cxnSp>
        <p:nvCxnSpPr>
          <p:cNvPr id="252" name="Google Shape;252;p26"/>
          <p:cNvCxnSpPr/>
          <p:nvPr/>
        </p:nvCxnSpPr>
        <p:spPr>
          <a:xfrm>
            <a:off x="4530850" y="1225325"/>
            <a:ext cx="0" cy="3291300"/>
          </a:xfrm>
          <a:prstGeom prst="straightConnector1">
            <a:avLst/>
          </a:prstGeom>
          <a:noFill/>
          <a:ln cap="flat" cmpd="sng" w="9525">
            <a:solidFill>
              <a:schemeClr val="dk2"/>
            </a:solidFill>
            <a:prstDash val="solid"/>
            <a:round/>
            <a:headEnd len="med" w="med" type="none"/>
            <a:tailEnd len="med" w="med" type="none"/>
          </a:ln>
        </p:spPr>
      </p:cxnSp>
      <p:pic>
        <p:nvPicPr>
          <p:cNvPr id="253" name="Google Shape;253;p26"/>
          <p:cNvPicPr preferRelativeResize="0"/>
          <p:nvPr/>
        </p:nvPicPr>
        <p:blipFill>
          <a:blip r:embed="rId3">
            <a:alphaModFix/>
          </a:blip>
          <a:stretch>
            <a:fillRect/>
          </a:stretch>
        </p:blipFill>
        <p:spPr>
          <a:xfrm>
            <a:off x="483200" y="1290200"/>
            <a:ext cx="3908624" cy="3161550"/>
          </a:xfrm>
          <a:prstGeom prst="rect">
            <a:avLst/>
          </a:prstGeom>
          <a:noFill/>
          <a:ln>
            <a:noFill/>
          </a:ln>
        </p:spPr>
      </p:pic>
      <p:pic>
        <p:nvPicPr>
          <p:cNvPr id="254" name="Google Shape;254;p26"/>
          <p:cNvPicPr preferRelativeResize="0"/>
          <p:nvPr/>
        </p:nvPicPr>
        <p:blipFill>
          <a:blip r:embed="rId4">
            <a:alphaModFix/>
          </a:blip>
          <a:stretch>
            <a:fillRect/>
          </a:stretch>
        </p:blipFill>
        <p:spPr>
          <a:xfrm>
            <a:off x="4669875" y="1290200"/>
            <a:ext cx="4086351" cy="316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p:nvPr/>
        </p:nvSpPr>
        <p:spPr>
          <a:xfrm>
            <a:off x="253175" y="159175"/>
            <a:ext cx="3136228"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Bivariate Analysis</a:t>
            </a:r>
          </a:p>
        </p:txBody>
      </p:sp>
      <p:cxnSp>
        <p:nvCxnSpPr>
          <p:cNvPr id="260" name="Google Shape;260;p27"/>
          <p:cNvCxnSpPr/>
          <p:nvPr/>
        </p:nvCxnSpPr>
        <p:spPr>
          <a:xfrm>
            <a:off x="4559325" y="826375"/>
            <a:ext cx="0" cy="3747300"/>
          </a:xfrm>
          <a:prstGeom prst="straightConnector1">
            <a:avLst/>
          </a:prstGeom>
          <a:noFill/>
          <a:ln cap="flat" cmpd="sng" w="9525">
            <a:solidFill>
              <a:schemeClr val="dk2"/>
            </a:solidFill>
            <a:prstDash val="solid"/>
            <a:round/>
            <a:headEnd len="med" w="med" type="none"/>
            <a:tailEnd len="med" w="med" type="none"/>
          </a:ln>
        </p:spPr>
      </p:cxnSp>
      <p:pic>
        <p:nvPicPr>
          <p:cNvPr id="261" name="Google Shape;261;p27"/>
          <p:cNvPicPr preferRelativeResize="0"/>
          <p:nvPr/>
        </p:nvPicPr>
        <p:blipFill>
          <a:blip r:embed="rId3">
            <a:alphaModFix/>
          </a:blip>
          <a:stretch>
            <a:fillRect/>
          </a:stretch>
        </p:blipFill>
        <p:spPr>
          <a:xfrm>
            <a:off x="4669000" y="1377075"/>
            <a:ext cx="4254275" cy="2645926"/>
          </a:xfrm>
          <a:prstGeom prst="rect">
            <a:avLst/>
          </a:prstGeom>
          <a:noFill/>
          <a:ln>
            <a:noFill/>
          </a:ln>
        </p:spPr>
      </p:pic>
      <p:pic>
        <p:nvPicPr>
          <p:cNvPr id="262" name="Google Shape;262;p27"/>
          <p:cNvPicPr preferRelativeResize="0"/>
          <p:nvPr/>
        </p:nvPicPr>
        <p:blipFill rotWithShape="1">
          <a:blip r:embed="rId4">
            <a:alphaModFix/>
          </a:blip>
          <a:srcRect b="3029" l="3000" r="3802" t="2586"/>
          <a:stretch/>
        </p:blipFill>
        <p:spPr>
          <a:xfrm>
            <a:off x="253175" y="1377075"/>
            <a:ext cx="4196475" cy="27919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p:nvPr/>
        </p:nvSpPr>
        <p:spPr>
          <a:xfrm>
            <a:off x="253175" y="159175"/>
            <a:ext cx="3136228"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Bivariate Analysis</a:t>
            </a:r>
          </a:p>
        </p:txBody>
      </p:sp>
      <p:cxnSp>
        <p:nvCxnSpPr>
          <p:cNvPr id="268" name="Google Shape;268;p28"/>
          <p:cNvCxnSpPr/>
          <p:nvPr/>
        </p:nvCxnSpPr>
        <p:spPr>
          <a:xfrm>
            <a:off x="4559325" y="826375"/>
            <a:ext cx="0" cy="3747300"/>
          </a:xfrm>
          <a:prstGeom prst="straightConnector1">
            <a:avLst/>
          </a:prstGeom>
          <a:noFill/>
          <a:ln cap="flat" cmpd="sng" w="9525">
            <a:solidFill>
              <a:schemeClr val="dk2"/>
            </a:solidFill>
            <a:prstDash val="solid"/>
            <a:round/>
            <a:headEnd len="med" w="med" type="none"/>
            <a:tailEnd len="med" w="med" type="none"/>
          </a:ln>
        </p:spPr>
      </p:cxnSp>
      <p:pic>
        <p:nvPicPr>
          <p:cNvPr id="269" name="Google Shape;269;p28"/>
          <p:cNvPicPr preferRelativeResize="0"/>
          <p:nvPr/>
        </p:nvPicPr>
        <p:blipFill>
          <a:blip r:embed="rId3">
            <a:alphaModFix/>
          </a:blip>
          <a:stretch>
            <a:fillRect/>
          </a:stretch>
        </p:blipFill>
        <p:spPr>
          <a:xfrm>
            <a:off x="178000" y="1302225"/>
            <a:ext cx="4256051" cy="2795599"/>
          </a:xfrm>
          <a:prstGeom prst="rect">
            <a:avLst/>
          </a:prstGeom>
          <a:noFill/>
          <a:ln>
            <a:noFill/>
          </a:ln>
        </p:spPr>
      </p:pic>
      <p:pic>
        <p:nvPicPr>
          <p:cNvPr id="270" name="Google Shape;270;p28"/>
          <p:cNvPicPr preferRelativeResize="0"/>
          <p:nvPr/>
        </p:nvPicPr>
        <p:blipFill>
          <a:blip r:embed="rId4">
            <a:alphaModFix/>
          </a:blip>
          <a:stretch>
            <a:fillRect/>
          </a:stretch>
        </p:blipFill>
        <p:spPr>
          <a:xfrm>
            <a:off x="4684600" y="1284075"/>
            <a:ext cx="4348725" cy="279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p:nvPr/>
        </p:nvSpPr>
        <p:spPr>
          <a:xfrm>
            <a:off x="253175" y="159175"/>
            <a:ext cx="3684682"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Multivariate Analysis</a:t>
            </a:r>
          </a:p>
        </p:txBody>
      </p:sp>
      <p:cxnSp>
        <p:nvCxnSpPr>
          <p:cNvPr id="276" name="Google Shape;276;p29"/>
          <p:cNvCxnSpPr/>
          <p:nvPr/>
        </p:nvCxnSpPr>
        <p:spPr>
          <a:xfrm>
            <a:off x="4572000" y="1061350"/>
            <a:ext cx="2400" cy="3846000"/>
          </a:xfrm>
          <a:prstGeom prst="straightConnector1">
            <a:avLst/>
          </a:prstGeom>
          <a:noFill/>
          <a:ln cap="flat" cmpd="sng" w="9525">
            <a:solidFill>
              <a:schemeClr val="dk2"/>
            </a:solidFill>
            <a:prstDash val="solid"/>
            <a:round/>
            <a:headEnd len="med" w="med" type="none"/>
            <a:tailEnd len="med" w="med" type="none"/>
          </a:ln>
        </p:spPr>
      </p:cxnSp>
      <p:pic>
        <p:nvPicPr>
          <p:cNvPr id="277" name="Google Shape;277;p29"/>
          <p:cNvPicPr preferRelativeResize="0"/>
          <p:nvPr/>
        </p:nvPicPr>
        <p:blipFill>
          <a:blip r:embed="rId3">
            <a:alphaModFix/>
          </a:blip>
          <a:stretch>
            <a:fillRect/>
          </a:stretch>
        </p:blipFill>
        <p:spPr>
          <a:xfrm>
            <a:off x="120175" y="1284100"/>
            <a:ext cx="4314600" cy="3114001"/>
          </a:xfrm>
          <a:prstGeom prst="rect">
            <a:avLst/>
          </a:prstGeom>
          <a:noFill/>
          <a:ln>
            <a:noFill/>
          </a:ln>
        </p:spPr>
      </p:pic>
      <p:pic>
        <p:nvPicPr>
          <p:cNvPr id="278" name="Google Shape;278;p29"/>
          <p:cNvPicPr preferRelativeResize="0"/>
          <p:nvPr/>
        </p:nvPicPr>
        <p:blipFill>
          <a:blip r:embed="rId4">
            <a:alphaModFix/>
          </a:blip>
          <a:stretch>
            <a:fillRect/>
          </a:stretch>
        </p:blipFill>
        <p:spPr>
          <a:xfrm>
            <a:off x="4709225" y="1284100"/>
            <a:ext cx="4314600" cy="3114000"/>
          </a:xfrm>
          <a:prstGeom prst="rect">
            <a:avLst/>
          </a:prstGeom>
          <a:noFill/>
          <a:ln>
            <a:noFill/>
          </a:ln>
        </p:spPr>
      </p:pic>
      <p:sp>
        <p:nvSpPr>
          <p:cNvPr id="279" name="Google Shape;279;p29"/>
          <p:cNvSpPr txBox="1"/>
          <p:nvPr/>
        </p:nvSpPr>
        <p:spPr>
          <a:xfrm>
            <a:off x="150325" y="4488475"/>
            <a:ext cx="442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gmv vs s1_fact.order_payment_type vs product_analytic_sub_category</a:t>
            </a:r>
            <a:endParaRPr b="1" sz="1100">
              <a:latin typeface="Calibri"/>
              <a:ea typeface="Calibri"/>
              <a:cs typeface="Calibri"/>
              <a:sym typeface="Calibri"/>
            </a:endParaRPr>
          </a:p>
        </p:txBody>
      </p:sp>
      <p:sp>
        <p:nvSpPr>
          <p:cNvPr id="280" name="Google Shape;280;p29"/>
          <p:cNvSpPr txBox="1"/>
          <p:nvPr/>
        </p:nvSpPr>
        <p:spPr>
          <a:xfrm>
            <a:off x="4722350" y="4488475"/>
            <a:ext cx="442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alibri"/>
                <a:ea typeface="Calibri"/>
                <a:cs typeface="Calibri"/>
                <a:sym typeface="Calibri"/>
              </a:rPr>
              <a:t>gmv vs product_type vs product_analytic_sub_category</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p:nvPr/>
        </p:nvSpPr>
        <p:spPr>
          <a:xfrm>
            <a:off x="557975" y="2216575"/>
            <a:ext cx="2586487" cy="3506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Calibri"/>
              </a:rPr>
              <a:t>Model Building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p:nvPr/>
        </p:nvSpPr>
        <p:spPr>
          <a:xfrm>
            <a:off x="253175" y="159175"/>
            <a:ext cx="3839176" cy="37110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Description of Models</a:t>
            </a:r>
          </a:p>
        </p:txBody>
      </p:sp>
      <p:sp>
        <p:nvSpPr>
          <p:cNvPr id="291" name="Google Shape;291;p31"/>
          <p:cNvSpPr txBox="1"/>
          <p:nvPr/>
        </p:nvSpPr>
        <p:spPr>
          <a:xfrm>
            <a:off x="285050" y="1021825"/>
            <a:ext cx="8638500" cy="2555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b="1" lang="en" sz="1100">
                <a:latin typeface="Calibri"/>
                <a:ea typeface="Calibri"/>
                <a:cs typeface="Calibri"/>
                <a:sym typeface="Calibri"/>
              </a:rPr>
              <a:t>Linear Regression (Additive) - </a:t>
            </a:r>
            <a:r>
              <a:rPr lang="en" sz="1100">
                <a:latin typeface="Calibri"/>
                <a:ea typeface="Calibri"/>
                <a:cs typeface="Calibri"/>
                <a:sym typeface="Calibri"/>
              </a:rPr>
              <a:t>Linear model is </a:t>
            </a:r>
            <a:r>
              <a:rPr lang="en" sz="1100">
                <a:latin typeface="Calibri"/>
                <a:ea typeface="Calibri"/>
                <a:cs typeface="Calibri"/>
                <a:sym typeface="Calibri"/>
              </a:rPr>
              <a:t>used</a:t>
            </a:r>
            <a:r>
              <a:rPr lang="en" sz="1100">
                <a:latin typeface="Calibri"/>
                <a:ea typeface="Calibri"/>
                <a:cs typeface="Calibri"/>
                <a:sym typeface="Calibri"/>
              </a:rPr>
              <a:t> to observe the current effect of several KPIs. This model assumes an additive relationship between the different KPIs. Hence their effect is also additive towards the dependent Y variable</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b="1" lang="en" sz="1100">
                <a:solidFill>
                  <a:schemeClr val="dk1"/>
                </a:solidFill>
                <a:latin typeface="Calibri"/>
                <a:ea typeface="Calibri"/>
                <a:cs typeface="Calibri"/>
                <a:sym typeface="Calibri"/>
              </a:rPr>
              <a:t>Linear Regression (Multiplicative) - </a:t>
            </a:r>
            <a:r>
              <a:rPr lang="en" sz="1100">
                <a:latin typeface="Calibri"/>
                <a:ea typeface="Calibri"/>
                <a:cs typeface="Calibri"/>
                <a:sym typeface="Calibri"/>
              </a:rPr>
              <a:t>Multiplicative model is used when there is interaction between the KPIs. To fit a multiplicative model take logarithms of the data</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b="1" lang="en" sz="1100">
                <a:latin typeface="Calibri"/>
                <a:ea typeface="Calibri"/>
                <a:cs typeface="Calibri"/>
                <a:sym typeface="Calibri"/>
              </a:rPr>
              <a:t>Koyck Model</a:t>
            </a:r>
            <a:r>
              <a:rPr lang="en" sz="1100">
                <a:latin typeface="Calibri"/>
                <a:ea typeface="Calibri"/>
                <a:cs typeface="Calibri"/>
                <a:sym typeface="Calibri"/>
              </a:rPr>
              <a:t> - Koyck model is used to capture the carry-over effect of different KPIs, i.e. to model the current revenue figures based on the past figures of the KPIs. The model tells us that current </a:t>
            </a:r>
            <a:r>
              <a:rPr lang="en" sz="1100">
                <a:latin typeface="Calibri"/>
                <a:ea typeface="Calibri"/>
                <a:cs typeface="Calibri"/>
                <a:sym typeface="Calibri"/>
              </a:rPr>
              <a:t>revenue</a:t>
            </a:r>
            <a:r>
              <a:rPr lang="en" sz="1100">
                <a:latin typeface="Calibri"/>
                <a:ea typeface="Calibri"/>
                <a:cs typeface="Calibri"/>
                <a:sym typeface="Calibri"/>
              </a:rPr>
              <a:t> is not influenced by the different independent attributes, but also </a:t>
            </a:r>
            <a:r>
              <a:rPr lang="en" sz="1100">
                <a:latin typeface="Calibri"/>
                <a:ea typeface="Calibri"/>
                <a:cs typeface="Calibri"/>
                <a:sym typeface="Calibri"/>
              </a:rPr>
              <a:t>because</a:t>
            </a:r>
            <a:r>
              <a:rPr lang="en" sz="1100">
                <a:latin typeface="Calibri"/>
                <a:ea typeface="Calibri"/>
                <a:cs typeface="Calibri"/>
                <a:sym typeface="Calibri"/>
              </a:rPr>
              <a:t> of the </a:t>
            </a:r>
            <a:r>
              <a:rPr lang="en" sz="1100">
                <a:latin typeface="Calibri"/>
                <a:ea typeface="Calibri"/>
                <a:cs typeface="Calibri"/>
                <a:sym typeface="Calibri"/>
              </a:rPr>
              <a:t>revenue</a:t>
            </a:r>
            <a:r>
              <a:rPr lang="en" sz="1100">
                <a:latin typeface="Calibri"/>
                <a:ea typeface="Calibri"/>
                <a:cs typeface="Calibri"/>
                <a:sym typeface="Calibri"/>
              </a:rPr>
              <a:t> generated over the past periods</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b="1" lang="en" sz="1100">
                <a:latin typeface="Calibri"/>
                <a:ea typeface="Calibri"/>
                <a:cs typeface="Calibri"/>
                <a:sym typeface="Calibri"/>
              </a:rPr>
              <a:t>Distributed Lag Model (Additive)</a:t>
            </a:r>
            <a:r>
              <a:rPr lang="en" sz="1100">
                <a:latin typeface="Calibri"/>
                <a:ea typeface="Calibri"/>
                <a:cs typeface="Calibri"/>
                <a:sym typeface="Calibri"/>
              </a:rPr>
              <a:t>  - In the distributed lag model, not only is the dependent variable, but the independent variable is entered in its lagged version. This is a more generalized model and captures the carry-over effect of all the variables</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b="1" lang="en" sz="1100">
                <a:solidFill>
                  <a:schemeClr val="dk1"/>
                </a:solidFill>
                <a:latin typeface="Calibri"/>
                <a:ea typeface="Calibri"/>
                <a:cs typeface="Calibri"/>
                <a:sym typeface="Calibri"/>
              </a:rPr>
              <a:t>Distributed Lag Model (Multiplicative) - </a:t>
            </a:r>
            <a:r>
              <a:rPr lang="en" sz="1100">
                <a:solidFill>
                  <a:schemeClr val="dk1"/>
                </a:solidFill>
                <a:latin typeface="Calibri"/>
                <a:ea typeface="Calibri"/>
                <a:cs typeface="Calibri"/>
                <a:sym typeface="Calibri"/>
              </a:rPr>
              <a:t>This model will help us capture the interactions between current and carry-over effects of the KPIs</a:t>
            </a:r>
            <a:endParaRPr sz="1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253175" y="915325"/>
            <a:ext cx="8601300" cy="18777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 name="Google Shape;61;p14"/>
          <p:cNvSpPr/>
          <p:nvPr/>
        </p:nvSpPr>
        <p:spPr>
          <a:xfrm>
            <a:off x="253175" y="159175"/>
            <a:ext cx="3242657" cy="2897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Problem Overview</a:t>
            </a:r>
          </a:p>
        </p:txBody>
      </p:sp>
      <p:sp>
        <p:nvSpPr>
          <p:cNvPr id="62" name="Google Shape;62;p14"/>
          <p:cNvSpPr txBox="1"/>
          <p:nvPr/>
        </p:nvSpPr>
        <p:spPr>
          <a:xfrm>
            <a:off x="371825" y="970400"/>
            <a:ext cx="8353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rgbClr val="434343"/>
                </a:solidFill>
                <a:latin typeface="Calibri"/>
                <a:ea typeface="Calibri"/>
                <a:cs typeface="Calibri"/>
                <a:sym typeface="Calibri"/>
              </a:rPr>
              <a:t>ElecKart is a leading e-commerce chain based in Ontario, Canada, specialising in electronic products. It sells all major electronic items such as TVs, cameras, OLED screens, and microwaves. The company follows the marketplace model and acts as a platform where buyers and sellers can interact with each other. Sellers can put various products on the website, and buyers purchase these products from them. </a:t>
            </a:r>
            <a:endParaRPr sz="1000">
              <a:solidFill>
                <a:srgbClr val="43434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000">
              <a:solidFill>
                <a:srgbClr val="434343"/>
              </a:solidFill>
              <a:latin typeface="Calibri"/>
              <a:ea typeface="Calibri"/>
              <a:cs typeface="Calibri"/>
              <a:sym typeface="Calibri"/>
            </a:endParaRPr>
          </a:p>
          <a:p>
            <a:pPr indent="0" lvl="0" marL="0" rtl="0" algn="l">
              <a:spcBef>
                <a:spcPts val="0"/>
              </a:spcBef>
              <a:spcAft>
                <a:spcPts val="0"/>
              </a:spcAft>
              <a:buNone/>
            </a:pPr>
            <a:r>
              <a:rPr lang="en" sz="1000">
                <a:solidFill>
                  <a:srgbClr val="434343"/>
                </a:solidFill>
                <a:latin typeface="Calibri"/>
                <a:ea typeface="Calibri"/>
                <a:cs typeface="Calibri"/>
                <a:sym typeface="Calibri"/>
              </a:rPr>
              <a:t> </a:t>
            </a:r>
            <a:r>
              <a:rPr lang="en" sz="1000">
                <a:solidFill>
                  <a:srgbClr val="434343"/>
                </a:solidFill>
                <a:latin typeface="Calibri"/>
                <a:ea typeface="Calibri"/>
                <a:cs typeface="Calibri"/>
                <a:sym typeface="Calibri"/>
              </a:rPr>
              <a:t>The company has a huge network across the country and has partnered with multiple courier companies to deliver their products to customers in every possible corner of the country. It sells these products only via the website and occasionally offers big-ticket promotions (similar to the Big Billion Day) in order to ensure that the top-end customers are delighted. </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0" lvl="0" marL="0" rtl="0" algn="l">
              <a:spcBef>
                <a:spcPts val="0"/>
              </a:spcBef>
              <a:spcAft>
                <a:spcPts val="0"/>
              </a:spcAft>
              <a:buNone/>
            </a:pPr>
            <a:r>
              <a:rPr lang="en" sz="1000">
                <a:solidFill>
                  <a:srgbClr val="434343"/>
                </a:solidFill>
                <a:latin typeface="Calibri"/>
                <a:ea typeface="Calibri"/>
                <a:cs typeface="Calibri"/>
                <a:sym typeface="Calibri"/>
              </a:rPr>
              <a:t>The brand has shown commendable growth in just a few years of its operation. However, over the last one year, ElecKart has faced a revenue dip even after spending a significant amount of money on marketing and promotions. </a:t>
            </a:r>
            <a:endParaRPr sz="1000">
              <a:solidFill>
                <a:srgbClr val="434343"/>
              </a:solidFill>
              <a:latin typeface="Calibri"/>
              <a:ea typeface="Calibri"/>
              <a:cs typeface="Calibri"/>
              <a:sym typeface="Calibri"/>
            </a:endParaRPr>
          </a:p>
        </p:txBody>
      </p:sp>
      <p:sp>
        <p:nvSpPr>
          <p:cNvPr id="63" name="Google Shape;63;p14"/>
          <p:cNvSpPr/>
          <p:nvPr/>
        </p:nvSpPr>
        <p:spPr>
          <a:xfrm>
            <a:off x="253175" y="625525"/>
            <a:ext cx="21402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Company Overview</a:t>
            </a:r>
            <a:endParaRPr b="1" sz="1100">
              <a:solidFill>
                <a:schemeClr val="lt1"/>
              </a:solidFill>
              <a:latin typeface="Calibri"/>
              <a:ea typeface="Calibri"/>
              <a:cs typeface="Calibri"/>
              <a:sym typeface="Calibri"/>
            </a:endParaRPr>
          </a:p>
        </p:txBody>
      </p:sp>
      <p:sp>
        <p:nvSpPr>
          <p:cNvPr id="64" name="Google Shape;64;p14"/>
          <p:cNvSpPr/>
          <p:nvPr/>
        </p:nvSpPr>
        <p:spPr>
          <a:xfrm>
            <a:off x="253175" y="3201325"/>
            <a:ext cx="8601300" cy="17790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 name="Google Shape;65;p14"/>
          <p:cNvSpPr txBox="1"/>
          <p:nvPr/>
        </p:nvSpPr>
        <p:spPr>
          <a:xfrm>
            <a:off x="371825" y="3256400"/>
            <a:ext cx="83535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To develop a market mix model for ElecKart for 3 product </a:t>
            </a:r>
            <a:r>
              <a:rPr lang="en" sz="1000">
                <a:solidFill>
                  <a:srgbClr val="434343"/>
                </a:solidFill>
                <a:latin typeface="Calibri"/>
                <a:ea typeface="Calibri"/>
                <a:cs typeface="Calibri"/>
                <a:sym typeface="Calibri"/>
              </a:rPr>
              <a:t>sub-categories</a:t>
            </a:r>
            <a:r>
              <a:rPr lang="en" sz="1000">
                <a:solidFill>
                  <a:srgbClr val="434343"/>
                </a:solidFill>
                <a:latin typeface="Calibri"/>
                <a:ea typeface="Calibri"/>
                <a:cs typeface="Calibri"/>
                <a:sym typeface="Calibri"/>
              </a:rPr>
              <a:t> - Camera Accessory, Gaming Accessory, and Home Audio based on the given information and the data sets related to consumer purchases, monthly spends on advertising channels, climatic information and the NPS/stock index.</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To observe the impact of </a:t>
            </a:r>
            <a:r>
              <a:rPr lang="en" sz="1000">
                <a:solidFill>
                  <a:srgbClr val="434343"/>
                </a:solidFill>
                <a:latin typeface="Calibri"/>
                <a:ea typeface="Calibri"/>
                <a:cs typeface="Calibri"/>
                <a:sym typeface="Calibri"/>
              </a:rPr>
              <a:t>various</a:t>
            </a:r>
            <a:r>
              <a:rPr lang="en" sz="1000">
                <a:solidFill>
                  <a:srgbClr val="434343"/>
                </a:solidFill>
                <a:latin typeface="Calibri"/>
                <a:ea typeface="Calibri"/>
                <a:cs typeface="Calibri"/>
                <a:sym typeface="Calibri"/>
              </a:rPr>
              <a:t> marketing variables over a period of one year - July 2015 to June 2016</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Recommend optimal budget allocation for different marketing levers for the upcoming year</a:t>
            </a:r>
            <a:endParaRPr sz="1000">
              <a:solidFill>
                <a:srgbClr val="434343"/>
              </a:solidFill>
              <a:latin typeface="Calibri"/>
              <a:ea typeface="Calibri"/>
              <a:cs typeface="Calibri"/>
              <a:sym typeface="Calibri"/>
            </a:endParaRPr>
          </a:p>
        </p:txBody>
      </p:sp>
      <p:sp>
        <p:nvSpPr>
          <p:cNvPr id="66" name="Google Shape;66;p14"/>
          <p:cNvSpPr/>
          <p:nvPr/>
        </p:nvSpPr>
        <p:spPr>
          <a:xfrm>
            <a:off x="253175" y="2911525"/>
            <a:ext cx="21402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solidFill>
                  <a:schemeClr val="lt1"/>
                </a:solidFill>
                <a:latin typeface="Calibri"/>
                <a:ea typeface="Calibri"/>
                <a:cs typeface="Calibri"/>
                <a:sym typeface="Calibri"/>
              </a:rPr>
              <a:t>Business Objective</a:t>
            </a:r>
            <a:endParaRPr b="1" sz="11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nvSpPr>
        <p:spPr>
          <a:xfrm>
            <a:off x="1634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Camera Accessory</a:t>
            </a:r>
            <a:endParaRPr b="1" sz="1000" u="sng">
              <a:solidFill>
                <a:srgbClr val="666666"/>
              </a:solidFill>
              <a:latin typeface="Calibri"/>
              <a:ea typeface="Calibri"/>
              <a:cs typeface="Calibri"/>
              <a:sym typeface="Calibri"/>
            </a:endParaRPr>
          </a:p>
        </p:txBody>
      </p:sp>
      <p:pic>
        <p:nvPicPr>
          <p:cNvPr id="297" name="Google Shape;297;p32"/>
          <p:cNvPicPr preferRelativeResize="0"/>
          <p:nvPr/>
        </p:nvPicPr>
        <p:blipFill>
          <a:blip r:embed="rId3">
            <a:alphaModFix/>
          </a:blip>
          <a:stretch>
            <a:fillRect/>
          </a:stretch>
        </p:blipFill>
        <p:spPr>
          <a:xfrm>
            <a:off x="76200" y="997025"/>
            <a:ext cx="2713199" cy="1341257"/>
          </a:xfrm>
          <a:prstGeom prst="rect">
            <a:avLst/>
          </a:prstGeom>
          <a:noFill/>
          <a:ln>
            <a:noFill/>
          </a:ln>
        </p:spPr>
      </p:pic>
      <p:sp>
        <p:nvSpPr>
          <p:cNvPr id="298" name="Google Shape;298;p32"/>
          <p:cNvSpPr txBox="1"/>
          <p:nvPr/>
        </p:nvSpPr>
        <p:spPr>
          <a:xfrm>
            <a:off x="3245288"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Gaming Accessory</a:t>
            </a:r>
            <a:endParaRPr b="1" sz="1000" u="sng">
              <a:solidFill>
                <a:srgbClr val="666666"/>
              </a:solidFill>
              <a:latin typeface="Calibri"/>
              <a:ea typeface="Calibri"/>
              <a:cs typeface="Calibri"/>
              <a:sym typeface="Calibri"/>
            </a:endParaRPr>
          </a:p>
        </p:txBody>
      </p:sp>
      <p:sp>
        <p:nvSpPr>
          <p:cNvPr id="299" name="Google Shape;299;p32"/>
          <p:cNvSpPr txBox="1"/>
          <p:nvPr/>
        </p:nvSpPr>
        <p:spPr>
          <a:xfrm>
            <a:off x="63356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Home Audio</a:t>
            </a:r>
            <a:endParaRPr b="1" sz="1000" u="sng">
              <a:solidFill>
                <a:srgbClr val="666666"/>
              </a:solidFill>
              <a:latin typeface="Calibri"/>
              <a:ea typeface="Calibri"/>
              <a:cs typeface="Calibri"/>
              <a:sym typeface="Calibri"/>
            </a:endParaRPr>
          </a:p>
        </p:txBody>
      </p:sp>
      <p:pic>
        <p:nvPicPr>
          <p:cNvPr id="300" name="Google Shape;300;p32"/>
          <p:cNvPicPr preferRelativeResize="0"/>
          <p:nvPr/>
        </p:nvPicPr>
        <p:blipFill>
          <a:blip r:embed="rId4">
            <a:alphaModFix/>
          </a:blip>
          <a:stretch>
            <a:fillRect/>
          </a:stretch>
        </p:blipFill>
        <p:spPr>
          <a:xfrm>
            <a:off x="3257550" y="976318"/>
            <a:ext cx="2609850" cy="1292131"/>
          </a:xfrm>
          <a:prstGeom prst="rect">
            <a:avLst/>
          </a:prstGeom>
          <a:noFill/>
          <a:ln>
            <a:noFill/>
          </a:ln>
        </p:spPr>
      </p:pic>
      <p:pic>
        <p:nvPicPr>
          <p:cNvPr id="301" name="Google Shape;301;p32"/>
          <p:cNvPicPr preferRelativeResize="0"/>
          <p:nvPr/>
        </p:nvPicPr>
        <p:blipFill>
          <a:blip r:embed="rId5">
            <a:alphaModFix/>
          </a:blip>
          <a:stretch>
            <a:fillRect/>
          </a:stretch>
        </p:blipFill>
        <p:spPr>
          <a:xfrm>
            <a:off x="6261200" y="987000"/>
            <a:ext cx="2713200" cy="1339161"/>
          </a:xfrm>
          <a:prstGeom prst="rect">
            <a:avLst/>
          </a:prstGeom>
          <a:noFill/>
          <a:ln>
            <a:noFill/>
          </a:ln>
        </p:spPr>
      </p:pic>
      <p:sp>
        <p:nvSpPr>
          <p:cNvPr id="302" name="Google Shape;302;p32"/>
          <p:cNvSpPr txBox="1"/>
          <p:nvPr/>
        </p:nvSpPr>
        <p:spPr>
          <a:xfrm>
            <a:off x="185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0.701,  MSE - 0.315</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a:t>
            </a:r>
            <a:r>
              <a:rPr b="1" lang="en" sz="900">
                <a:latin typeface="Calibri"/>
                <a:ea typeface="Calibri"/>
                <a:cs typeface="Calibri"/>
                <a:sym typeface="Calibri"/>
              </a:rPr>
              <a:t>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a:t>
            </a:r>
            <a:r>
              <a:rPr lang="en" sz="900">
                <a:latin typeface="Calibri"/>
                <a:ea typeface="Calibri"/>
                <a:cs typeface="Calibri"/>
                <a:sym typeface="Calibri"/>
              </a:rPr>
              <a:t> 0.855, </a:t>
            </a:r>
            <a:r>
              <a:rPr lang="en" sz="900">
                <a:latin typeface="Calibri"/>
                <a:ea typeface="Calibri"/>
                <a:cs typeface="Calibri"/>
                <a:sym typeface="Calibri"/>
              </a:rPr>
              <a:t>MSE - 0.145</a:t>
            </a:r>
            <a:endParaRPr sz="900">
              <a:latin typeface="Calibri"/>
              <a:ea typeface="Calibri"/>
              <a:cs typeface="Calibri"/>
              <a:sym typeface="Calibri"/>
            </a:endParaRPr>
          </a:p>
        </p:txBody>
      </p:sp>
      <p:sp>
        <p:nvSpPr>
          <p:cNvPr id="303" name="Google Shape;303;p32"/>
          <p:cNvSpPr txBox="1"/>
          <p:nvPr/>
        </p:nvSpPr>
        <p:spPr>
          <a:xfrm>
            <a:off x="3233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0.865,  MSE - 0.175</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a:t>
            </a:r>
            <a:r>
              <a:rPr b="1" lang="en" sz="900">
                <a:latin typeface="Calibri"/>
                <a:ea typeface="Calibri"/>
                <a:cs typeface="Calibri"/>
                <a:sym typeface="Calibri"/>
              </a:rPr>
              <a:t>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0.529, MSE - 0.471</a:t>
            </a:r>
            <a:endParaRPr sz="900">
              <a:latin typeface="Calibri"/>
              <a:ea typeface="Calibri"/>
              <a:cs typeface="Calibri"/>
              <a:sym typeface="Calibri"/>
            </a:endParaRPr>
          </a:p>
        </p:txBody>
      </p:sp>
      <p:sp>
        <p:nvSpPr>
          <p:cNvPr id="304" name="Google Shape;304;p32"/>
          <p:cNvSpPr txBox="1"/>
          <p:nvPr/>
        </p:nvSpPr>
        <p:spPr>
          <a:xfrm>
            <a:off x="64343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0.993,  MSE - 0.003</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a:t>
            </a:r>
            <a:r>
              <a:rPr b="1" lang="en" sz="900">
                <a:latin typeface="Calibri"/>
                <a:ea typeface="Calibri"/>
                <a:cs typeface="Calibri"/>
                <a:sym typeface="Calibri"/>
              </a:rPr>
              <a:t>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0.934, MSE - 0.066</a:t>
            </a:r>
            <a:endParaRPr sz="900">
              <a:latin typeface="Calibri"/>
              <a:ea typeface="Calibri"/>
              <a:cs typeface="Calibri"/>
              <a:sym typeface="Calibri"/>
            </a:endParaRPr>
          </a:p>
        </p:txBody>
      </p:sp>
      <p:pic>
        <p:nvPicPr>
          <p:cNvPr id="305" name="Google Shape;305;p32"/>
          <p:cNvPicPr preferRelativeResize="0"/>
          <p:nvPr/>
        </p:nvPicPr>
        <p:blipFill>
          <a:blip r:embed="rId6">
            <a:alphaModFix/>
          </a:blip>
          <a:stretch>
            <a:fillRect/>
          </a:stretch>
        </p:blipFill>
        <p:spPr>
          <a:xfrm>
            <a:off x="152400" y="3259925"/>
            <a:ext cx="2803952" cy="1731175"/>
          </a:xfrm>
          <a:prstGeom prst="rect">
            <a:avLst/>
          </a:prstGeom>
          <a:noFill/>
          <a:ln>
            <a:noFill/>
          </a:ln>
        </p:spPr>
      </p:pic>
      <p:pic>
        <p:nvPicPr>
          <p:cNvPr id="306" name="Google Shape;306;p32"/>
          <p:cNvPicPr preferRelativeResize="0"/>
          <p:nvPr/>
        </p:nvPicPr>
        <p:blipFill>
          <a:blip r:embed="rId7">
            <a:alphaModFix/>
          </a:blip>
          <a:stretch>
            <a:fillRect/>
          </a:stretch>
        </p:blipFill>
        <p:spPr>
          <a:xfrm>
            <a:off x="3108752" y="3259925"/>
            <a:ext cx="2764369" cy="1731175"/>
          </a:xfrm>
          <a:prstGeom prst="rect">
            <a:avLst/>
          </a:prstGeom>
          <a:noFill/>
          <a:ln>
            <a:noFill/>
          </a:ln>
        </p:spPr>
      </p:pic>
      <p:pic>
        <p:nvPicPr>
          <p:cNvPr id="307" name="Google Shape;307;p32"/>
          <p:cNvPicPr preferRelativeResize="0"/>
          <p:nvPr/>
        </p:nvPicPr>
        <p:blipFill>
          <a:blip r:embed="rId8">
            <a:alphaModFix/>
          </a:blip>
          <a:stretch>
            <a:fillRect/>
          </a:stretch>
        </p:blipFill>
        <p:spPr>
          <a:xfrm>
            <a:off x="6254121" y="3259925"/>
            <a:ext cx="2731512" cy="1731175"/>
          </a:xfrm>
          <a:prstGeom prst="rect">
            <a:avLst/>
          </a:prstGeom>
          <a:noFill/>
          <a:ln>
            <a:noFill/>
          </a:ln>
        </p:spPr>
      </p:pic>
      <p:sp>
        <p:nvSpPr>
          <p:cNvPr id="308" name="Google Shape;308;p32"/>
          <p:cNvSpPr/>
          <p:nvPr/>
        </p:nvSpPr>
        <p:spPr>
          <a:xfrm>
            <a:off x="253175" y="159175"/>
            <a:ext cx="4738245"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Additive Linear Regression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nvSpPr>
        <p:spPr>
          <a:xfrm>
            <a:off x="1634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Camera Accessory</a:t>
            </a:r>
            <a:endParaRPr b="1" sz="1000" u="sng">
              <a:solidFill>
                <a:srgbClr val="666666"/>
              </a:solidFill>
              <a:latin typeface="Calibri"/>
              <a:ea typeface="Calibri"/>
              <a:cs typeface="Calibri"/>
              <a:sym typeface="Calibri"/>
            </a:endParaRPr>
          </a:p>
        </p:txBody>
      </p:sp>
      <p:sp>
        <p:nvSpPr>
          <p:cNvPr id="314" name="Google Shape;314;p33"/>
          <p:cNvSpPr txBox="1"/>
          <p:nvPr/>
        </p:nvSpPr>
        <p:spPr>
          <a:xfrm>
            <a:off x="3245288"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Gaming Accessory</a:t>
            </a:r>
            <a:endParaRPr b="1" sz="1000" u="sng">
              <a:solidFill>
                <a:srgbClr val="666666"/>
              </a:solidFill>
              <a:latin typeface="Calibri"/>
              <a:ea typeface="Calibri"/>
              <a:cs typeface="Calibri"/>
              <a:sym typeface="Calibri"/>
            </a:endParaRPr>
          </a:p>
        </p:txBody>
      </p:sp>
      <p:sp>
        <p:nvSpPr>
          <p:cNvPr id="315" name="Google Shape;315;p33"/>
          <p:cNvSpPr txBox="1"/>
          <p:nvPr/>
        </p:nvSpPr>
        <p:spPr>
          <a:xfrm>
            <a:off x="63356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Home Audio</a:t>
            </a:r>
            <a:endParaRPr b="1" sz="1000" u="sng">
              <a:solidFill>
                <a:srgbClr val="666666"/>
              </a:solidFill>
              <a:latin typeface="Calibri"/>
              <a:ea typeface="Calibri"/>
              <a:cs typeface="Calibri"/>
              <a:sym typeface="Calibri"/>
            </a:endParaRPr>
          </a:p>
        </p:txBody>
      </p:sp>
      <p:sp>
        <p:nvSpPr>
          <p:cNvPr id="316" name="Google Shape;316;p33"/>
          <p:cNvSpPr txBox="1"/>
          <p:nvPr/>
        </p:nvSpPr>
        <p:spPr>
          <a:xfrm>
            <a:off x="185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0.966,  MSE - 0.162</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a:t>
            </a:r>
            <a:r>
              <a:rPr b="1" lang="en" sz="900">
                <a:latin typeface="Calibri"/>
                <a:ea typeface="Calibri"/>
                <a:cs typeface="Calibri"/>
                <a:sym typeface="Calibri"/>
              </a:rPr>
              <a:t>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0.842, MSE - 0.158</a:t>
            </a:r>
            <a:endParaRPr sz="900">
              <a:latin typeface="Calibri"/>
              <a:ea typeface="Calibri"/>
              <a:cs typeface="Calibri"/>
              <a:sym typeface="Calibri"/>
            </a:endParaRPr>
          </a:p>
        </p:txBody>
      </p:sp>
      <p:sp>
        <p:nvSpPr>
          <p:cNvPr id="317" name="Google Shape;317;p33"/>
          <p:cNvSpPr txBox="1"/>
          <p:nvPr/>
        </p:nvSpPr>
        <p:spPr>
          <a:xfrm>
            <a:off x="3233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0.932,  MSE - 0.120</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a:t>
            </a:r>
            <a:r>
              <a:rPr b="1" lang="en" sz="900">
                <a:latin typeface="Calibri"/>
                <a:ea typeface="Calibri"/>
                <a:cs typeface="Calibri"/>
                <a:sym typeface="Calibri"/>
              </a:rPr>
              <a:t>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0.832, MSE - 0.168</a:t>
            </a:r>
            <a:endParaRPr sz="900">
              <a:latin typeface="Calibri"/>
              <a:ea typeface="Calibri"/>
              <a:cs typeface="Calibri"/>
              <a:sym typeface="Calibri"/>
            </a:endParaRPr>
          </a:p>
        </p:txBody>
      </p:sp>
      <p:sp>
        <p:nvSpPr>
          <p:cNvPr id="318" name="Google Shape;318;p33"/>
          <p:cNvSpPr txBox="1"/>
          <p:nvPr/>
        </p:nvSpPr>
        <p:spPr>
          <a:xfrm>
            <a:off x="64343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0.980,  MSE - 0.584</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a:t>
            </a:r>
            <a:r>
              <a:rPr b="1" lang="en" sz="900">
                <a:latin typeface="Calibri"/>
                <a:ea typeface="Calibri"/>
                <a:cs typeface="Calibri"/>
                <a:sym typeface="Calibri"/>
              </a:rPr>
              <a:t>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0.975, MSE - 0.025</a:t>
            </a:r>
            <a:endParaRPr sz="900">
              <a:latin typeface="Calibri"/>
              <a:ea typeface="Calibri"/>
              <a:cs typeface="Calibri"/>
              <a:sym typeface="Calibri"/>
            </a:endParaRPr>
          </a:p>
        </p:txBody>
      </p:sp>
      <p:pic>
        <p:nvPicPr>
          <p:cNvPr id="319" name="Google Shape;319;p33"/>
          <p:cNvPicPr preferRelativeResize="0"/>
          <p:nvPr/>
        </p:nvPicPr>
        <p:blipFill>
          <a:blip r:embed="rId3">
            <a:alphaModFix/>
          </a:blip>
          <a:stretch>
            <a:fillRect/>
          </a:stretch>
        </p:blipFill>
        <p:spPr>
          <a:xfrm>
            <a:off x="200437" y="961138"/>
            <a:ext cx="2609851" cy="1298552"/>
          </a:xfrm>
          <a:prstGeom prst="rect">
            <a:avLst/>
          </a:prstGeom>
          <a:noFill/>
          <a:ln>
            <a:noFill/>
          </a:ln>
        </p:spPr>
      </p:pic>
      <p:pic>
        <p:nvPicPr>
          <p:cNvPr id="320" name="Google Shape;320;p33"/>
          <p:cNvPicPr preferRelativeResize="0"/>
          <p:nvPr/>
        </p:nvPicPr>
        <p:blipFill>
          <a:blip r:embed="rId4">
            <a:alphaModFix/>
          </a:blip>
          <a:stretch>
            <a:fillRect/>
          </a:stretch>
        </p:blipFill>
        <p:spPr>
          <a:xfrm>
            <a:off x="3285825" y="936531"/>
            <a:ext cx="2713200" cy="1347762"/>
          </a:xfrm>
          <a:prstGeom prst="rect">
            <a:avLst/>
          </a:prstGeom>
          <a:noFill/>
          <a:ln>
            <a:noFill/>
          </a:ln>
        </p:spPr>
      </p:pic>
      <p:pic>
        <p:nvPicPr>
          <p:cNvPr id="321" name="Google Shape;321;p33"/>
          <p:cNvPicPr preferRelativeResize="0"/>
          <p:nvPr/>
        </p:nvPicPr>
        <p:blipFill>
          <a:blip r:embed="rId5">
            <a:alphaModFix/>
          </a:blip>
          <a:stretch>
            <a:fillRect/>
          </a:stretch>
        </p:blipFill>
        <p:spPr>
          <a:xfrm>
            <a:off x="6191150" y="921875"/>
            <a:ext cx="2754350" cy="1366002"/>
          </a:xfrm>
          <a:prstGeom prst="rect">
            <a:avLst/>
          </a:prstGeom>
          <a:noFill/>
          <a:ln>
            <a:noFill/>
          </a:ln>
        </p:spPr>
      </p:pic>
      <p:pic>
        <p:nvPicPr>
          <p:cNvPr id="322" name="Google Shape;322;p33"/>
          <p:cNvPicPr preferRelativeResize="0"/>
          <p:nvPr/>
        </p:nvPicPr>
        <p:blipFill>
          <a:blip r:embed="rId6">
            <a:alphaModFix/>
          </a:blip>
          <a:stretch>
            <a:fillRect/>
          </a:stretch>
        </p:blipFill>
        <p:spPr>
          <a:xfrm>
            <a:off x="152400" y="3259925"/>
            <a:ext cx="2736518" cy="1731175"/>
          </a:xfrm>
          <a:prstGeom prst="rect">
            <a:avLst/>
          </a:prstGeom>
          <a:noFill/>
          <a:ln>
            <a:noFill/>
          </a:ln>
        </p:spPr>
      </p:pic>
      <p:pic>
        <p:nvPicPr>
          <p:cNvPr id="323" name="Google Shape;323;p33"/>
          <p:cNvPicPr preferRelativeResize="0"/>
          <p:nvPr/>
        </p:nvPicPr>
        <p:blipFill rotWithShape="1">
          <a:blip r:embed="rId7">
            <a:alphaModFix/>
          </a:blip>
          <a:srcRect b="0" l="2171" r="0" t="0"/>
          <a:stretch/>
        </p:blipFill>
        <p:spPr>
          <a:xfrm>
            <a:off x="3253975" y="3259925"/>
            <a:ext cx="2713201" cy="1731175"/>
          </a:xfrm>
          <a:prstGeom prst="rect">
            <a:avLst/>
          </a:prstGeom>
          <a:noFill/>
          <a:ln>
            <a:noFill/>
          </a:ln>
        </p:spPr>
      </p:pic>
      <p:pic>
        <p:nvPicPr>
          <p:cNvPr id="324" name="Google Shape;324;p33"/>
          <p:cNvPicPr preferRelativeResize="0"/>
          <p:nvPr/>
        </p:nvPicPr>
        <p:blipFill>
          <a:blip r:embed="rId8">
            <a:alphaModFix/>
          </a:blip>
          <a:stretch>
            <a:fillRect/>
          </a:stretch>
        </p:blipFill>
        <p:spPr>
          <a:xfrm>
            <a:off x="6271976" y="3259925"/>
            <a:ext cx="2661625" cy="1731175"/>
          </a:xfrm>
          <a:prstGeom prst="rect">
            <a:avLst/>
          </a:prstGeom>
          <a:noFill/>
          <a:ln>
            <a:noFill/>
          </a:ln>
        </p:spPr>
      </p:pic>
      <p:sp>
        <p:nvSpPr>
          <p:cNvPr id="325" name="Google Shape;325;p33"/>
          <p:cNvSpPr/>
          <p:nvPr/>
        </p:nvSpPr>
        <p:spPr>
          <a:xfrm>
            <a:off x="253175" y="159175"/>
            <a:ext cx="5663922"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Multiplicative Linear Regression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nvSpPr>
        <p:spPr>
          <a:xfrm>
            <a:off x="1634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Camera Accessory</a:t>
            </a:r>
            <a:endParaRPr b="1" sz="1000" u="sng">
              <a:solidFill>
                <a:srgbClr val="666666"/>
              </a:solidFill>
              <a:latin typeface="Calibri"/>
              <a:ea typeface="Calibri"/>
              <a:cs typeface="Calibri"/>
              <a:sym typeface="Calibri"/>
            </a:endParaRPr>
          </a:p>
        </p:txBody>
      </p:sp>
      <p:sp>
        <p:nvSpPr>
          <p:cNvPr id="331" name="Google Shape;331;p34"/>
          <p:cNvSpPr txBox="1"/>
          <p:nvPr/>
        </p:nvSpPr>
        <p:spPr>
          <a:xfrm>
            <a:off x="3245288"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Gaming Accessory</a:t>
            </a:r>
            <a:endParaRPr b="1" sz="1000" u="sng">
              <a:solidFill>
                <a:srgbClr val="666666"/>
              </a:solidFill>
              <a:latin typeface="Calibri"/>
              <a:ea typeface="Calibri"/>
              <a:cs typeface="Calibri"/>
              <a:sym typeface="Calibri"/>
            </a:endParaRPr>
          </a:p>
        </p:txBody>
      </p:sp>
      <p:sp>
        <p:nvSpPr>
          <p:cNvPr id="332" name="Google Shape;332;p34"/>
          <p:cNvSpPr txBox="1"/>
          <p:nvPr/>
        </p:nvSpPr>
        <p:spPr>
          <a:xfrm>
            <a:off x="63356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Home Audio</a:t>
            </a:r>
            <a:endParaRPr b="1" sz="1000" u="sng">
              <a:solidFill>
                <a:srgbClr val="666666"/>
              </a:solidFill>
              <a:latin typeface="Calibri"/>
              <a:ea typeface="Calibri"/>
              <a:cs typeface="Calibri"/>
              <a:sym typeface="Calibri"/>
            </a:endParaRPr>
          </a:p>
        </p:txBody>
      </p:sp>
      <p:sp>
        <p:nvSpPr>
          <p:cNvPr id="333" name="Google Shape;333;p34"/>
          <p:cNvSpPr txBox="1"/>
          <p:nvPr/>
        </p:nvSpPr>
        <p:spPr>
          <a:xfrm>
            <a:off x="185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0.797,  MSE - 0.214</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0.909, MSE - 0.091</a:t>
            </a:r>
            <a:endParaRPr sz="900">
              <a:latin typeface="Calibri"/>
              <a:ea typeface="Calibri"/>
              <a:cs typeface="Calibri"/>
              <a:sym typeface="Calibri"/>
            </a:endParaRPr>
          </a:p>
        </p:txBody>
      </p:sp>
      <p:sp>
        <p:nvSpPr>
          <p:cNvPr id="334" name="Google Shape;334;p34"/>
          <p:cNvSpPr txBox="1"/>
          <p:nvPr/>
        </p:nvSpPr>
        <p:spPr>
          <a:xfrm>
            <a:off x="3233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0.954,  MSE - 0.059</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0.935, MSE - 0.065</a:t>
            </a:r>
            <a:endParaRPr sz="900">
              <a:latin typeface="Calibri"/>
              <a:ea typeface="Calibri"/>
              <a:cs typeface="Calibri"/>
              <a:sym typeface="Calibri"/>
            </a:endParaRPr>
          </a:p>
        </p:txBody>
      </p:sp>
      <p:sp>
        <p:nvSpPr>
          <p:cNvPr id="335" name="Google Shape;335;p34"/>
          <p:cNvSpPr txBox="1"/>
          <p:nvPr/>
        </p:nvSpPr>
        <p:spPr>
          <a:xfrm>
            <a:off x="64343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0.964,  MSE - 0.017</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0.835, MSE - 0.165</a:t>
            </a:r>
            <a:endParaRPr sz="900">
              <a:latin typeface="Calibri"/>
              <a:ea typeface="Calibri"/>
              <a:cs typeface="Calibri"/>
              <a:sym typeface="Calibri"/>
            </a:endParaRPr>
          </a:p>
        </p:txBody>
      </p:sp>
      <p:pic>
        <p:nvPicPr>
          <p:cNvPr id="336" name="Google Shape;336;p34"/>
          <p:cNvPicPr preferRelativeResize="0"/>
          <p:nvPr/>
        </p:nvPicPr>
        <p:blipFill>
          <a:blip r:embed="rId3">
            <a:alphaModFix/>
          </a:blip>
          <a:stretch>
            <a:fillRect/>
          </a:stretch>
        </p:blipFill>
        <p:spPr>
          <a:xfrm>
            <a:off x="185900" y="944575"/>
            <a:ext cx="2713201" cy="1347848"/>
          </a:xfrm>
          <a:prstGeom prst="rect">
            <a:avLst/>
          </a:prstGeom>
          <a:noFill/>
          <a:ln>
            <a:noFill/>
          </a:ln>
        </p:spPr>
      </p:pic>
      <p:pic>
        <p:nvPicPr>
          <p:cNvPr id="337" name="Google Shape;337;p34"/>
          <p:cNvPicPr preferRelativeResize="0"/>
          <p:nvPr/>
        </p:nvPicPr>
        <p:blipFill>
          <a:blip r:embed="rId4">
            <a:alphaModFix/>
          </a:blip>
          <a:stretch>
            <a:fillRect/>
          </a:stretch>
        </p:blipFill>
        <p:spPr>
          <a:xfrm>
            <a:off x="3131950" y="929050"/>
            <a:ext cx="2776250" cy="1390394"/>
          </a:xfrm>
          <a:prstGeom prst="rect">
            <a:avLst/>
          </a:prstGeom>
          <a:noFill/>
          <a:ln>
            <a:noFill/>
          </a:ln>
        </p:spPr>
      </p:pic>
      <p:pic>
        <p:nvPicPr>
          <p:cNvPr id="338" name="Google Shape;338;p34"/>
          <p:cNvPicPr preferRelativeResize="0"/>
          <p:nvPr/>
        </p:nvPicPr>
        <p:blipFill>
          <a:blip r:embed="rId5">
            <a:alphaModFix/>
          </a:blip>
          <a:stretch>
            <a:fillRect/>
          </a:stretch>
        </p:blipFill>
        <p:spPr>
          <a:xfrm>
            <a:off x="6335625" y="941468"/>
            <a:ext cx="2713200" cy="1365554"/>
          </a:xfrm>
          <a:prstGeom prst="rect">
            <a:avLst/>
          </a:prstGeom>
          <a:noFill/>
          <a:ln>
            <a:noFill/>
          </a:ln>
        </p:spPr>
      </p:pic>
      <p:pic>
        <p:nvPicPr>
          <p:cNvPr id="339" name="Google Shape;339;p34"/>
          <p:cNvPicPr preferRelativeResize="0"/>
          <p:nvPr/>
        </p:nvPicPr>
        <p:blipFill>
          <a:blip r:embed="rId6">
            <a:alphaModFix/>
          </a:blip>
          <a:stretch>
            <a:fillRect/>
          </a:stretch>
        </p:blipFill>
        <p:spPr>
          <a:xfrm>
            <a:off x="152400" y="3259925"/>
            <a:ext cx="2663625" cy="1731175"/>
          </a:xfrm>
          <a:prstGeom prst="rect">
            <a:avLst/>
          </a:prstGeom>
          <a:noFill/>
          <a:ln>
            <a:noFill/>
          </a:ln>
        </p:spPr>
      </p:pic>
      <p:pic>
        <p:nvPicPr>
          <p:cNvPr id="340" name="Google Shape;340;p34"/>
          <p:cNvPicPr preferRelativeResize="0"/>
          <p:nvPr/>
        </p:nvPicPr>
        <p:blipFill>
          <a:blip r:embed="rId7">
            <a:alphaModFix/>
          </a:blip>
          <a:stretch>
            <a:fillRect/>
          </a:stretch>
        </p:blipFill>
        <p:spPr>
          <a:xfrm>
            <a:off x="3285412" y="3259925"/>
            <a:ext cx="2632980" cy="1731175"/>
          </a:xfrm>
          <a:prstGeom prst="rect">
            <a:avLst/>
          </a:prstGeom>
          <a:noFill/>
          <a:ln>
            <a:noFill/>
          </a:ln>
        </p:spPr>
      </p:pic>
      <p:pic>
        <p:nvPicPr>
          <p:cNvPr id="341" name="Google Shape;341;p34"/>
          <p:cNvPicPr preferRelativeResize="0"/>
          <p:nvPr/>
        </p:nvPicPr>
        <p:blipFill>
          <a:blip r:embed="rId8">
            <a:alphaModFix/>
          </a:blip>
          <a:stretch>
            <a:fillRect/>
          </a:stretch>
        </p:blipFill>
        <p:spPr>
          <a:xfrm>
            <a:off x="6387767" y="3259925"/>
            <a:ext cx="2637811" cy="1731175"/>
          </a:xfrm>
          <a:prstGeom prst="rect">
            <a:avLst/>
          </a:prstGeom>
          <a:noFill/>
          <a:ln>
            <a:noFill/>
          </a:ln>
        </p:spPr>
      </p:pic>
      <p:sp>
        <p:nvSpPr>
          <p:cNvPr id="342" name="Google Shape;342;p34"/>
          <p:cNvSpPr/>
          <p:nvPr/>
        </p:nvSpPr>
        <p:spPr>
          <a:xfrm>
            <a:off x="253175" y="159175"/>
            <a:ext cx="2356034"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Koyck Model</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nvSpPr>
        <p:spPr>
          <a:xfrm>
            <a:off x="1634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Camera Accessory</a:t>
            </a:r>
            <a:endParaRPr b="1" sz="1000" u="sng">
              <a:solidFill>
                <a:srgbClr val="666666"/>
              </a:solidFill>
              <a:latin typeface="Calibri"/>
              <a:ea typeface="Calibri"/>
              <a:cs typeface="Calibri"/>
              <a:sym typeface="Calibri"/>
            </a:endParaRPr>
          </a:p>
        </p:txBody>
      </p:sp>
      <p:sp>
        <p:nvSpPr>
          <p:cNvPr id="348" name="Google Shape;348;p35"/>
          <p:cNvSpPr txBox="1"/>
          <p:nvPr/>
        </p:nvSpPr>
        <p:spPr>
          <a:xfrm>
            <a:off x="3245288"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Gaming Accessory</a:t>
            </a:r>
            <a:endParaRPr b="1" sz="1000" u="sng">
              <a:solidFill>
                <a:srgbClr val="666666"/>
              </a:solidFill>
              <a:latin typeface="Calibri"/>
              <a:ea typeface="Calibri"/>
              <a:cs typeface="Calibri"/>
              <a:sym typeface="Calibri"/>
            </a:endParaRPr>
          </a:p>
        </p:txBody>
      </p:sp>
      <p:sp>
        <p:nvSpPr>
          <p:cNvPr id="349" name="Google Shape;349;p35"/>
          <p:cNvSpPr txBox="1"/>
          <p:nvPr/>
        </p:nvSpPr>
        <p:spPr>
          <a:xfrm>
            <a:off x="63356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Home Audio</a:t>
            </a:r>
            <a:endParaRPr b="1" sz="1000" u="sng">
              <a:solidFill>
                <a:srgbClr val="666666"/>
              </a:solidFill>
              <a:latin typeface="Calibri"/>
              <a:ea typeface="Calibri"/>
              <a:cs typeface="Calibri"/>
              <a:sym typeface="Calibri"/>
            </a:endParaRPr>
          </a:p>
        </p:txBody>
      </p:sp>
      <p:sp>
        <p:nvSpPr>
          <p:cNvPr id="350" name="Google Shape;350;p35"/>
          <p:cNvSpPr txBox="1"/>
          <p:nvPr/>
        </p:nvSpPr>
        <p:spPr>
          <a:xfrm>
            <a:off x="185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0.675,  MSE - 0.342</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0.696, MSE - 0.304</a:t>
            </a:r>
            <a:endParaRPr sz="900">
              <a:latin typeface="Calibri"/>
              <a:ea typeface="Calibri"/>
              <a:cs typeface="Calibri"/>
              <a:sym typeface="Calibri"/>
            </a:endParaRPr>
          </a:p>
        </p:txBody>
      </p:sp>
      <p:sp>
        <p:nvSpPr>
          <p:cNvPr id="351" name="Google Shape;351;p35"/>
          <p:cNvSpPr txBox="1"/>
          <p:nvPr/>
        </p:nvSpPr>
        <p:spPr>
          <a:xfrm>
            <a:off x="3233900" y="2368625"/>
            <a:ext cx="2713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0.965,  MSE - 0.044</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0.929, MSE - 0.071</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p:txBody>
      </p:sp>
      <p:sp>
        <p:nvSpPr>
          <p:cNvPr id="352" name="Google Shape;352;p35"/>
          <p:cNvSpPr txBox="1"/>
          <p:nvPr/>
        </p:nvSpPr>
        <p:spPr>
          <a:xfrm>
            <a:off x="64343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0.929,  MSE - 0.033</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0.964, MSE - 0.036</a:t>
            </a:r>
            <a:endParaRPr sz="900">
              <a:latin typeface="Calibri"/>
              <a:ea typeface="Calibri"/>
              <a:cs typeface="Calibri"/>
              <a:sym typeface="Calibri"/>
            </a:endParaRPr>
          </a:p>
        </p:txBody>
      </p:sp>
      <p:pic>
        <p:nvPicPr>
          <p:cNvPr id="353" name="Google Shape;353;p35"/>
          <p:cNvPicPr preferRelativeResize="0"/>
          <p:nvPr/>
        </p:nvPicPr>
        <p:blipFill>
          <a:blip r:embed="rId3">
            <a:alphaModFix/>
          </a:blip>
          <a:stretch>
            <a:fillRect/>
          </a:stretch>
        </p:blipFill>
        <p:spPr>
          <a:xfrm>
            <a:off x="185900" y="917918"/>
            <a:ext cx="2713200" cy="1374509"/>
          </a:xfrm>
          <a:prstGeom prst="rect">
            <a:avLst/>
          </a:prstGeom>
          <a:noFill/>
          <a:ln>
            <a:noFill/>
          </a:ln>
        </p:spPr>
      </p:pic>
      <p:pic>
        <p:nvPicPr>
          <p:cNvPr id="354" name="Google Shape;354;p35"/>
          <p:cNvPicPr preferRelativeResize="0"/>
          <p:nvPr/>
        </p:nvPicPr>
        <p:blipFill>
          <a:blip r:embed="rId4">
            <a:alphaModFix/>
          </a:blip>
          <a:stretch>
            <a:fillRect/>
          </a:stretch>
        </p:blipFill>
        <p:spPr>
          <a:xfrm>
            <a:off x="3157000" y="912950"/>
            <a:ext cx="2776250" cy="1394936"/>
          </a:xfrm>
          <a:prstGeom prst="rect">
            <a:avLst/>
          </a:prstGeom>
          <a:noFill/>
          <a:ln>
            <a:noFill/>
          </a:ln>
        </p:spPr>
      </p:pic>
      <p:pic>
        <p:nvPicPr>
          <p:cNvPr id="355" name="Google Shape;355;p35"/>
          <p:cNvPicPr preferRelativeResize="0"/>
          <p:nvPr/>
        </p:nvPicPr>
        <p:blipFill>
          <a:blip r:embed="rId5">
            <a:alphaModFix/>
          </a:blip>
          <a:stretch>
            <a:fillRect/>
          </a:stretch>
        </p:blipFill>
        <p:spPr>
          <a:xfrm>
            <a:off x="6259425" y="920925"/>
            <a:ext cx="2713200" cy="1378986"/>
          </a:xfrm>
          <a:prstGeom prst="rect">
            <a:avLst/>
          </a:prstGeom>
          <a:noFill/>
          <a:ln>
            <a:noFill/>
          </a:ln>
        </p:spPr>
      </p:pic>
      <p:pic>
        <p:nvPicPr>
          <p:cNvPr id="356" name="Google Shape;356;p35"/>
          <p:cNvPicPr preferRelativeResize="0"/>
          <p:nvPr/>
        </p:nvPicPr>
        <p:blipFill rotWithShape="1">
          <a:blip r:embed="rId6">
            <a:alphaModFix/>
          </a:blip>
          <a:srcRect b="0" l="3753" r="0" t="0"/>
          <a:stretch/>
        </p:blipFill>
        <p:spPr>
          <a:xfrm>
            <a:off x="200950" y="3173911"/>
            <a:ext cx="2713200" cy="1817188"/>
          </a:xfrm>
          <a:prstGeom prst="rect">
            <a:avLst/>
          </a:prstGeom>
          <a:noFill/>
          <a:ln>
            <a:noFill/>
          </a:ln>
        </p:spPr>
      </p:pic>
      <p:pic>
        <p:nvPicPr>
          <p:cNvPr id="357" name="Google Shape;357;p35"/>
          <p:cNvPicPr preferRelativeResize="0"/>
          <p:nvPr/>
        </p:nvPicPr>
        <p:blipFill>
          <a:blip r:embed="rId7">
            <a:alphaModFix/>
          </a:blip>
          <a:stretch>
            <a:fillRect/>
          </a:stretch>
        </p:blipFill>
        <p:spPr>
          <a:xfrm>
            <a:off x="3268200" y="3175301"/>
            <a:ext cx="2713200" cy="1720869"/>
          </a:xfrm>
          <a:prstGeom prst="rect">
            <a:avLst/>
          </a:prstGeom>
          <a:noFill/>
          <a:ln>
            <a:noFill/>
          </a:ln>
        </p:spPr>
      </p:pic>
      <p:pic>
        <p:nvPicPr>
          <p:cNvPr id="358" name="Google Shape;358;p35"/>
          <p:cNvPicPr preferRelativeResize="0"/>
          <p:nvPr/>
        </p:nvPicPr>
        <p:blipFill>
          <a:blip r:embed="rId8">
            <a:alphaModFix/>
          </a:blip>
          <a:stretch>
            <a:fillRect/>
          </a:stretch>
        </p:blipFill>
        <p:spPr>
          <a:xfrm>
            <a:off x="6286200" y="3183725"/>
            <a:ext cx="2726261" cy="1731175"/>
          </a:xfrm>
          <a:prstGeom prst="rect">
            <a:avLst/>
          </a:prstGeom>
          <a:noFill/>
          <a:ln>
            <a:noFill/>
          </a:ln>
        </p:spPr>
      </p:pic>
      <p:sp>
        <p:nvSpPr>
          <p:cNvPr id="359" name="Google Shape;359;p35"/>
          <p:cNvSpPr/>
          <p:nvPr/>
        </p:nvSpPr>
        <p:spPr>
          <a:xfrm>
            <a:off x="253175" y="159175"/>
            <a:ext cx="5749323"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Distributed Lag Model - Additive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nvSpPr>
        <p:spPr>
          <a:xfrm>
            <a:off x="1634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Camera Accessory</a:t>
            </a:r>
            <a:endParaRPr b="1" sz="1000" u="sng">
              <a:solidFill>
                <a:srgbClr val="666666"/>
              </a:solidFill>
              <a:latin typeface="Calibri"/>
              <a:ea typeface="Calibri"/>
              <a:cs typeface="Calibri"/>
              <a:sym typeface="Calibri"/>
            </a:endParaRPr>
          </a:p>
        </p:txBody>
      </p:sp>
      <p:sp>
        <p:nvSpPr>
          <p:cNvPr id="365" name="Google Shape;365;p36"/>
          <p:cNvSpPr txBox="1"/>
          <p:nvPr/>
        </p:nvSpPr>
        <p:spPr>
          <a:xfrm>
            <a:off x="3245288"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Gaming Accessory</a:t>
            </a:r>
            <a:endParaRPr b="1" sz="1000" u="sng">
              <a:solidFill>
                <a:srgbClr val="666666"/>
              </a:solidFill>
              <a:latin typeface="Calibri"/>
              <a:ea typeface="Calibri"/>
              <a:cs typeface="Calibri"/>
              <a:sym typeface="Calibri"/>
            </a:endParaRPr>
          </a:p>
        </p:txBody>
      </p:sp>
      <p:sp>
        <p:nvSpPr>
          <p:cNvPr id="366" name="Google Shape;366;p36"/>
          <p:cNvSpPr txBox="1"/>
          <p:nvPr/>
        </p:nvSpPr>
        <p:spPr>
          <a:xfrm>
            <a:off x="6335625" y="513500"/>
            <a:ext cx="271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rgbClr val="666666"/>
                </a:solidFill>
                <a:latin typeface="Calibri"/>
                <a:ea typeface="Calibri"/>
                <a:cs typeface="Calibri"/>
                <a:sym typeface="Calibri"/>
              </a:rPr>
              <a:t>Simple Linear Regression for Home Audio</a:t>
            </a:r>
            <a:endParaRPr b="1" sz="1000" u="sng">
              <a:solidFill>
                <a:srgbClr val="666666"/>
              </a:solidFill>
              <a:latin typeface="Calibri"/>
              <a:ea typeface="Calibri"/>
              <a:cs typeface="Calibri"/>
              <a:sym typeface="Calibri"/>
            </a:endParaRPr>
          </a:p>
        </p:txBody>
      </p:sp>
      <p:sp>
        <p:nvSpPr>
          <p:cNvPr id="367" name="Google Shape;367;p36"/>
          <p:cNvSpPr txBox="1"/>
          <p:nvPr/>
        </p:nvSpPr>
        <p:spPr>
          <a:xfrm>
            <a:off x="185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0.971,  MSE - 0.138</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0.897, MSE - 0.103</a:t>
            </a:r>
            <a:endParaRPr sz="900">
              <a:latin typeface="Calibri"/>
              <a:ea typeface="Calibri"/>
              <a:cs typeface="Calibri"/>
              <a:sym typeface="Calibri"/>
            </a:endParaRPr>
          </a:p>
        </p:txBody>
      </p:sp>
      <p:sp>
        <p:nvSpPr>
          <p:cNvPr id="368" name="Google Shape;368;p36"/>
          <p:cNvSpPr txBox="1"/>
          <p:nvPr/>
        </p:nvSpPr>
        <p:spPr>
          <a:xfrm>
            <a:off x="32339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0.960,  MSE - 0.071</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0.897, MSE - 0.103</a:t>
            </a:r>
            <a:endParaRPr sz="900">
              <a:latin typeface="Calibri"/>
              <a:ea typeface="Calibri"/>
              <a:cs typeface="Calibri"/>
              <a:sym typeface="Calibri"/>
            </a:endParaRPr>
          </a:p>
        </p:txBody>
      </p:sp>
      <p:sp>
        <p:nvSpPr>
          <p:cNvPr id="369" name="Google Shape;369;p36"/>
          <p:cNvSpPr txBox="1"/>
          <p:nvPr/>
        </p:nvSpPr>
        <p:spPr>
          <a:xfrm>
            <a:off x="6434300" y="2368625"/>
            <a:ext cx="271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Model Accuracy</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R2 score -   0.981,  MSE - 0.565</a:t>
            </a:r>
            <a:endParaRPr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With K-fold Cross validation</a:t>
            </a:r>
            <a:endParaRPr b="1"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Cross-Predicted Accuracy -  0.979, MSE - 0.021</a:t>
            </a:r>
            <a:endParaRPr sz="900">
              <a:latin typeface="Calibri"/>
              <a:ea typeface="Calibri"/>
              <a:cs typeface="Calibri"/>
              <a:sym typeface="Calibri"/>
            </a:endParaRPr>
          </a:p>
        </p:txBody>
      </p:sp>
      <p:pic>
        <p:nvPicPr>
          <p:cNvPr id="370" name="Google Shape;370;p36"/>
          <p:cNvPicPr preferRelativeResize="0"/>
          <p:nvPr/>
        </p:nvPicPr>
        <p:blipFill>
          <a:blip r:embed="rId3">
            <a:alphaModFix/>
          </a:blip>
          <a:stretch>
            <a:fillRect/>
          </a:stretch>
        </p:blipFill>
        <p:spPr>
          <a:xfrm>
            <a:off x="185893" y="906668"/>
            <a:ext cx="2713200" cy="1385750"/>
          </a:xfrm>
          <a:prstGeom prst="rect">
            <a:avLst/>
          </a:prstGeom>
          <a:noFill/>
          <a:ln>
            <a:noFill/>
          </a:ln>
        </p:spPr>
      </p:pic>
      <p:pic>
        <p:nvPicPr>
          <p:cNvPr id="371" name="Google Shape;371;p36"/>
          <p:cNvPicPr preferRelativeResize="0"/>
          <p:nvPr/>
        </p:nvPicPr>
        <p:blipFill>
          <a:blip r:embed="rId4">
            <a:alphaModFix/>
          </a:blip>
          <a:stretch>
            <a:fillRect/>
          </a:stretch>
        </p:blipFill>
        <p:spPr>
          <a:xfrm>
            <a:off x="3125550" y="892437"/>
            <a:ext cx="2839162" cy="1435955"/>
          </a:xfrm>
          <a:prstGeom prst="rect">
            <a:avLst/>
          </a:prstGeom>
          <a:noFill/>
          <a:ln>
            <a:noFill/>
          </a:ln>
        </p:spPr>
      </p:pic>
      <p:pic>
        <p:nvPicPr>
          <p:cNvPr id="372" name="Google Shape;372;p36"/>
          <p:cNvPicPr preferRelativeResize="0"/>
          <p:nvPr/>
        </p:nvPicPr>
        <p:blipFill>
          <a:blip r:embed="rId5">
            <a:alphaModFix/>
          </a:blip>
          <a:stretch>
            <a:fillRect/>
          </a:stretch>
        </p:blipFill>
        <p:spPr>
          <a:xfrm>
            <a:off x="6189448" y="863951"/>
            <a:ext cx="2890901" cy="1435975"/>
          </a:xfrm>
          <a:prstGeom prst="rect">
            <a:avLst/>
          </a:prstGeom>
          <a:noFill/>
          <a:ln>
            <a:noFill/>
          </a:ln>
        </p:spPr>
      </p:pic>
      <p:pic>
        <p:nvPicPr>
          <p:cNvPr id="373" name="Google Shape;373;p36"/>
          <p:cNvPicPr preferRelativeResize="0"/>
          <p:nvPr/>
        </p:nvPicPr>
        <p:blipFill>
          <a:blip r:embed="rId6">
            <a:alphaModFix/>
          </a:blip>
          <a:stretch>
            <a:fillRect/>
          </a:stretch>
        </p:blipFill>
        <p:spPr>
          <a:xfrm>
            <a:off x="152400" y="3259925"/>
            <a:ext cx="2765324" cy="1731175"/>
          </a:xfrm>
          <a:prstGeom prst="rect">
            <a:avLst/>
          </a:prstGeom>
          <a:noFill/>
          <a:ln>
            <a:noFill/>
          </a:ln>
        </p:spPr>
      </p:pic>
      <p:pic>
        <p:nvPicPr>
          <p:cNvPr id="374" name="Google Shape;374;p36"/>
          <p:cNvPicPr preferRelativeResize="0"/>
          <p:nvPr/>
        </p:nvPicPr>
        <p:blipFill>
          <a:blip r:embed="rId7">
            <a:alphaModFix/>
          </a:blip>
          <a:stretch>
            <a:fillRect/>
          </a:stretch>
        </p:blipFill>
        <p:spPr>
          <a:xfrm>
            <a:off x="3222524" y="3259925"/>
            <a:ext cx="2698464" cy="1731175"/>
          </a:xfrm>
          <a:prstGeom prst="rect">
            <a:avLst/>
          </a:prstGeom>
          <a:noFill/>
          <a:ln>
            <a:noFill/>
          </a:ln>
        </p:spPr>
      </p:pic>
      <p:pic>
        <p:nvPicPr>
          <p:cNvPr id="375" name="Google Shape;375;p36"/>
          <p:cNvPicPr preferRelativeResize="0"/>
          <p:nvPr/>
        </p:nvPicPr>
        <p:blipFill>
          <a:blip r:embed="rId8">
            <a:alphaModFix/>
          </a:blip>
          <a:stretch>
            <a:fillRect/>
          </a:stretch>
        </p:blipFill>
        <p:spPr>
          <a:xfrm>
            <a:off x="6301987" y="3259925"/>
            <a:ext cx="2720418" cy="1731175"/>
          </a:xfrm>
          <a:prstGeom prst="rect">
            <a:avLst/>
          </a:prstGeom>
          <a:noFill/>
          <a:ln>
            <a:noFill/>
          </a:ln>
        </p:spPr>
      </p:pic>
      <p:sp>
        <p:nvSpPr>
          <p:cNvPr id="376" name="Google Shape;376;p36"/>
          <p:cNvSpPr/>
          <p:nvPr/>
        </p:nvSpPr>
        <p:spPr>
          <a:xfrm>
            <a:off x="253175" y="159175"/>
            <a:ext cx="6702465"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Distributed Lag Model - Multiplicative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p:nvPr/>
        </p:nvSpPr>
        <p:spPr>
          <a:xfrm>
            <a:off x="557975" y="2216575"/>
            <a:ext cx="6912319" cy="2816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Calibri"/>
              </a:rPr>
              <a:t>Model Evaluation and Recommendation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graphicFrame>
        <p:nvGraphicFramePr>
          <p:cNvPr id="386" name="Google Shape;386;p38"/>
          <p:cNvGraphicFramePr/>
          <p:nvPr/>
        </p:nvGraphicFramePr>
        <p:xfrm>
          <a:off x="228600" y="345"/>
          <a:ext cx="3000000" cy="3000000"/>
        </p:xfrm>
        <a:graphic>
          <a:graphicData uri="http://schemas.openxmlformats.org/drawingml/2006/table">
            <a:tbl>
              <a:tblPr>
                <a:noFill/>
                <a:tableStyleId>{B3CB9964-0728-4862-BD4C-9DDE68C5826A}</a:tableStyleId>
              </a:tblPr>
              <a:tblGrid>
                <a:gridCol w="2211725"/>
                <a:gridCol w="2550450"/>
                <a:gridCol w="1704325"/>
                <a:gridCol w="1187375"/>
                <a:gridCol w="932925"/>
              </a:tblGrid>
              <a:tr h="147425">
                <a:tc>
                  <a:txBody>
                    <a:bodyPr/>
                    <a:lstStyle/>
                    <a:p>
                      <a:pPr indent="0" lvl="0" marL="0" rtl="0" algn="ctr">
                        <a:lnSpc>
                          <a:spcPct val="115000"/>
                        </a:lnSpc>
                        <a:spcBef>
                          <a:spcPts val="0"/>
                        </a:spcBef>
                        <a:spcAft>
                          <a:spcPts val="0"/>
                        </a:spcAft>
                        <a:buNone/>
                      </a:pPr>
                      <a:r>
                        <a:rPr b="1" lang="en" sz="700">
                          <a:solidFill>
                            <a:srgbClr val="FFFFFF"/>
                          </a:solidFill>
                          <a:latin typeface="Calibri"/>
                          <a:ea typeface="Calibri"/>
                          <a:cs typeface="Calibri"/>
                          <a:sym typeface="Calibri"/>
                        </a:rPr>
                        <a:t>Product Sub-Category</a:t>
                      </a:r>
                      <a:endParaRPr b="1" sz="700">
                        <a:solidFill>
                          <a:srgbClr val="FFFF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700">
                          <a:solidFill>
                            <a:srgbClr val="FFFFFF"/>
                          </a:solidFill>
                          <a:latin typeface="Calibri"/>
                          <a:ea typeface="Calibri"/>
                          <a:cs typeface="Calibri"/>
                          <a:sym typeface="Calibri"/>
                        </a:rPr>
                        <a:t>Linear Regression Model</a:t>
                      </a:r>
                      <a:endParaRPr b="1" sz="700">
                        <a:solidFill>
                          <a:srgbClr val="FFFF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700">
                          <a:solidFill>
                            <a:srgbClr val="FFFFFF"/>
                          </a:solidFill>
                          <a:latin typeface="Calibri"/>
                          <a:ea typeface="Calibri"/>
                          <a:cs typeface="Calibri"/>
                          <a:sym typeface="Calibri"/>
                        </a:rPr>
                        <a:t>Cross Validation</a:t>
                      </a:r>
                      <a:endParaRPr b="1" sz="700">
                        <a:solidFill>
                          <a:srgbClr val="FFFF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700">
                          <a:solidFill>
                            <a:srgbClr val="FFFFFF"/>
                          </a:solidFill>
                          <a:latin typeface="Calibri"/>
                          <a:ea typeface="Calibri"/>
                          <a:cs typeface="Calibri"/>
                          <a:sym typeface="Calibri"/>
                        </a:rPr>
                        <a:t>R2 Score</a:t>
                      </a:r>
                      <a:endParaRPr b="1" sz="700">
                        <a:solidFill>
                          <a:srgbClr val="FFFF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700">
                          <a:solidFill>
                            <a:srgbClr val="FFFFFF"/>
                          </a:solidFill>
                          <a:latin typeface="Calibri"/>
                          <a:ea typeface="Calibri"/>
                          <a:cs typeface="Calibri"/>
                          <a:sym typeface="Calibri"/>
                        </a:rPr>
                        <a:t>MSE</a:t>
                      </a:r>
                      <a:endParaRPr b="1" sz="700">
                        <a:solidFill>
                          <a:srgbClr val="FFFF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r>
              <a:tr h="147425">
                <a:tc rowSpan="10">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Camera Accessory</a:t>
                      </a:r>
                      <a:endParaRPr sz="10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Simple </a:t>
                      </a:r>
                      <a:r>
                        <a:rPr lang="en" sz="700">
                          <a:latin typeface="Calibri"/>
                          <a:ea typeface="Calibri"/>
                          <a:cs typeface="Calibri"/>
                          <a:sym typeface="Calibri"/>
                        </a:rPr>
                        <a:t>Linear Regression</a:t>
                      </a:r>
                      <a:r>
                        <a:rPr lang="en" sz="700">
                          <a:latin typeface="Calibri"/>
                          <a:ea typeface="Calibri"/>
                          <a:cs typeface="Calibri"/>
                          <a:sym typeface="Calibri"/>
                        </a:rPr>
                        <a:t> - Additive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0.701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0.315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3800">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0.855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0.145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S</a:t>
                      </a:r>
                      <a:r>
                        <a:rPr lang="en" sz="700">
                          <a:latin typeface="Calibri"/>
                          <a:ea typeface="Calibri"/>
                          <a:cs typeface="Calibri"/>
                          <a:sym typeface="Calibri"/>
                        </a:rPr>
                        <a:t>imple </a:t>
                      </a:r>
                      <a:r>
                        <a:rPr lang="en" sz="700">
                          <a:latin typeface="Calibri"/>
                          <a:ea typeface="Calibri"/>
                          <a:cs typeface="Calibri"/>
                          <a:sym typeface="Calibri"/>
                        </a:rPr>
                        <a:t>Linear Regression - Multiplicative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0.966</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0.162</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0.842</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0.158</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Koyck</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0.797</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0.214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700">
                          <a:latin typeface="Calibri"/>
                          <a:ea typeface="Calibri"/>
                          <a:cs typeface="Calibri"/>
                          <a:sym typeface="Calibri"/>
                        </a:rPr>
                        <a:t>0.909</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700">
                          <a:latin typeface="Calibri"/>
                          <a:ea typeface="Calibri"/>
                          <a:cs typeface="Calibri"/>
                          <a:sym typeface="Calibri"/>
                        </a:rPr>
                        <a:t>0.091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Distributed Lag Model - Additive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0.675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0.342</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0.696</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0.304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Distributed Lag Model - Multiplicative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0.971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0.138</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0.897</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0.103</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775">
                <a:tc gridSpan="5">
                  <a:txBody>
                    <a:bodyPr/>
                    <a:lstStyle/>
                    <a:p>
                      <a:pPr indent="0" lvl="0" marL="0" rtl="0" algn="l">
                        <a:spcBef>
                          <a:spcPts val="0"/>
                        </a:spcBef>
                        <a:spcAft>
                          <a:spcPts val="0"/>
                        </a:spcAft>
                        <a:buNone/>
                      </a:pPr>
                      <a:r>
                        <a:t/>
                      </a:r>
                      <a:endParaRPr sz="2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D5185"/>
                    </a:solidFill>
                  </a:tcPr>
                </a:tc>
                <a:tc hMerge="1"/>
                <a:tc hMerge="1"/>
                <a:tc hMerge="1"/>
                <a:tc hMerge="1"/>
              </a:tr>
              <a:tr h="147425">
                <a:tc rowSpan="10">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Gaming Accessory</a:t>
                      </a:r>
                      <a:endParaRPr sz="10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Simple Linear Regression - Additive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0.865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0.175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0.529</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0.471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Simple Linear Regression - Multiplicative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0.932</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0.12</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0.832</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0.168</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Koyck</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0.954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0.059</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700">
                          <a:latin typeface="Calibri"/>
                          <a:ea typeface="Calibri"/>
                          <a:cs typeface="Calibri"/>
                          <a:sym typeface="Calibri"/>
                        </a:rPr>
                        <a:t>0.935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700">
                          <a:latin typeface="Calibri"/>
                          <a:ea typeface="Calibri"/>
                          <a:cs typeface="Calibri"/>
                          <a:sym typeface="Calibri"/>
                        </a:rPr>
                        <a:t>0.065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Distributed Lag Model - Additive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0.965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0.044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0.929</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0.071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Distributed Lag Model - Multiplicative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0.96</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0.07</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0.897</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0.103</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775">
                <a:tc gridSpan="5">
                  <a:txBody>
                    <a:bodyPr/>
                    <a:lstStyle/>
                    <a:p>
                      <a:pPr indent="0" lvl="0" marL="0" rtl="0" algn="l">
                        <a:spcBef>
                          <a:spcPts val="0"/>
                        </a:spcBef>
                        <a:spcAft>
                          <a:spcPts val="0"/>
                        </a:spcAft>
                        <a:buNone/>
                      </a:pPr>
                      <a:r>
                        <a:t/>
                      </a:r>
                      <a:endParaRPr sz="2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D5185"/>
                    </a:solidFill>
                  </a:tcPr>
                </a:tc>
                <a:tc hMerge="1"/>
                <a:tc hMerge="1"/>
                <a:tc hMerge="1"/>
                <a:tc hMerge="1"/>
              </a:tr>
              <a:tr h="147425">
                <a:tc rowSpan="10">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Home Audio</a:t>
                      </a:r>
                      <a:endParaRPr sz="10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Simple Linear Regression - Additive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0.993</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0.003</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0.934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0.066</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Simple Linear Regression - Multiplicative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0.98</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0.584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0.975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0.025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Koyck</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0.964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0.017</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0.835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0.165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Distributed Lag Model - Additive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0.929</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0.033</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0.964</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0.036</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rowSpan="2">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Distributed Lag Model - Multiplicative</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No</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0.981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Calibri"/>
                          <a:ea typeface="Calibri"/>
                          <a:cs typeface="Calibri"/>
                          <a:sym typeface="Calibri"/>
                        </a:rPr>
                        <a:t>0.565</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7425">
                <a:tc vMerge="1"/>
                <a:tc vMerge="1"/>
                <a:tc>
                  <a:txBody>
                    <a:bodyPr/>
                    <a:lstStyle/>
                    <a:p>
                      <a:pPr indent="0" lvl="0" marL="0" rtl="0" algn="l">
                        <a:lnSpc>
                          <a:spcPct val="115000"/>
                        </a:lnSpc>
                        <a:spcBef>
                          <a:spcPts val="0"/>
                        </a:spcBef>
                        <a:spcAft>
                          <a:spcPts val="0"/>
                        </a:spcAft>
                        <a:buNone/>
                      </a:pPr>
                      <a:r>
                        <a:rPr lang="en" sz="700">
                          <a:latin typeface="Calibri"/>
                          <a:ea typeface="Calibri"/>
                          <a:cs typeface="Calibri"/>
                          <a:sym typeface="Calibri"/>
                        </a:rPr>
                        <a:t>Yes</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700">
                          <a:latin typeface="Calibri"/>
                          <a:ea typeface="Calibri"/>
                          <a:cs typeface="Calibri"/>
                          <a:sym typeface="Calibri"/>
                        </a:rPr>
                        <a:t>0.979</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700">
                          <a:latin typeface="Calibri"/>
                          <a:ea typeface="Calibri"/>
                          <a:cs typeface="Calibri"/>
                          <a:sym typeface="Calibri"/>
                        </a:rPr>
                        <a:t>0.021</a:t>
                      </a:r>
                      <a:endParaRPr sz="7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p:nvPr/>
        </p:nvSpPr>
        <p:spPr>
          <a:xfrm>
            <a:off x="253175" y="159175"/>
            <a:ext cx="2815653" cy="2897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Model Selection</a:t>
            </a:r>
          </a:p>
        </p:txBody>
      </p:sp>
      <p:graphicFrame>
        <p:nvGraphicFramePr>
          <p:cNvPr id="392" name="Google Shape;392;p39"/>
          <p:cNvGraphicFramePr/>
          <p:nvPr/>
        </p:nvGraphicFramePr>
        <p:xfrm>
          <a:off x="457200" y="762000"/>
          <a:ext cx="3000000" cy="3000000"/>
        </p:xfrm>
        <a:graphic>
          <a:graphicData uri="http://schemas.openxmlformats.org/drawingml/2006/table">
            <a:tbl>
              <a:tblPr>
                <a:noFill/>
                <a:tableStyleId>{B3CB9964-0728-4862-BD4C-9DDE68C5826A}</a:tableStyleId>
              </a:tblPr>
              <a:tblGrid>
                <a:gridCol w="1409700"/>
                <a:gridCol w="2143125"/>
                <a:gridCol w="1057275"/>
                <a:gridCol w="619125"/>
                <a:gridCol w="447675"/>
                <a:gridCol w="2343150"/>
              </a:tblGrid>
              <a:tr h="333375">
                <a:tc>
                  <a:txBody>
                    <a:bodyPr/>
                    <a:lstStyle/>
                    <a:p>
                      <a:pPr indent="0" lvl="0" marL="0" rtl="0" algn="l">
                        <a:lnSpc>
                          <a:spcPct val="115000"/>
                        </a:lnSpc>
                        <a:spcBef>
                          <a:spcPts val="0"/>
                        </a:spcBef>
                        <a:spcAft>
                          <a:spcPts val="0"/>
                        </a:spcAft>
                        <a:buNone/>
                      </a:pPr>
                      <a:r>
                        <a:rPr b="1" lang="en" sz="1000">
                          <a:solidFill>
                            <a:srgbClr val="FFFFFF"/>
                          </a:solidFill>
                        </a:rPr>
                        <a:t>Product Sub-Category</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Linear Regression Model</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Cross Validation</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R2 Score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MSE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Top 5 KPIs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B5394"/>
                    </a:solidFill>
                  </a:tcPr>
                </a:tc>
              </a:tr>
              <a:tr h="200025">
                <a:tc rowSpan="5">
                  <a:txBody>
                    <a:bodyPr/>
                    <a:lstStyle/>
                    <a:p>
                      <a:pPr indent="0" lvl="0" marL="0" rtl="0" algn="ctr">
                        <a:lnSpc>
                          <a:spcPct val="115000"/>
                        </a:lnSpc>
                        <a:spcBef>
                          <a:spcPts val="0"/>
                        </a:spcBef>
                        <a:spcAft>
                          <a:spcPts val="0"/>
                        </a:spcAft>
                        <a:buNone/>
                      </a:pPr>
                      <a:r>
                        <a:rPr lang="en" sz="1000"/>
                        <a:t>Camera Accessory</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Koyck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Online marketing_SMA_5</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Affiliates_SMA_5</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Online_marketing_Ad_Stock</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product_vertical_Lens</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product_vertical_CameraRemoteControl</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00025">
                <a:tc rowSpan="5">
                  <a:txBody>
                    <a:bodyPr/>
                    <a:lstStyle/>
                    <a:p>
                      <a:pPr indent="0" lvl="0" marL="0" rtl="0" algn="ctr">
                        <a:lnSpc>
                          <a:spcPct val="115000"/>
                        </a:lnSpc>
                        <a:spcBef>
                          <a:spcPts val="0"/>
                        </a:spcBef>
                        <a:spcAft>
                          <a:spcPts val="0"/>
                        </a:spcAft>
                        <a:buNone/>
                      </a:pPr>
                      <a:r>
                        <a:rPr lang="en" sz="1000"/>
                        <a:t>Gaming Accessory</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Koyck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Digital_Ad_Stock</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SEM_SMA_3</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Affiliates_EMA_7</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product_vertical_GamingAccessoryKit</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Online marketing_EMA_7</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00025">
                <a:tc rowSpan="5">
                  <a:txBody>
                    <a:bodyPr/>
                    <a:lstStyle/>
                    <a:p>
                      <a:pPr indent="0" lvl="0" marL="0" rtl="0" algn="ctr">
                        <a:lnSpc>
                          <a:spcPct val="115000"/>
                        </a:lnSpc>
                        <a:spcBef>
                          <a:spcPts val="0"/>
                        </a:spcBef>
                        <a:spcAft>
                          <a:spcPts val="0"/>
                        </a:spcAft>
                        <a:buNone/>
                      </a:pPr>
                      <a:r>
                        <a:rPr lang="en" sz="1000"/>
                        <a:t>Home Audio</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000"/>
                        <a:t>Distributed Lag Model - Multiplicative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product_vertical_HomeAudioSpeaker</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is_mass_market</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product_vertical_FMRadio</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Digital_EMA_7_lag3</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Digital_EMA_7_lag1</a:t>
                      </a:r>
                      <a:endParaRPr sz="1000"/>
                    </a:p>
                  </a:txBody>
                  <a:tcPr marT="19050" marB="19050"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p:nvPr/>
        </p:nvSpPr>
        <p:spPr>
          <a:xfrm>
            <a:off x="126225" y="710350"/>
            <a:ext cx="8930100" cy="3763800"/>
          </a:xfrm>
          <a:prstGeom prst="roundRect">
            <a:avLst>
              <a:gd fmla="val 3718" name="adj"/>
            </a:avLst>
          </a:prstGeom>
          <a:solidFill>
            <a:srgbClr val="CFE2F3">
              <a:alpha val="25700"/>
            </a:srgbClr>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253175" y="159175"/>
            <a:ext cx="2957273" cy="28936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Recommedations</a:t>
            </a:r>
          </a:p>
        </p:txBody>
      </p:sp>
      <p:sp>
        <p:nvSpPr>
          <p:cNvPr id="399" name="Google Shape;399;p40"/>
          <p:cNvSpPr txBox="1"/>
          <p:nvPr/>
        </p:nvSpPr>
        <p:spPr>
          <a:xfrm>
            <a:off x="193650" y="716100"/>
            <a:ext cx="8756700" cy="3570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Calibri"/>
              <a:buChar char="➢"/>
            </a:pPr>
            <a:r>
              <a:rPr b="1" lang="en" sz="1000">
                <a:latin typeface="Calibri"/>
                <a:ea typeface="Calibri"/>
                <a:cs typeface="Calibri"/>
                <a:sym typeface="Calibri"/>
              </a:rPr>
              <a:t>General</a:t>
            </a:r>
            <a:endParaRPr b="1"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Most of the sales take place when Discount% is between 50-60%. However, that does not necessarily help in boosting the revenue. EDA shows that an average discount% between 10-20% is the most profitable for the company specially among luxury items.</a:t>
            </a:r>
            <a:endParaRPr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b="1" lang="en" sz="1000">
                <a:latin typeface="Calibri"/>
                <a:ea typeface="Calibri"/>
                <a:cs typeface="Calibri"/>
                <a:sym typeface="Calibri"/>
              </a:rPr>
              <a:t>Camera Accessory</a:t>
            </a:r>
            <a:endParaRPr b="1"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Company should promote Lens, Binoculars, and Camera Batteries as they fetch the highest revenue.</a:t>
            </a:r>
            <a:endParaRPr sz="1000">
              <a:latin typeface="Calibri"/>
              <a:ea typeface="Calibri"/>
              <a:cs typeface="Calibri"/>
              <a:sym typeface="Calibri"/>
            </a:endParaRPr>
          </a:p>
          <a:p>
            <a:pPr indent="-292100" lvl="1" marL="914400" marR="0" rtl="0" algn="l">
              <a:lnSpc>
                <a:spcPct val="100000"/>
              </a:lnSpc>
              <a:spcBef>
                <a:spcPts val="0"/>
              </a:spcBef>
              <a:spcAft>
                <a:spcPts val="0"/>
              </a:spcAft>
              <a:buSzPts val="1000"/>
              <a:buFont typeface="Calibri"/>
              <a:buChar char="○"/>
            </a:pPr>
            <a:r>
              <a:rPr lang="en" sz="1000">
                <a:latin typeface="Calibri"/>
                <a:ea typeface="Calibri"/>
                <a:cs typeface="Calibri"/>
                <a:sym typeface="Calibri"/>
              </a:rPr>
              <a:t>Advertisement spends on Online Marketing and Affiliates marketing has a positive impact on revenue. So this type of marketing should be encouraged. </a:t>
            </a:r>
            <a:r>
              <a:rPr lang="en" sz="1000">
                <a:solidFill>
                  <a:schemeClr val="dk1"/>
                </a:solidFill>
                <a:latin typeface="Calibri"/>
                <a:ea typeface="Calibri"/>
                <a:cs typeface="Calibri"/>
                <a:sym typeface="Calibri"/>
              </a:rPr>
              <a:t>(Referred from Koyck Model)</a:t>
            </a:r>
            <a:endParaRPr sz="1000">
              <a:solidFill>
                <a:schemeClr val="dk1"/>
              </a:solidFill>
              <a:latin typeface="Calibri"/>
              <a:ea typeface="Calibri"/>
              <a:cs typeface="Calibri"/>
              <a:sym typeface="Calibri"/>
            </a:endParaRPr>
          </a:p>
          <a:p>
            <a:pPr indent="-292100" lvl="1" marL="914400" marR="0" rtl="0" algn="l">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Mass-market products are better contributors to the increased revenue in comparison to the Luxury products.</a:t>
            </a:r>
            <a:endParaRPr sz="1000">
              <a:solidFill>
                <a:srgbClr val="FF0000"/>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b="1" lang="en" sz="1000">
                <a:latin typeface="Calibri"/>
                <a:ea typeface="Calibri"/>
                <a:cs typeface="Calibri"/>
                <a:sym typeface="Calibri"/>
              </a:rPr>
              <a:t>Gaming Accessory</a:t>
            </a:r>
            <a:endParaRPr b="1"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Company should promote GamePad, Gaming Headset, and Gaming Mouse  as they fetch the highest revenue.</a:t>
            </a:r>
            <a:endParaRPr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Digital marketing and Search Engine marketing have more impact on revenue. So this type of marketing should be encouraged. </a:t>
            </a:r>
            <a:r>
              <a:rPr lang="en" sz="1000">
                <a:solidFill>
                  <a:schemeClr val="dk1"/>
                </a:solidFill>
                <a:latin typeface="Calibri"/>
                <a:ea typeface="Calibri"/>
                <a:cs typeface="Calibri"/>
                <a:sym typeface="Calibri"/>
              </a:rPr>
              <a:t>(Referred from Koyck Model)</a:t>
            </a:r>
            <a:endParaRPr sz="1000">
              <a:solidFill>
                <a:schemeClr val="dk1"/>
              </a:solidFill>
              <a:latin typeface="Calibri"/>
              <a:ea typeface="Calibri"/>
              <a:cs typeface="Calibri"/>
              <a:sym typeface="Calibri"/>
            </a:endParaRPr>
          </a:p>
          <a:p>
            <a:pPr indent="-292100" lvl="1" marL="914400" marR="0" rtl="0" algn="l">
              <a:lnSpc>
                <a:spcPct val="100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Mass-market products are better contributors to the increased revenue in comparison to the Luxury products.</a:t>
            </a:r>
            <a:endParaRPr sz="1000">
              <a:solidFill>
                <a:schemeClr val="dk1"/>
              </a:solidFill>
              <a:latin typeface="Calibri"/>
              <a:ea typeface="Calibri"/>
              <a:cs typeface="Calibri"/>
              <a:sym typeface="Calibri"/>
            </a:endParaRPr>
          </a:p>
          <a:p>
            <a:pPr indent="-292100" lvl="1" marL="914400" marR="0" rtl="0" algn="l">
              <a:lnSpc>
                <a:spcPct val="100000"/>
              </a:lnSpc>
              <a:spcBef>
                <a:spcPts val="0"/>
              </a:spcBef>
              <a:spcAft>
                <a:spcPts val="0"/>
              </a:spcAft>
              <a:buSzPts val="1000"/>
              <a:buFont typeface="Calibri"/>
              <a:buChar char="○"/>
            </a:pPr>
            <a:r>
              <a:t/>
            </a:r>
            <a:endParaRPr sz="1000">
              <a:solidFill>
                <a:schemeClr val="dk1"/>
              </a:solidFill>
              <a:latin typeface="Calibri"/>
              <a:ea typeface="Calibri"/>
              <a:cs typeface="Calibri"/>
              <a:sym typeface="Calibri"/>
            </a:endParaRPr>
          </a:p>
          <a:p>
            <a:pPr indent="-292100" lvl="0" marL="457200" rtl="0" algn="l">
              <a:spcBef>
                <a:spcPts val="0"/>
              </a:spcBef>
              <a:spcAft>
                <a:spcPts val="0"/>
              </a:spcAft>
              <a:buSzPts val="1000"/>
              <a:buFont typeface="Calibri"/>
              <a:buChar char="➢"/>
            </a:pPr>
            <a:r>
              <a:rPr b="1" lang="en" sz="1000">
                <a:latin typeface="Calibri"/>
                <a:ea typeface="Calibri"/>
                <a:cs typeface="Calibri"/>
                <a:sym typeface="Calibri"/>
              </a:rPr>
              <a:t>Home Audio</a:t>
            </a:r>
            <a:endParaRPr b="1"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Company should promote Home Audio Speakers, FM Radios, and Voice Recorder as they fetch the highest revenue.</a:t>
            </a:r>
            <a:endParaRPr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Online marketing has a positive impact on revenue. (Referred from Koyck Model)</a:t>
            </a:r>
            <a:endParaRPr sz="1000">
              <a:latin typeface="Calibri"/>
              <a:ea typeface="Calibri"/>
              <a:cs typeface="Calibri"/>
              <a:sym typeface="Calibri"/>
            </a:endParaRPr>
          </a:p>
          <a:p>
            <a:pPr indent="-292100" lvl="1" marL="914400" rtl="0" algn="l">
              <a:spcBef>
                <a:spcPts val="0"/>
              </a:spcBef>
              <a:spcAft>
                <a:spcPts val="0"/>
              </a:spcAft>
              <a:buSzPts val="1000"/>
              <a:buFont typeface="Calibri"/>
              <a:buChar char="○"/>
            </a:pPr>
            <a:r>
              <a:rPr lang="en" sz="1000">
                <a:latin typeface="Calibri"/>
                <a:ea typeface="Calibri"/>
                <a:cs typeface="Calibri"/>
                <a:sym typeface="Calibri"/>
              </a:rPr>
              <a:t>In this sub-category, the highest revenue is generated in the discount range of 50-60%</a:t>
            </a:r>
            <a:endParaRPr sz="1000">
              <a:latin typeface="Calibri"/>
              <a:ea typeface="Calibri"/>
              <a:cs typeface="Calibri"/>
              <a:sym typeface="Calibri"/>
            </a:endParaRPr>
          </a:p>
          <a:p>
            <a:pPr indent="-292100" lvl="1" marL="914400" marR="0" rtl="0" algn="l">
              <a:lnSpc>
                <a:spcPct val="100000"/>
              </a:lnSpc>
              <a:spcBef>
                <a:spcPts val="0"/>
              </a:spcBef>
              <a:spcAft>
                <a:spcPts val="0"/>
              </a:spcAft>
              <a:buSzPts val="1000"/>
              <a:buFont typeface="Calibri"/>
              <a:buChar char="○"/>
            </a:pPr>
            <a:r>
              <a:rPr lang="en" sz="1000">
                <a:latin typeface="Calibri"/>
                <a:ea typeface="Calibri"/>
                <a:cs typeface="Calibri"/>
                <a:sym typeface="Calibri"/>
              </a:rPr>
              <a:t>Mass-market products are better contributors to the increased revenue in comparison to the Luxury products.</a:t>
            </a:r>
            <a:endParaRPr sz="1000">
              <a:latin typeface="Calibri"/>
              <a:ea typeface="Calibri"/>
              <a:cs typeface="Calibri"/>
              <a:sym typeface="Calibri"/>
            </a:endParaRPr>
          </a:p>
          <a:p>
            <a:pPr indent="-292100" lvl="1" marL="914400" marR="0" rtl="0" algn="l">
              <a:lnSpc>
                <a:spcPct val="100000"/>
              </a:lnSpc>
              <a:spcBef>
                <a:spcPts val="0"/>
              </a:spcBef>
              <a:spcAft>
                <a:spcPts val="0"/>
              </a:spcAft>
              <a:buSzPts val="1000"/>
              <a:buFont typeface="Calibri"/>
              <a:buChar char="○"/>
            </a:pPr>
            <a:r>
              <a:rPr lang="en" sz="1000">
                <a:latin typeface="Calibri"/>
                <a:ea typeface="Calibri"/>
                <a:cs typeface="Calibri"/>
                <a:sym typeface="Calibri"/>
              </a:rPr>
              <a:t>For Home Audio, customers prefer to pay before they receive the products</a:t>
            </a:r>
            <a:endParaRPr sz="1000">
              <a:solidFill>
                <a:srgbClr val="FF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p:nvPr/>
        </p:nvSpPr>
        <p:spPr>
          <a:xfrm>
            <a:off x="557975" y="2216575"/>
            <a:ext cx="1631628" cy="34985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Calibri"/>
              </a:rPr>
              <a:t>Appendix</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253175" y="159175"/>
            <a:ext cx="2910495" cy="37110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Data Description</a:t>
            </a:r>
          </a:p>
        </p:txBody>
      </p:sp>
      <p:cxnSp>
        <p:nvCxnSpPr>
          <p:cNvPr id="72" name="Google Shape;72;p15"/>
          <p:cNvCxnSpPr/>
          <p:nvPr/>
        </p:nvCxnSpPr>
        <p:spPr>
          <a:xfrm>
            <a:off x="3352800" y="960650"/>
            <a:ext cx="0" cy="3986100"/>
          </a:xfrm>
          <a:prstGeom prst="straightConnector1">
            <a:avLst/>
          </a:prstGeom>
          <a:noFill/>
          <a:ln cap="flat" cmpd="sng" w="9525">
            <a:solidFill>
              <a:srgbClr val="999999"/>
            </a:solidFill>
            <a:prstDash val="dash"/>
            <a:round/>
            <a:headEnd len="med" w="med" type="none"/>
            <a:tailEnd len="med" w="med" type="none"/>
          </a:ln>
        </p:spPr>
      </p:cxnSp>
      <p:sp>
        <p:nvSpPr>
          <p:cNvPr id="73" name="Google Shape;73;p15"/>
          <p:cNvSpPr/>
          <p:nvPr/>
        </p:nvSpPr>
        <p:spPr>
          <a:xfrm>
            <a:off x="640088" y="655850"/>
            <a:ext cx="21402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Given Datasets</a:t>
            </a:r>
            <a:endParaRPr b="1" sz="1100">
              <a:solidFill>
                <a:schemeClr val="lt1"/>
              </a:solidFill>
            </a:endParaRPr>
          </a:p>
        </p:txBody>
      </p:sp>
      <p:sp>
        <p:nvSpPr>
          <p:cNvPr id="74" name="Google Shape;74;p15"/>
          <p:cNvSpPr/>
          <p:nvPr/>
        </p:nvSpPr>
        <p:spPr>
          <a:xfrm>
            <a:off x="4988125" y="655850"/>
            <a:ext cx="21402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4P’s of Marketing</a:t>
            </a:r>
            <a:endParaRPr b="1" sz="1100">
              <a:solidFill>
                <a:schemeClr val="lt1"/>
              </a:solidFill>
            </a:endParaRPr>
          </a:p>
        </p:txBody>
      </p:sp>
      <p:sp>
        <p:nvSpPr>
          <p:cNvPr id="75" name="Google Shape;75;p15"/>
          <p:cNvSpPr/>
          <p:nvPr/>
        </p:nvSpPr>
        <p:spPr>
          <a:xfrm>
            <a:off x="293738" y="1083800"/>
            <a:ext cx="2832900" cy="3710700"/>
          </a:xfrm>
          <a:prstGeom prst="roundRect">
            <a:avLst>
              <a:gd fmla="val 2723" name="adj"/>
            </a:avLst>
          </a:prstGeom>
          <a:solidFill>
            <a:srgbClr val="6F91ED">
              <a:alpha val="8940"/>
            </a:srgbClr>
          </a:solid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Daily order details of consumers</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Investment details for the past year with details of amount invested in each medium</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Sale Calendar showing dates for promotional offers over the past year</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Net Promotion Score(NPS) and Company Stock Value for the last year</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Weather reports from last year in Ontario, Canada</a:t>
            </a:r>
            <a:endParaRPr sz="1000">
              <a:solidFill>
                <a:srgbClr val="434343"/>
              </a:solidFill>
              <a:latin typeface="Calibri"/>
              <a:ea typeface="Calibri"/>
              <a:cs typeface="Calibri"/>
              <a:sym typeface="Calibri"/>
            </a:endParaRPr>
          </a:p>
        </p:txBody>
      </p:sp>
      <p:sp>
        <p:nvSpPr>
          <p:cNvPr id="76" name="Google Shape;76;p15"/>
          <p:cNvSpPr/>
          <p:nvPr/>
        </p:nvSpPr>
        <p:spPr>
          <a:xfrm>
            <a:off x="3531400" y="1383150"/>
            <a:ext cx="2712900" cy="2842500"/>
          </a:xfrm>
          <a:prstGeom prst="rect">
            <a:avLst/>
          </a:prstGeom>
          <a:solidFill>
            <a:srgbClr val="6F91ED">
              <a:alpha val="8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5"/>
          <p:cNvSpPr txBox="1"/>
          <p:nvPr/>
        </p:nvSpPr>
        <p:spPr>
          <a:xfrm>
            <a:off x="3430627" y="1400443"/>
            <a:ext cx="1990800" cy="27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000">
                <a:solidFill>
                  <a:srgbClr val="223D7E"/>
                </a:solidFill>
                <a:latin typeface="Calibri"/>
                <a:ea typeface="Calibri"/>
                <a:cs typeface="Calibri"/>
                <a:sym typeface="Calibri"/>
              </a:rPr>
              <a:t># units sold</a:t>
            </a:r>
            <a:endParaRPr sz="1000">
              <a:latin typeface="Calibri"/>
              <a:ea typeface="Calibri"/>
              <a:cs typeface="Calibri"/>
              <a:sym typeface="Calibri"/>
            </a:endParaRPr>
          </a:p>
        </p:txBody>
      </p:sp>
      <p:sp>
        <p:nvSpPr>
          <p:cNvPr id="78" name="Google Shape;78;p15"/>
          <p:cNvSpPr txBox="1"/>
          <p:nvPr/>
        </p:nvSpPr>
        <p:spPr>
          <a:xfrm>
            <a:off x="3716325" y="1712250"/>
            <a:ext cx="1448400" cy="27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000">
                <a:solidFill>
                  <a:srgbClr val="223D7E"/>
                </a:solidFill>
                <a:latin typeface="Calibri"/>
                <a:ea typeface="Calibri"/>
                <a:cs typeface="Calibri"/>
                <a:sym typeface="Calibri"/>
              </a:rPr>
              <a:t>Delivery days and SLAs</a:t>
            </a:r>
            <a:endParaRPr sz="900">
              <a:latin typeface="Montserrat"/>
              <a:ea typeface="Montserrat"/>
              <a:cs typeface="Montserrat"/>
              <a:sym typeface="Montserrat"/>
            </a:endParaRPr>
          </a:p>
        </p:txBody>
      </p:sp>
      <p:sp>
        <p:nvSpPr>
          <p:cNvPr id="79" name="Google Shape;79;p15"/>
          <p:cNvSpPr/>
          <p:nvPr/>
        </p:nvSpPr>
        <p:spPr>
          <a:xfrm flipH="1" rot="-5400000">
            <a:off x="4915722" y="1511091"/>
            <a:ext cx="2653800" cy="2586900"/>
          </a:xfrm>
          <a:prstGeom prst="blockArc">
            <a:avLst>
              <a:gd fmla="val 10800000" name="adj1"/>
              <a:gd fmla="val 21583126" name="adj2"/>
              <a:gd fmla="val 16683" name="adj3"/>
            </a:avLst>
          </a:prstGeom>
          <a:solidFill>
            <a:srgbClr val="223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3606652" y="3051753"/>
            <a:ext cx="1374300" cy="27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000">
                <a:solidFill>
                  <a:srgbClr val="223D7E"/>
                </a:solidFill>
                <a:latin typeface="Calibri"/>
                <a:ea typeface="Calibri"/>
                <a:cs typeface="Calibri"/>
                <a:sym typeface="Calibri"/>
              </a:rPr>
              <a:t>GMV</a:t>
            </a:r>
            <a:endParaRPr b="1" sz="1000">
              <a:solidFill>
                <a:srgbClr val="223D7E"/>
              </a:solidFill>
              <a:latin typeface="Calibri"/>
              <a:ea typeface="Calibri"/>
              <a:cs typeface="Calibri"/>
              <a:sym typeface="Calibri"/>
            </a:endParaRPr>
          </a:p>
        </p:txBody>
      </p:sp>
      <p:sp>
        <p:nvSpPr>
          <p:cNvPr id="81" name="Google Shape;81;p15"/>
          <p:cNvSpPr txBox="1"/>
          <p:nvPr/>
        </p:nvSpPr>
        <p:spPr>
          <a:xfrm>
            <a:off x="5778499" y="2697375"/>
            <a:ext cx="846900" cy="32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900">
                <a:solidFill>
                  <a:srgbClr val="0B5394"/>
                </a:solidFill>
                <a:latin typeface="Montserrat"/>
                <a:ea typeface="Montserrat"/>
                <a:cs typeface="Montserrat"/>
                <a:sym typeface="Montserrat"/>
              </a:rPr>
              <a:t>4 P’s of Marketing</a:t>
            </a:r>
            <a:endParaRPr b="1" sz="900">
              <a:solidFill>
                <a:srgbClr val="0B5394"/>
              </a:solidFill>
              <a:latin typeface="Montserrat"/>
              <a:ea typeface="Montserrat"/>
              <a:cs typeface="Montserrat"/>
              <a:sym typeface="Montserrat"/>
            </a:endParaRPr>
          </a:p>
        </p:txBody>
      </p:sp>
      <p:sp>
        <p:nvSpPr>
          <p:cNvPr id="82" name="Google Shape;82;p15"/>
          <p:cNvSpPr txBox="1"/>
          <p:nvPr/>
        </p:nvSpPr>
        <p:spPr>
          <a:xfrm>
            <a:off x="4941536" y="2113962"/>
            <a:ext cx="658500" cy="27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700">
                <a:solidFill>
                  <a:srgbClr val="FFFFFF"/>
                </a:solidFill>
                <a:latin typeface="Montserrat"/>
                <a:ea typeface="Montserrat"/>
                <a:cs typeface="Montserrat"/>
                <a:sym typeface="Montserrat"/>
              </a:rPr>
              <a:t>Product</a:t>
            </a:r>
            <a:endParaRPr sz="700">
              <a:solidFill>
                <a:srgbClr val="FFFFFF"/>
              </a:solidFill>
              <a:latin typeface="Montserrat"/>
              <a:ea typeface="Montserrat"/>
              <a:cs typeface="Montserrat"/>
              <a:sym typeface="Montserrat"/>
            </a:endParaRPr>
          </a:p>
        </p:txBody>
      </p:sp>
      <p:sp>
        <p:nvSpPr>
          <p:cNvPr id="83" name="Google Shape;83;p15"/>
          <p:cNvSpPr txBox="1"/>
          <p:nvPr/>
        </p:nvSpPr>
        <p:spPr>
          <a:xfrm>
            <a:off x="5046854" y="3384802"/>
            <a:ext cx="658500" cy="27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700">
                <a:solidFill>
                  <a:srgbClr val="FFFFFF"/>
                </a:solidFill>
                <a:latin typeface="Montserrat"/>
                <a:ea typeface="Montserrat"/>
                <a:cs typeface="Montserrat"/>
                <a:sym typeface="Montserrat"/>
              </a:rPr>
              <a:t>Price</a:t>
            </a:r>
            <a:endParaRPr b="1" sz="700">
              <a:solidFill>
                <a:srgbClr val="FFFFFF"/>
              </a:solidFill>
              <a:latin typeface="Montserrat"/>
              <a:ea typeface="Montserrat"/>
              <a:cs typeface="Montserrat"/>
              <a:sym typeface="Montserrat"/>
            </a:endParaRPr>
          </a:p>
        </p:txBody>
      </p:sp>
      <p:sp>
        <p:nvSpPr>
          <p:cNvPr id="84" name="Google Shape;84;p15"/>
          <p:cNvSpPr txBox="1"/>
          <p:nvPr/>
        </p:nvSpPr>
        <p:spPr>
          <a:xfrm>
            <a:off x="3057852" y="2006152"/>
            <a:ext cx="1990800" cy="27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000">
                <a:solidFill>
                  <a:srgbClr val="223D7E"/>
                </a:solidFill>
                <a:latin typeface="Calibri"/>
                <a:ea typeface="Calibri"/>
                <a:cs typeface="Calibri"/>
                <a:sym typeface="Calibri"/>
              </a:rPr>
              <a:t>Categories/Sub-categories</a:t>
            </a:r>
            <a:endParaRPr b="1" sz="1000">
              <a:latin typeface="Calibri"/>
              <a:ea typeface="Calibri"/>
              <a:cs typeface="Calibri"/>
              <a:sym typeface="Calibri"/>
            </a:endParaRPr>
          </a:p>
        </p:txBody>
      </p:sp>
      <p:sp>
        <p:nvSpPr>
          <p:cNvPr id="85" name="Google Shape;85;p15"/>
          <p:cNvSpPr txBox="1"/>
          <p:nvPr/>
        </p:nvSpPr>
        <p:spPr>
          <a:xfrm>
            <a:off x="2955717" y="2291132"/>
            <a:ext cx="1990800" cy="27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000">
                <a:solidFill>
                  <a:srgbClr val="223D7E"/>
                </a:solidFill>
                <a:latin typeface="Calibri"/>
                <a:ea typeface="Calibri"/>
                <a:cs typeface="Calibri"/>
                <a:sym typeface="Calibri"/>
              </a:rPr>
              <a:t>Verticals</a:t>
            </a:r>
            <a:endParaRPr sz="1000">
              <a:latin typeface="Calibri"/>
              <a:ea typeface="Calibri"/>
              <a:cs typeface="Calibri"/>
              <a:sym typeface="Calibri"/>
            </a:endParaRPr>
          </a:p>
        </p:txBody>
      </p:sp>
      <p:sp>
        <p:nvSpPr>
          <p:cNvPr id="86" name="Google Shape;86;p15"/>
          <p:cNvSpPr txBox="1"/>
          <p:nvPr/>
        </p:nvSpPr>
        <p:spPr>
          <a:xfrm>
            <a:off x="3592443" y="2531437"/>
            <a:ext cx="1343100" cy="27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000">
                <a:solidFill>
                  <a:srgbClr val="223D7E"/>
                </a:solidFill>
                <a:latin typeface="Calibri"/>
                <a:ea typeface="Calibri"/>
                <a:cs typeface="Calibri"/>
                <a:sym typeface="Calibri"/>
              </a:rPr>
              <a:t>Procurement SLA</a:t>
            </a:r>
            <a:endParaRPr sz="900">
              <a:latin typeface="Montserrat"/>
              <a:ea typeface="Montserrat"/>
              <a:cs typeface="Montserrat"/>
              <a:sym typeface="Montserrat"/>
            </a:endParaRPr>
          </a:p>
        </p:txBody>
      </p:sp>
      <p:sp>
        <p:nvSpPr>
          <p:cNvPr id="87" name="Google Shape;87;p15"/>
          <p:cNvSpPr txBox="1"/>
          <p:nvPr/>
        </p:nvSpPr>
        <p:spPr>
          <a:xfrm>
            <a:off x="3716332" y="3451233"/>
            <a:ext cx="1374300" cy="27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000">
                <a:solidFill>
                  <a:srgbClr val="223D7E"/>
                </a:solidFill>
                <a:latin typeface="Calibri"/>
                <a:ea typeface="Calibri"/>
                <a:cs typeface="Calibri"/>
                <a:sym typeface="Calibri"/>
              </a:rPr>
              <a:t>Product MRP</a:t>
            </a:r>
            <a:endParaRPr b="1" sz="1000">
              <a:solidFill>
                <a:srgbClr val="223D7E"/>
              </a:solidFill>
              <a:latin typeface="Calibri"/>
              <a:ea typeface="Calibri"/>
              <a:cs typeface="Calibri"/>
              <a:sym typeface="Calibri"/>
            </a:endParaRPr>
          </a:p>
        </p:txBody>
      </p:sp>
      <p:cxnSp>
        <p:nvCxnSpPr>
          <p:cNvPr id="88" name="Google Shape;88;p15"/>
          <p:cNvCxnSpPr/>
          <p:nvPr/>
        </p:nvCxnSpPr>
        <p:spPr>
          <a:xfrm>
            <a:off x="3499425" y="2985075"/>
            <a:ext cx="1905900" cy="18300"/>
          </a:xfrm>
          <a:prstGeom prst="straightConnector1">
            <a:avLst/>
          </a:prstGeom>
          <a:noFill/>
          <a:ln cap="flat" cmpd="sng" w="38100">
            <a:solidFill>
              <a:srgbClr val="FFFFFF"/>
            </a:solidFill>
            <a:prstDash val="solid"/>
            <a:round/>
            <a:headEnd len="med" w="med" type="none"/>
            <a:tailEnd len="med" w="med" type="none"/>
          </a:ln>
        </p:spPr>
      </p:cxnSp>
      <p:sp>
        <p:nvSpPr>
          <p:cNvPr id="89" name="Google Shape;89;p15"/>
          <p:cNvSpPr/>
          <p:nvPr/>
        </p:nvSpPr>
        <p:spPr>
          <a:xfrm flipH="1">
            <a:off x="6247200" y="1383150"/>
            <a:ext cx="2712900" cy="2842500"/>
          </a:xfrm>
          <a:prstGeom prst="rect">
            <a:avLst/>
          </a:prstGeom>
          <a:solidFill>
            <a:srgbClr val="6F91ED">
              <a:alpha val="8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 name="Google Shape;90;p15"/>
          <p:cNvSpPr txBox="1"/>
          <p:nvPr/>
        </p:nvSpPr>
        <p:spPr>
          <a:xfrm flipH="1">
            <a:off x="7070220" y="1400443"/>
            <a:ext cx="19908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223D7E"/>
                </a:solidFill>
                <a:latin typeface="Calibri"/>
                <a:ea typeface="Calibri"/>
                <a:cs typeface="Calibri"/>
                <a:sym typeface="Calibri"/>
              </a:rPr>
              <a:t>Pin code</a:t>
            </a:r>
            <a:endParaRPr sz="1000">
              <a:latin typeface="Calibri"/>
              <a:ea typeface="Calibri"/>
              <a:cs typeface="Calibri"/>
              <a:sym typeface="Calibri"/>
            </a:endParaRPr>
          </a:p>
        </p:txBody>
      </p:sp>
      <p:sp>
        <p:nvSpPr>
          <p:cNvPr id="91" name="Google Shape;91;p15"/>
          <p:cNvSpPr txBox="1"/>
          <p:nvPr/>
        </p:nvSpPr>
        <p:spPr>
          <a:xfrm flipH="1">
            <a:off x="7326923" y="1712250"/>
            <a:ext cx="14484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Order Payment Type</a:t>
            </a:r>
            <a:endParaRPr sz="900">
              <a:latin typeface="Montserrat"/>
              <a:ea typeface="Montserrat"/>
              <a:cs typeface="Montserrat"/>
              <a:sym typeface="Montserrat"/>
            </a:endParaRPr>
          </a:p>
        </p:txBody>
      </p:sp>
      <p:sp>
        <p:nvSpPr>
          <p:cNvPr id="92" name="Google Shape;92;p15"/>
          <p:cNvSpPr/>
          <p:nvPr/>
        </p:nvSpPr>
        <p:spPr>
          <a:xfrm rot="5400000">
            <a:off x="4922125" y="1511091"/>
            <a:ext cx="2653800" cy="2586900"/>
          </a:xfrm>
          <a:prstGeom prst="blockArc">
            <a:avLst>
              <a:gd fmla="val 10800000" name="adj1"/>
              <a:gd fmla="val 21583126" name="adj2"/>
              <a:gd fmla="val 16683" name="adj3"/>
            </a:avLst>
          </a:prstGeom>
          <a:solidFill>
            <a:srgbClr val="223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flipH="1">
            <a:off x="7510695" y="2975553"/>
            <a:ext cx="13743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Marketing</a:t>
            </a:r>
            <a:r>
              <a:rPr b="1" lang="en" sz="1000">
                <a:solidFill>
                  <a:srgbClr val="223D7E"/>
                </a:solidFill>
                <a:latin typeface="Calibri"/>
                <a:ea typeface="Calibri"/>
                <a:cs typeface="Calibri"/>
                <a:sym typeface="Calibri"/>
              </a:rPr>
              <a:t> Channel Investments</a:t>
            </a:r>
            <a:endParaRPr b="1" sz="1000">
              <a:solidFill>
                <a:srgbClr val="223D7E"/>
              </a:solidFill>
              <a:latin typeface="Calibri"/>
              <a:ea typeface="Calibri"/>
              <a:cs typeface="Calibri"/>
              <a:sym typeface="Calibri"/>
            </a:endParaRPr>
          </a:p>
        </p:txBody>
      </p:sp>
      <p:sp>
        <p:nvSpPr>
          <p:cNvPr id="94" name="Google Shape;94;p15"/>
          <p:cNvSpPr txBox="1"/>
          <p:nvPr/>
        </p:nvSpPr>
        <p:spPr>
          <a:xfrm flipH="1">
            <a:off x="6967811" y="2113962"/>
            <a:ext cx="6585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700">
                <a:solidFill>
                  <a:srgbClr val="FFFFFF"/>
                </a:solidFill>
                <a:latin typeface="Montserrat"/>
                <a:ea typeface="Montserrat"/>
                <a:cs typeface="Montserrat"/>
                <a:sym typeface="Montserrat"/>
              </a:rPr>
              <a:t>Place &amp; Time</a:t>
            </a:r>
            <a:endParaRPr sz="700">
              <a:solidFill>
                <a:srgbClr val="FFFFFF"/>
              </a:solidFill>
              <a:latin typeface="Montserrat"/>
              <a:ea typeface="Montserrat"/>
              <a:cs typeface="Montserrat"/>
              <a:sym typeface="Montserrat"/>
            </a:endParaRPr>
          </a:p>
        </p:txBody>
      </p:sp>
      <p:sp>
        <p:nvSpPr>
          <p:cNvPr id="95" name="Google Shape;95;p15"/>
          <p:cNvSpPr txBox="1"/>
          <p:nvPr/>
        </p:nvSpPr>
        <p:spPr>
          <a:xfrm flipH="1">
            <a:off x="6736801" y="3384800"/>
            <a:ext cx="7080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700">
                <a:solidFill>
                  <a:srgbClr val="FFFFFF"/>
                </a:solidFill>
                <a:latin typeface="Montserrat"/>
                <a:ea typeface="Montserrat"/>
                <a:cs typeface="Montserrat"/>
                <a:sym typeface="Montserrat"/>
              </a:rPr>
              <a:t>Promotion</a:t>
            </a:r>
            <a:endParaRPr b="1" sz="700">
              <a:solidFill>
                <a:srgbClr val="FFFFFF"/>
              </a:solidFill>
              <a:latin typeface="Montserrat"/>
              <a:ea typeface="Montserrat"/>
              <a:cs typeface="Montserrat"/>
              <a:sym typeface="Montserrat"/>
            </a:endParaRPr>
          </a:p>
        </p:txBody>
      </p:sp>
      <p:sp>
        <p:nvSpPr>
          <p:cNvPr id="96" name="Google Shape;96;p15"/>
          <p:cNvSpPr txBox="1"/>
          <p:nvPr/>
        </p:nvSpPr>
        <p:spPr>
          <a:xfrm flipH="1">
            <a:off x="7442899" y="2006150"/>
            <a:ext cx="17511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Week of the year</a:t>
            </a:r>
            <a:endParaRPr b="1" sz="1000">
              <a:latin typeface="Calibri"/>
              <a:ea typeface="Calibri"/>
              <a:cs typeface="Calibri"/>
              <a:sym typeface="Calibri"/>
            </a:endParaRPr>
          </a:p>
        </p:txBody>
      </p:sp>
      <p:sp>
        <p:nvSpPr>
          <p:cNvPr id="97" name="Google Shape;97;p15"/>
          <p:cNvSpPr txBox="1"/>
          <p:nvPr/>
        </p:nvSpPr>
        <p:spPr>
          <a:xfrm flipH="1">
            <a:off x="7545131" y="2291132"/>
            <a:ext cx="19908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223D7E"/>
                </a:solidFill>
                <a:latin typeface="Calibri"/>
                <a:ea typeface="Calibri"/>
                <a:cs typeface="Calibri"/>
                <a:sym typeface="Calibri"/>
              </a:rPr>
              <a:t>Holiday/ Seasonality</a:t>
            </a:r>
            <a:endParaRPr sz="1000">
              <a:latin typeface="Calibri"/>
              <a:ea typeface="Calibri"/>
              <a:cs typeface="Calibri"/>
              <a:sym typeface="Calibri"/>
            </a:endParaRPr>
          </a:p>
        </p:txBody>
      </p:sp>
      <p:sp>
        <p:nvSpPr>
          <p:cNvPr id="98" name="Google Shape;98;p15"/>
          <p:cNvSpPr txBox="1"/>
          <p:nvPr/>
        </p:nvSpPr>
        <p:spPr>
          <a:xfrm flipH="1">
            <a:off x="7556104" y="2531437"/>
            <a:ext cx="13431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Sale Calendar</a:t>
            </a:r>
            <a:endParaRPr sz="900">
              <a:latin typeface="Montserrat"/>
              <a:ea typeface="Montserrat"/>
              <a:cs typeface="Montserrat"/>
              <a:sym typeface="Montserrat"/>
            </a:endParaRPr>
          </a:p>
        </p:txBody>
      </p:sp>
      <p:sp>
        <p:nvSpPr>
          <p:cNvPr id="99" name="Google Shape;99;p15"/>
          <p:cNvSpPr txBox="1"/>
          <p:nvPr/>
        </p:nvSpPr>
        <p:spPr>
          <a:xfrm flipH="1">
            <a:off x="7400850" y="3375025"/>
            <a:ext cx="15819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Customer Sentiment(NPS)</a:t>
            </a:r>
            <a:endParaRPr b="1" sz="1000">
              <a:solidFill>
                <a:srgbClr val="223D7E"/>
              </a:solidFill>
              <a:latin typeface="Calibri"/>
              <a:ea typeface="Calibri"/>
              <a:cs typeface="Calibri"/>
              <a:sym typeface="Calibri"/>
            </a:endParaRPr>
          </a:p>
        </p:txBody>
      </p:sp>
      <p:sp>
        <p:nvSpPr>
          <p:cNvPr id="100" name="Google Shape;100;p15"/>
          <p:cNvSpPr txBox="1"/>
          <p:nvPr/>
        </p:nvSpPr>
        <p:spPr>
          <a:xfrm flipH="1">
            <a:off x="7207456" y="3622113"/>
            <a:ext cx="13743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Discounts</a:t>
            </a:r>
            <a:endParaRPr b="1" sz="1000">
              <a:solidFill>
                <a:srgbClr val="223D7E"/>
              </a:solidFill>
              <a:latin typeface="Calibri"/>
              <a:ea typeface="Calibri"/>
              <a:cs typeface="Calibri"/>
              <a:sym typeface="Calibri"/>
            </a:endParaRPr>
          </a:p>
        </p:txBody>
      </p:sp>
      <p:cxnSp>
        <p:nvCxnSpPr>
          <p:cNvPr id="101" name="Google Shape;101;p15"/>
          <p:cNvCxnSpPr/>
          <p:nvPr/>
        </p:nvCxnSpPr>
        <p:spPr>
          <a:xfrm rot="10800000">
            <a:off x="7086450" y="3003425"/>
            <a:ext cx="1896300" cy="0"/>
          </a:xfrm>
          <a:prstGeom prst="straightConnector1">
            <a:avLst/>
          </a:prstGeom>
          <a:noFill/>
          <a:ln cap="flat" cmpd="sng" w="38100">
            <a:solidFill>
              <a:srgbClr val="FFFFFF"/>
            </a:solidFill>
            <a:prstDash val="solid"/>
            <a:round/>
            <a:headEnd len="med" w="med" type="none"/>
            <a:tailEnd len="med" w="med" type="none"/>
          </a:ln>
        </p:spPr>
      </p:cxnSp>
      <p:sp>
        <p:nvSpPr>
          <p:cNvPr id="102" name="Google Shape;102;p15"/>
          <p:cNvSpPr txBox="1"/>
          <p:nvPr/>
        </p:nvSpPr>
        <p:spPr>
          <a:xfrm flipH="1">
            <a:off x="6978856" y="3850713"/>
            <a:ext cx="1374300" cy="2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223D7E"/>
                </a:solidFill>
                <a:latin typeface="Calibri"/>
                <a:ea typeface="Calibri"/>
                <a:cs typeface="Calibri"/>
                <a:sym typeface="Calibri"/>
              </a:rPr>
              <a:t>Adstocks</a:t>
            </a:r>
            <a:endParaRPr b="1" sz="1000">
              <a:solidFill>
                <a:srgbClr val="223D7E"/>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p:nvPr/>
        </p:nvSpPr>
        <p:spPr>
          <a:xfrm>
            <a:off x="253175" y="159175"/>
            <a:ext cx="2451734"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Data Cleaning</a:t>
            </a:r>
          </a:p>
        </p:txBody>
      </p:sp>
      <p:sp>
        <p:nvSpPr>
          <p:cNvPr id="410" name="Google Shape;410;p42"/>
          <p:cNvSpPr/>
          <p:nvPr/>
        </p:nvSpPr>
        <p:spPr>
          <a:xfrm>
            <a:off x="823738" y="812274"/>
            <a:ext cx="7956900" cy="707700"/>
          </a:xfrm>
          <a:prstGeom prst="roundRect">
            <a:avLst>
              <a:gd fmla="val 4407" name="adj"/>
            </a:avLst>
          </a:prstGeom>
          <a:solidFill>
            <a:srgbClr val="FFFFFF"/>
          </a:solidFill>
          <a:ln>
            <a:noFill/>
          </a:ln>
          <a:effectLst>
            <a:outerShdw blurRad="114300" rotWithShape="0" algn="bl" dir="5400000" dist="19050">
              <a:srgbClr val="1D5185">
                <a:alpha val="34000"/>
              </a:srgbClr>
            </a:outerShdw>
          </a:effectLst>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11" name="Google Shape;411;p42"/>
          <p:cNvSpPr/>
          <p:nvPr/>
        </p:nvSpPr>
        <p:spPr>
          <a:xfrm rot="-5400000">
            <a:off x="665975" y="400125"/>
            <a:ext cx="718800" cy="1530300"/>
          </a:xfrm>
          <a:prstGeom prst="round2SameRect">
            <a:avLst>
              <a:gd fmla="val 16667" name="adj1"/>
              <a:gd fmla="val 0" name="adj2"/>
            </a:avLst>
          </a:prstGeom>
          <a:solidFill>
            <a:srgbClr val="1D5185"/>
          </a:solidFill>
          <a:ln>
            <a:noFill/>
          </a:ln>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12" name="Google Shape;412;p42"/>
          <p:cNvSpPr/>
          <p:nvPr/>
        </p:nvSpPr>
        <p:spPr>
          <a:xfrm rot="5400000">
            <a:off x="1802049" y="1079124"/>
            <a:ext cx="156900" cy="221400"/>
          </a:xfrm>
          <a:prstGeom prst="triangl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txBox="1"/>
          <p:nvPr/>
        </p:nvSpPr>
        <p:spPr>
          <a:xfrm>
            <a:off x="434612" y="982425"/>
            <a:ext cx="1181700" cy="3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Fixing Invalid Values</a:t>
            </a:r>
            <a:endParaRPr sz="1100">
              <a:solidFill>
                <a:srgbClr val="FFFFFF"/>
              </a:solidFill>
              <a:latin typeface="Calibri"/>
              <a:ea typeface="Calibri"/>
              <a:cs typeface="Calibri"/>
              <a:sym typeface="Calibri"/>
            </a:endParaRPr>
          </a:p>
        </p:txBody>
      </p:sp>
      <p:sp>
        <p:nvSpPr>
          <p:cNvPr id="414" name="Google Shape;414;p42"/>
          <p:cNvSpPr txBox="1"/>
          <p:nvPr/>
        </p:nvSpPr>
        <p:spPr>
          <a:xfrm>
            <a:off x="1851929" y="830025"/>
            <a:ext cx="6835500" cy="366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GMV should be less than or equal to Product_mrp * Units i.e. gmv &lt;= product_mrp * units.</a:t>
            </a:r>
            <a:endParaRPr sz="1000">
              <a:solidFill>
                <a:srgbClr val="666666"/>
              </a:solidFill>
              <a:latin typeface="Calibri"/>
              <a:ea typeface="Calibri"/>
              <a:cs typeface="Calibri"/>
              <a:sym typeface="Calibri"/>
            </a:endParaRPr>
          </a:p>
          <a:p>
            <a:pPr indent="-292100" lvl="0" marL="4572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The mrp values that do not satisfy the above mentioned condition will be imputed with gmv/units (assumption that discount % is 0)</a:t>
            </a:r>
            <a:endParaRPr sz="1000">
              <a:solidFill>
                <a:srgbClr val="666666"/>
              </a:solidFill>
              <a:latin typeface="Calibri"/>
              <a:ea typeface="Calibri"/>
              <a:cs typeface="Calibri"/>
              <a:sym typeface="Calibri"/>
            </a:endParaRPr>
          </a:p>
          <a:p>
            <a:pPr indent="0" lvl="0" marL="0" rtl="0" algn="l">
              <a:spcBef>
                <a:spcPts val="0"/>
              </a:spcBef>
              <a:spcAft>
                <a:spcPts val="0"/>
              </a:spcAft>
              <a:buNone/>
            </a:pPr>
            <a:r>
              <a:t/>
            </a:r>
            <a:endParaRPr sz="9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900">
              <a:solidFill>
                <a:srgbClr val="666666"/>
              </a:solidFill>
              <a:latin typeface="Montserrat"/>
              <a:ea typeface="Montserrat"/>
              <a:cs typeface="Montserrat"/>
              <a:sym typeface="Montserrat"/>
            </a:endParaRPr>
          </a:p>
        </p:txBody>
      </p:sp>
      <p:sp>
        <p:nvSpPr>
          <p:cNvPr id="415" name="Google Shape;415;p42"/>
          <p:cNvSpPr/>
          <p:nvPr/>
        </p:nvSpPr>
        <p:spPr>
          <a:xfrm>
            <a:off x="823738" y="1802874"/>
            <a:ext cx="7956900" cy="707700"/>
          </a:xfrm>
          <a:prstGeom prst="roundRect">
            <a:avLst>
              <a:gd fmla="val 4407" name="adj"/>
            </a:avLst>
          </a:prstGeom>
          <a:solidFill>
            <a:srgbClr val="FFFFFF"/>
          </a:solidFill>
          <a:ln>
            <a:noFill/>
          </a:ln>
          <a:effectLst>
            <a:outerShdw blurRad="114300" rotWithShape="0" algn="bl" dir="5400000" dist="19050">
              <a:srgbClr val="1D5185">
                <a:alpha val="34000"/>
              </a:srgbClr>
            </a:outerShdw>
          </a:effectLst>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16" name="Google Shape;416;p42"/>
          <p:cNvSpPr/>
          <p:nvPr/>
        </p:nvSpPr>
        <p:spPr>
          <a:xfrm rot="-5400000">
            <a:off x="665975" y="1390725"/>
            <a:ext cx="718800" cy="1530300"/>
          </a:xfrm>
          <a:prstGeom prst="round2SameRect">
            <a:avLst>
              <a:gd fmla="val 16667" name="adj1"/>
              <a:gd fmla="val 0" name="adj2"/>
            </a:avLst>
          </a:prstGeom>
          <a:solidFill>
            <a:srgbClr val="1D5185"/>
          </a:solidFill>
          <a:ln>
            <a:noFill/>
          </a:ln>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17" name="Google Shape;417;p42"/>
          <p:cNvSpPr/>
          <p:nvPr/>
        </p:nvSpPr>
        <p:spPr>
          <a:xfrm rot="5400000">
            <a:off x="1802049" y="2057249"/>
            <a:ext cx="156900" cy="221400"/>
          </a:xfrm>
          <a:prstGeom prst="triangl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txBox="1"/>
          <p:nvPr/>
        </p:nvSpPr>
        <p:spPr>
          <a:xfrm>
            <a:off x="434612" y="1973025"/>
            <a:ext cx="1181700" cy="3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Sanity checks</a:t>
            </a:r>
            <a:endParaRPr sz="1100">
              <a:solidFill>
                <a:srgbClr val="FFFFFF"/>
              </a:solidFill>
              <a:latin typeface="Calibri"/>
              <a:ea typeface="Calibri"/>
              <a:cs typeface="Calibri"/>
              <a:sym typeface="Calibri"/>
            </a:endParaRPr>
          </a:p>
        </p:txBody>
      </p:sp>
      <p:sp>
        <p:nvSpPr>
          <p:cNvPr id="419" name="Google Shape;419;p42"/>
          <p:cNvSpPr txBox="1"/>
          <p:nvPr/>
        </p:nvSpPr>
        <p:spPr>
          <a:xfrm>
            <a:off x="1851929" y="1973025"/>
            <a:ext cx="6835500" cy="366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Checking whether the month and year given in the order date is same as the month and year given in the respective columns</a:t>
            </a:r>
            <a:endParaRPr sz="1000">
              <a:solidFill>
                <a:srgbClr val="666666"/>
              </a:solidFill>
              <a:latin typeface="Calibri"/>
              <a:ea typeface="Calibri"/>
              <a:cs typeface="Calibri"/>
              <a:sym typeface="Calibri"/>
            </a:endParaRPr>
          </a:p>
          <a:p>
            <a:pPr indent="0" lvl="0" marL="0" rtl="0" algn="l">
              <a:spcBef>
                <a:spcPts val="0"/>
              </a:spcBef>
              <a:spcAft>
                <a:spcPts val="0"/>
              </a:spcAft>
              <a:buNone/>
            </a:pPr>
            <a:r>
              <a:t/>
            </a:r>
            <a:endParaRPr sz="9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900">
              <a:solidFill>
                <a:srgbClr val="666666"/>
              </a:solidFill>
              <a:latin typeface="Montserrat"/>
              <a:ea typeface="Montserrat"/>
              <a:cs typeface="Montserrat"/>
              <a:sym typeface="Montserrat"/>
            </a:endParaRPr>
          </a:p>
        </p:txBody>
      </p:sp>
      <p:sp>
        <p:nvSpPr>
          <p:cNvPr id="420" name="Google Shape;420;p42"/>
          <p:cNvSpPr/>
          <p:nvPr/>
        </p:nvSpPr>
        <p:spPr>
          <a:xfrm>
            <a:off x="823750" y="2793475"/>
            <a:ext cx="7956900" cy="1808100"/>
          </a:xfrm>
          <a:prstGeom prst="roundRect">
            <a:avLst>
              <a:gd fmla="val 4407" name="adj"/>
            </a:avLst>
          </a:prstGeom>
          <a:solidFill>
            <a:srgbClr val="FFFFFF"/>
          </a:solidFill>
          <a:ln>
            <a:noFill/>
          </a:ln>
          <a:effectLst>
            <a:outerShdw blurRad="114300" rotWithShape="0" algn="bl" dir="5400000" dist="19050">
              <a:srgbClr val="1D5185">
                <a:alpha val="34000"/>
              </a:srgbClr>
            </a:outerShdw>
          </a:effectLst>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21" name="Google Shape;421;p42"/>
          <p:cNvSpPr/>
          <p:nvPr/>
        </p:nvSpPr>
        <p:spPr>
          <a:xfrm rot="-5400000">
            <a:off x="122825" y="2924700"/>
            <a:ext cx="1805100" cy="1530300"/>
          </a:xfrm>
          <a:prstGeom prst="round2SameRect">
            <a:avLst>
              <a:gd fmla="val 16667" name="adj1"/>
              <a:gd fmla="val 0" name="adj2"/>
            </a:avLst>
          </a:prstGeom>
          <a:solidFill>
            <a:srgbClr val="1D5185"/>
          </a:solidFill>
          <a:ln>
            <a:noFill/>
          </a:ln>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22" name="Google Shape;422;p42"/>
          <p:cNvSpPr/>
          <p:nvPr/>
        </p:nvSpPr>
        <p:spPr>
          <a:xfrm rot="5400000">
            <a:off x="1802049" y="3571699"/>
            <a:ext cx="156900" cy="221400"/>
          </a:xfrm>
          <a:prstGeom prst="triangl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txBox="1"/>
          <p:nvPr/>
        </p:nvSpPr>
        <p:spPr>
          <a:xfrm>
            <a:off x="388687" y="3527750"/>
            <a:ext cx="1181700" cy="3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Treating Missing Values</a:t>
            </a:r>
            <a:endParaRPr sz="1100">
              <a:solidFill>
                <a:srgbClr val="FFFFFF"/>
              </a:solidFill>
              <a:latin typeface="Calibri"/>
              <a:ea typeface="Calibri"/>
              <a:cs typeface="Calibri"/>
              <a:sym typeface="Calibri"/>
            </a:endParaRPr>
          </a:p>
        </p:txBody>
      </p:sp>
      <p:sp>
        <p:nvSpPr>
          <p:cNvPr id="424" name="Google Shape;424;p42"/>
          <p:cNvSpPr txBox="1"/>
          <p:nvPr/>
        </p:nvSpPr>
        <p:spPr>
          <a:xfrm>
            <a:off x="1851929" y="2811225"/>
            <a:ext cx="6835500" cy="366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Dropping columns with missing values more than 50%, </a:t>
            </a:r>
            <a:endParaRPr sz="1000">
              <a:solidFill>
                <a:srgbClr val="666666"/>
              </a:solidFill>
              <a:latin typeface="Calibri"/>
              <a:ea typeface="Calibri"/>
              <a:cs typeface="Calibri"/>
              <a:sym typeface="Calibri"/>
            </a:endParaRPr>
          </a:p>
          <a:p>
            <a:pPr indent="-292100" lvl="1" marL="9144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The columns deliverybdays and delivercdays have 79.63% of missing values. It will not be sensible to impute deliverybdays and delivercdays missing values with 0 for 79.63% values especially when sla is much more for these same orders.</a:t>
            </a:r>
            <a:endParaRPr sz="1000">
              <a:solidFill>
                <a:srgbClr val="666666"/>
              </a:solidFill>
              <a:latin typeface="Calibri"/>
              <a:ea typeface="Calibri"/>
              <a:cs typeface="Calibri"/>
              <a:sym typeface="Calibri"/>
            </a:endParaRPr>
          </a:p>
          <a:p>
            <a:pPr indent="-292100" lvl="0" marL="4572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Since GMV is the dependent variable, we must not have missing values for it, we can either impute or remove records where GMV value is missing. Since the missing values are much less as compared to total records, it is safe to remove them without affecting overall statistics</a:t>
            </a:r>
            <a:endParaRPr sz="1000">
              <a:solidFill>
                <a:srgbClr val="666666"/>
              </a:solidFill>
              <a:latin typeface="Calibri"/>
              <a:ea typeface="Calibri"/>
              <a:cs typeface="Calibri"/>
              <a:sym typeface="Calibri"/>
            </a:endParaRPr>
          </a:p>
          <a:p>
            <a:pPr indent="-292100" lvl="0" marL="4572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Checking product_analytic_vertical column missing values</a:t>
            </a:r>
            <a:endParaRPr sz="1000">
              <a:solidFill>
                <a:srgbClr val="666666"/>
              </a:solidFill>
              <a:latin typeface="Calibri"/>
              <a:ea typeface="Calibri"/>
              <a:cs typeface="Calibri"/>
              <a:sym typeface="Calibri"/>
            </a:endParaRPr>
          </a:p>
          <a:p>
            <a:pPr indent="-292100" lvl="1" marL="914400" rtl="0" algn="l">
              <a:spcBef>
                <a:spcPts val="0"/>
              </a:spcBef>
              <a:spcAft>
                <a:spcPts val="0"/>
              </a:spcAft>
              <a:buClr>
                <a:srgbClr val="666666"/>
              </a:buClr>
              <a:buSzPts val="1000"/>
              <a:buFont typeface="Calibri"/>
              <a:buChar char="○"/>
            </a:pPr>
            <a:r>
              <a:rPr lang="en" sz="1000">
                <a:solidFill>
                  <a:srgbClr val="666666"/>
                </a:solidFill>
                <a:latin typeface="Calibri"/>
                <a:ea typeface="Calibri"/>
                <a:cs typeface="Calibri"/>
                <a:sym typeface="Calibri"/>
              </a:rPr>
              <a:t>These null values are actually not missing values but a vertical </a:t>
            </a:r>
            <a:r>
              <a:rPr lang="en" sz="1000">
                <a:solidFill>
                  <a:srgbClr val="666666"/>
                </a:solidFill>
                <a:latin typeface="Calibri"/>
                <a:ea typeface="Calibri"/>
                <a:cs typeface="Calibri"/>
                <a:sym typeface="Calibri"/>
              </a:rPr>
              <a:t>'</a:t>
            </a:r>
            <a:r>
              <a:rPr lang="en" sz="1000">
                <a:solidFill>
                  <a:srgbClr val="666666"/>
                </a:solidFill>
                <a:latin typeface="Calibri"/>
                <a:ea typeface="Calibri"/>
                <a:cs typeface="Calibri"/>
                <a:sym typeface="Calibri"/>
              </a:rPr>
              <a:t>\N</a:t>
            </a:r>
            <a:r>
              <a:rPr lang="en" sz="1000">
                <a:solidFill>
                  <a:srgbClr val="666666"/>
                </a:solidFill>
                <a:latin typeface="Calibri"/>
                <a:ea typeface="Calibri"/>
                <a:cs typeface="Calibri"/>
                <a:sym typeface="Calibri"/>
              </a:rPr>
              <a:t>'</a:t>
            </a:r>
            <a:r>
              <a:rPr lang="en" sz="1000">
                <a:solidFill>
                  <a:srgbClr val="666666"/>
                </a:solidFill>
                <a:latin typeface="Calibri"/>
                <a:ea typeface="Calibri"/>
                <a:cs typeface="Calibri"/>
                <a:sym typeface="Calibri"/>
              </a:rPr>
              <a:t> under 'EntertainmentSmall' category and 'Speaker' subcategory. We will impute the value </a:t>
            </a:r>
            <a:r>
              <a:rPr lang="en" sz="1000">
                <a:solidFill>
                  <a:srgbClr val="666666"/>
                </a:solidFill>
                <a:latin typeface="Calibri"/>
                <a:ea typeface="Calibri"/>
                <a:cs typeface="Calibri"/>
                <a:sym typeface="Calibri"/>
              </a:rPr>
              <a:t>'\N' </a:t>
            </a:r>
            <a:r>
              <a:rPr lang="en" sz="1000">
                <a:solidFill>
                  <a:srgbClr val="666666"/>
                </a:solidFill>
                <a:latin typeface="Calibri"/>
                <a:ea typeface="Calibri"/>
                <a:cs typeface="Calibri"/>
                <a:sym typeface="Calibri"/>
              </a:rPr>
              <a:t>with 'Others'.</a:t>
            </a:r>
            <a:endParaRPr sz="1000">
              <a:solidFill>
                <a:srgbClr val="666666"/>
              </a:solidFill>
              <a:latin typeface="Calibri"/>
              <a:ea typeface="Calibri"/>
              <a:cs typeface="Calibri"/>
              <a:sym typeface="Calibri"/>
            </a:endParaRPr>
          </a:p>
          <a:p>
            <a:pPr indent="0" lvl="0" marL="0" rtl="0" algn="l">
              <a:spcBef>
                <a:spcPts val="0"/>
              </a:spcBef>
              <a:spcAft>
                <a:spcPts val="0"/>
              </a:spcAft>
              <a:buNone/>
            </a:pPr>
            <a:r>
              <a:t/>
            </a:r>
            <a:endParaRPr sz="9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900">
              <a:solidFill>
                <a:srgbClr val="666666"/>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3"/>
          <p:cNvSpPr/>
          <p:nvPr/>
        </p:nvSpPr>
        <p:spPr>
          <a:xfrm>
            <a:off x="253175" y="159175"/>
            <a:ext cx="3452512"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Data Pre-processing</a:t>
            </a:r>
          </a:p>
        </p:txBody>
      </p:sp>
      <p:sp>
        <p:nvSpPr>
          <p:cNvPr id="430" name="Google Shape;430;p43"/>
          <p:cNvSpPr/>
          <p:nvPr/>
        </p:nvSpPr>
        <p:spPr>
          <a:xfrm>
            <a:off x="823750" y="1117075"/>
            <a:ext cx="7956900" cy="958800"/>
          </a:xfrm>
          <a:prstGeom prst="roundRect">
            <a:avLst>
              <a:gd fmla="val 4407" name="adj"/>
            </a:avLst>
          </a:prstGeom>
          <a:solidFill>
            <a:srgbClr val="FFFFFF"/>
          </a:solidFill>
          <a:ln>
            <a:noFill/>
          </a:ln>
          <a:effectLst>
            <a:outerShdw blurRad="114300" rotWithShape="0" algn="bl" dir="5400000" dist="19050">
              <a:srgbClr val="1D5185">
                <a:alpha val="34000"/>
              </a:srgbClr>
            </a:outerShdw>
          </a:effectLst>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31" name="Google Shape;431;p43"/>
          <p:cNvSpPr/>
          <p:nvPr/>
        </p:nvSpPr>
        <p:spPr>
          <a:xfrm rot="-5400000">
            <a:off x="538175" y="832600"/>
            <a:ext cx="974400" cy="1530300"/>
          </a:xfrm>
          <a:prstGeom prst="round2SameRect">
            <a:avLst>
              <a:gd fmla="val 16667" name="adj1"/>
              <a:gd fmla="val 0" name="adj2"/>
            </a:avLst>
          </a:prstGeom>
          <a:solidFill>
            <a:srgbClr val="1D5185"/>
          </a:solidFill>
          <a:ln>
            <a:noFill/>
          </a:ln>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32" name="Google Shape;432;p43"/>
          <p:cNvSpPr/>
          <p:nvPr/>
        </p:nvSpPr>
        <p:spPr>
          <a:xfrm rot="5400000">
            <a:off x="1802049" y="1487049"/>
            <a:ext cx="156900" cy="221400"/>
          </a:xfrm>
          <a:prstGeom prst="triangl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
          <p:cNvSpPr txBox="1"/>
          <p:nvPr/>
        </p:nvSpPr>
        <p:spPr>
          <a:xfrm>
            <a:off x="434612" y="1363425"/>
            <a:ext cx="1181700" cy="3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Pre-processing of numerical columns</a:t>
            </a:r>
            <a:endParaRPr sz="1100">
              <a:solidFill>
                <a:srgbClr val="FFFFFF"/>
              </a:solidFill>
              <a:latin typeface="Calibri"/>
              <a:ea typeface="Calibri"/>
              <a:cs typeface="Calibri"/>
              <a:sym typeface="Calibri"/>
            </a:endParaRPr>
          </a:p>
        </p:txBody>
      </p:sp>
      <p:sp>
        <p:nvSpPr>
          <p:cNvPr id="434" name="Google Shape;434;p43"/>
          <p:cNvSpPr txBox="1"/>
          <p:nvPr/>
        </p:nvSpPr>
        <p:spPr>
          <a:xfrm>
            <a:off x="1851929" y="1058625"/>
            <a:ext cx="6835500" cy="366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Product_mrp</a:t>
            </a:r>
            <a:r>
              <a:rPr lang="en" sz="1000">
                <a:solidFill>
                  <a:srgbClr val="434343"/>
                </a:solidFill>
                <a:latin typeface="Calibri"/>
                <a:ea typeface="Calibri"/>
                <a:cs typeface="Calibri"/>
                <a:sym typeface="Calibri"/>
              </a:rPr>
              <a:t> - removing values where product mrp is 0</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GMV</a:t>
            </a:r>
            <a:r>
              <a:rPr lang="en" sz="1000">
                <a:solidFill>
                  <a:srgbClr val="434343"/>
                </a:solidFill>
                <a:latin typeface="Calibri"/>
                <a:ea typeface="Calibri"/>
                <a:cs typeface="Calibri"/>
                <a:sym typeface="Calibri"/>
              </a:rPr>
              <a:t> - Imputing gmv(dependent variable) might affect the analysis. It is safe to drop these records.</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SLA</a:t>
            </a:r>
            <a:r>
              <a:rPr lang="en" sz="1000">
                <a:solidFill>
                  <a:srgbClr val="434343"/>
                </a:solidFill>
                <a:latin typeface="Calibri"/>
                <a:ea typeface="Calibri"/>
                <a:cs typeface="Calibri"/>
                <a:sym typeface="Calibri"/>
              </a:rPr>
              <a:t> - SLA &gt; 60 doesn't make sense and is impractical for an ecommerce firm and should be handled while treating outliers</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product_procurement_sla</a:t>
            </a:r>
            <a:r>
              <a:rPr lang="en" sz="1000">
                <a:solidFill>
                  <a:srgbClr val="434343"/>
                </a:solidFill>
                <a:latin typeface="Calibri"/>
                <a:ea typeface="Calibri"/>
                <a:cs typeface="Calibri"/>
                <a:sym typeface="Calibri"/>
              </a:rPr>
              <a:t> being negative or 1000 doesn't make sense. The negative values can be handled by dropping them.</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9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900">
              <a:solidFill>
                <a:srgbClr val="434343"/>
              </a:solidFill>
              <a:latin typeface="Montserrat"/>
              <a:ea typeface="Montserrat"/>
              <a:cs typeface="Montserrat"/>
              <a:sym typeface="Montserrat"/>
            </a:endParaRPr>
          </a:p>
        </p:txBody>
      </p:sp>
      <p:sp>
        <p:nvSpPr>
          <p:cNvPr id="435" name="Google Shape;435;p43"/>
          <p:cNvSpPr/>
          <p:nvPr/>
        </p:nvSpPr>
        <p:spPr>
          <a:xfrm>
            <a:off x="823738" y="2260074"/>
            <a:ext cx="7956900" cy="707700"/>
          </a:xfrm>
          <a:prstGeom prst="roundRect">
            <a:avLst>
              <a:gd fmla="val 4407" name="adj"/>
            </a:avLst>
          </a:prstGeom>
          <a:solidFill>
            <a:srgbClr val="FFFFFF"/>
          </a:solidFill>
          <a:ln>
            <a:noFill/>
          </a:ln>
          <a:effectLst>
            <a:outerShdw blurRad="114300" rotWithShape="0" algn="bl" dir="5400000" dist="19050">
              <a:srgbClr val="1D5185">
                <a:alpha val="34000"/>
              </a:srgbClr>
            </a:outerShdw>
          </a:effectLst>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36" name="Google Shape;436;p43"/>
          <p:cNvSpPr/>
          <p:nvPr/>
        </p:nvSpPr>
        <p:spPr>
          <a:xfrm rot="-5400000">
            <a:off x="665975" y="1847925"/>
            <a:ext cx="718800" cy="1530300"/>
          </a:xfrm>
          <a:prstGeom prst="round2SameRect">
            <a:avLst>
              <a:gd fmla="val 16667" name="adj1"/>
              <a:gd fmla="val 0" name="adj2"/>
            </a:avLst>
          </a:prstGeom>
          <a:solidFill>
            <a:srgbClr val="1D5185"/>
          </a:solidFill>
          <a:ln>
            <a:noFill/>
          </a:ln>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37" name="Google Shape;437;p43"/>
          <p:cNvSpPr/>
          <p:nvPr/>
        </p:nvSpPr>
        <p:spPr>
          <a:xfrm rot="5400000">
            <a:off x="1802049" y="2460249"/>
            <a:ext cx="156900" cy="221400"/>
          </a:xfrm>
          <a:prstGeom prst="triangl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3"/>
          <p:cNvSpPr txBox="1"/>
          <p:nvPr/>
        </p:nvSpPr>
        <p:spPr>
          <a:xfrm>
            <a:off x="434612" y="2430225"/>
            <a:ext cx="1181700" cy="3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Pre-processing of categorical columns</a:t>
            </a:r>
            <a:endParaRPr sz="1100">
              <a:solidFill>
                <a:srgbClr val="FFFFFF"/>
              </a:solidFill>
              <a:latin typeface="Calibri"/>
              <a:ea typeface="Calibri"/>
              <a:cs typeface="Calibri"/>
              <a:sym typeface="Calibri"/>
            </a:endParaRPr>
          </a:p>
        </p:txBody>
      </p:sp>
      <p:sp>
        <p:nvSpPr>
          <p:cNvPr id="439" name="Google Shape;439;p43"/>
          <p:cNvSpPr txBox="1"/>
          <p:nvPr/>
        </p:nvSpPr>
        <p:spPr>
          <a:xfrm>
            <a:off x="1851929" y="2277825"/>
            <a:ext cx="6835500" cy="366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Product_analytic_super_category</a:t>
            </a:r>
            <a:r>
              <a:rPr lang="en" sz="1000">
                <a:solidFill>
                  <a:srgbClr val="434343"/>
                </a:solidFill>
                <a:latin typeface="Calibri"/>
                <a:ea typeface="Calibri"/>
                <a:cs typeface="Calibri"/>
                <a:sym typeface="Calibri"/>
              </a:rPr>
              <a:t> - Since there is only 1 unique value in this column, it doesn't add any information and should be dropped</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Removing scientific notations in </a:t>
            </a:r>
            <a:r>
              <a:rPr b="1" lang="en" sz="1000">
                <a:solidFill>
                  <a:srgbClr val="434343"/>
                </a:solidFill>
                <a:latin typeface="Calibri"/>
                <a:ea typeface="Calibri"/>
                <a:cs typeface="Calibri"/>
                <a:sym typeface="Calibri"/>
              </a:rPr>
              <a:t>customer id, order id, order item id</a:t>
            </a:r>
            <a:r>
              <a:rPr lang="en" sz="1000">
                <a:solidFill>
                  <a:srgbClr val="434343"/>
                </a:solidFill>
                <a:latin typeface="Calibri"/>
                <a:ea typeface="Calibri"/>
                <a:cs typeface="Calibri"/>
                <a:sym typeface="Calibri"/>
              </a:rPr>
              <a:t>, and </a:t>
            </a:r>
            <a:r>
              <a:rPr b="1" lang="en" sz="1000">
                <a:solidFill>
                  <a:srgbClr val="434343"/>
                </a:solidFill>
                <a:latin typeface="Calibri"/>
                <a:ea typeface="Calibri"/>
                <a:cs typeface="Calibri"/>
                <a:sym typeface="Calibri"/>
              </a:rPr>
              <a:t>pincode</a:t>
            </a:r>
            <a:endParaRPr b="1" sz="1000">
              <a:solidFill>
                <a:srgbClr val="434343"/>
              </a:solidFill>
              <a:latin typeface="Calibri"/>
              <a:ea typeface="Calibri"/>
              <a:cs typeface="Calibri"/>
              <a:sym typeface="Calibri"/>
            </a:endParaRPr>
          </a:p>
          <a:p>
            <a:pPr indent="0" lvl="0" marL="0" rtl="0" algn="l">
              <a:spcBef>
                <a:spcPts val="0"/>
              </a:spcBef>
              <a:spcAft>
                <a:spcPts val="0"/>
              </a:spcAft>
              <a:buNone/>
            </a:pPr>
            <a:r>
              <a:t/>
            </a:r>
            <a:endParaRPr sz="9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900">
              <a:solidFill>
                <a:srgbClr val="434343"/>
              </a:solidFill>
              <a:latin typeface="Montserrat"/>
              <a:ea typeface="Montserrat"/>
              <a:cs typeface="Montserrat"/>
              <a:sym typeface="Montserrat"/>
            </a:endParaRPr>
          </a:p>
        </p:txBody>
      </p:sp>
      <p:sp>
        <p:nvSpPr>
          <p:cNvPr id="440" name="Google Shape;440;p43"/>
          <p:cNvSpPr/>
          <p:nvPr/>
        </p:nvSpPr>
        <p:spPr>
          <a:xfrm>
            <a:off x="823750" y="3326875"/>
            <a:ext cx="7956900" cy="718800"/>
          </a:xfrm>
          <a:prstGeom prst="roundRect">
            <a:avLst>
              <a:gd fmla="val 4407" name="adj"/>
            </a:avLst>
          </a:prstGeom>
          <a:solidFill>
            <a:srgbClr val="FFFFFF"/>
          </a:solidFill>
          <a:ln>
            <a:noFill/>
          </a:ln>
          <a:effectLst>
            <a:outerShdw blurRad="114300" rotWithShape="0" algn="bl" dir="5400000" dist="19050">
              <a:srgbClr val="1D5185">
                <a:alpha val="34000"/>
              </a:srgbClr>
            </a:outerShdw>
          </a:effectLst>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41" name="Google Shape;441;p43"/>
          <p:cNvSpPr/>
          <p:nvPr/>
        </p:nvSpPr>
        <p:spPr>
          <a:xfrm rot="-5400000">
            <a:off x="661625" y="2919225"/>
            <a:ext cx="727500" cy="1530300"/>
          </a:xfrm>
          <a:prstGeom prst="round2SameRect">
            <a:avLst>
              <a:gd fmla="val 16667" name="adj1"/>
              <a:gd fmla="val 0" name="adj2"/>
            </a:avLst>
          </a:prstGeom>
          <a:solidFill>
            <a:srgbClr val="1D5185"/>
          </a:solidFill>
          <a:ln>
            <a:noFill/>
          </a:ln>
        </p:spPr>
        <p:txBody>
          <a:bodyPr anchorCtr="0" anchor="ctr" bIns="64450" lIns="64450" spcFirstLastPara="1" rIns="64450" wrap="square" tIns="64450">
            <a:noAutofit/>
          </a:bodyPr>
          <a:lstStyle/>
          <a:p>
            <a:pPr indent="0" lvl="0" marL="0" rtl="0" algn="l">
              <a:spcBef>
                <a:spcPts val="0"/>
              </a:spcBef>
              <a:spcAft>
                <a:spcPts val="0"/>
              </a:spcAft>
              <a:buNone/>
            </a:pPr>
            <a:r>
              <a:t/>
            </a:r>
            <a:endParaRPr sz="1000"/>
          </a:p>
        </p:txBody>
      </p:sp>
      <p:sp>
        <p:nvSpPr>
          <p:cNvPr id="442" name="Google Shape;442;p43"/>
          <p:cNvSpPr/>
          <p:nvPr/>
        </p:nvSpPr>
        <p:spPr>
          <a:xfrm rot="5400000">
            <a:off x="1802049" y="3603249"/>
            <a:ext cx="156900" cy="221400"/>
          </a:xfrm>
          <a:prstGeom prst="triangl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p:cNvSpPr txBox="1"/>
          <p:nvPr/>
        </p:nvSpPr>
        <p:spPr>
          <a:xfrm>
            <a:off x="388687" y="3451550"/>
            <a:ext cx="1181700" cy="3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Removing duplicates and unnecessary data</a:t>
            </a:r>
            <a:endParaRPr sz="1100">
              <a:solidFill>
                <a:srgbClr val="FFFFFF"/>
              </a:solidFill>
              <a:latin typeface="Calibri"/>
              <a:ea typeface="Calibri"/>
              <a:cs typeface="Calibri"/>
              <a:sym typeface="Calibri"/>
            </a:endParaRPr>
          </a:p>
        </p:txBody>
      </p:sp>
      <p:sp>
        <p:nvSpPr>
          <p:cNvPr id="444" name="Google Shape;444;p43"/>
          <p:cNvSpPr txBox="1"/>
          <p:nvPr/>
        </p:nvSpPr>
        <p:spPr>
          <a:xfrm>
            <a:off x="1851925" y="3344625"/>
            <a:ext cx="6835500" cy="5958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Removing duplicates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Removing columns that will not be used - eg. </a:t>
            </a:r>
            <a:r>
              <a:rPr b="1" lang="en" sz="1000">
                <a:solidFill>
                  <a:srgbClr val="434343"/>
                </a:solidFill>
                <a:latin typeface="Calibri"/>
                <a:ea typeface="Calibri"/>
                <a:cs typeface="Calibri"/>
                <a:sym typeface="Calibri"/>
              </a:rPr>
              <a:t>fsn_id, cust_id, pincode</a:t>
            </a:r>
            <a:endParaRPr b="1"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Removing data where date is out of the required analysis</a:t>
            </a:r>
            <a:endParaRPr sz="9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4"/>
          <p:cNvSpPr/>
          <p:nvPr/>
        </p:nvSpPr>
        <p:spPr>
          <a:xfrm>
            <a:off x="253175" y="159175"/>
            <a:ext cx="3048682" cy="2897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Outlier Treatment</a:t>
            </a:r>
          </a:p>
        </p:txBody>
      </p:sp>
      <p:pic>
        <p:nvPicPr>
          <p:cNvPr id="450" name="Google Shape;450;p44"/>
          <p:cNvPicPr preferRelativeResize="0"/>
          <p:nvPr/>
        </p:nvPicPr>
        <p:blipFill>
          <a:blip r:embed="rId3">
            <a:alphaModFix/>
          </a:blip>
          <a:stretch>
            <a:fillRect/>
          </a:stretch>
        </p:blipFill>
        <p:spPr>
          <a:xfrm>
            <a:off x="253175" y="670025"/>
            <a:ext cx="2061400" cy="1483300"/>
          </a:xfrm>
          <a:prstGeom prst="rect">
            <a:avLst/>
          </a:prstGeom>
          <a:noFill/>
          <a:ln>
            <a:noFill/>
          </a:ln>
        </p:spPr>
      </p:pic>
      <p:pic>
        <p:nvPicPr>
          <p:cNvPr id="451" name="Google Shape;451;p44"/>
          <p:cNvPicPr preferRelativeResize="0"/>
          <p:nvPr/>
        </p:nvPicPr>
        <p:blipFill>
          <a:blip r:embed="rId4">
            <a:alphaModFix/>
          </a:blip>
          <a:stretch>
            <a:fillRect/>
          </a:stretch>
        </p:blipFill>
        <p:spPr>
          <a:xfrm>
            <a:off x="277525" y="3604075"/>
            <a:ext cx="2012725" cy="1539414"/>
          </a:xfrm>
          <a:prstGeom prst="rect">
            <a:avLst/>
          </a:prstGeom>
          <a:noFill/>
          <a:ln>
            <a:noFill/>
          </a:ln>
        </p:spPr>
      </p:pic>
      <p:pic>
        <p:nvPicPr>
          <p:cNvPr id="452" name="Google Shape;452;p44"/>
          <p:cNvPicPr preferRelativeResize="0"/>
          <p:nvPr/>
        </p:nvPicPr>
        <p:blipFill>
          <a:blip r:embed="rId5">
            <a:alphaModFix/>
          </a:blip>
          <a:stretch>
            <a:fillRect/>
          </a:stretch>
        </p:blipFill>
        <p:spPr>
          <a:xfrm>
            <a:off x="2527912" y="3604075"/>
            <a:ext cx="2089889" cy="1539425"/>
          </a:xfrm>
          <a:prstGeom prst="rect">
            <a:avLst/>
          </a:prstGeom>
          <a:noFill/>
          <a:ln>
            <a:noFill/>
          </a:ln>
        </p:spPr>
      </p:pic>
      <p:sp>
        <p:nvSpPr>
          <p:cNvPr id="453" name="Google Shape;453;p44"/>
          <p:cNvSpPr txBox="1"/>
          <p:nvPr/>
        </p:nvSpPr>
        <p:spPr>
          <a:xfrm>
            <a:off x="2461525" y="981750"/>
            <a:ext cx="6319200" cy="692700"/>
          </a:xfrm>
          <a:prstGeom prst="rect">
            <a:avLst/>
          </a:prstGeom>
          <a:solidFill>
            <a:srgbClr val="CFE2F3">
              <a:alpha val="25700"/>
            </a:srgbClr>
          </a:solid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Calibri"/>
                <a:ea typeface="Calibri"/>
                <a:cs typeface="Calibri"/>
                <a:sym typeface="Calibri"/>
              </a:rPr>
              <a:t>Product MRP</a:t>
            </a:r>
            <a:r>
              <a:rPr lang="en" sz="1100">
                <a:solidFill>
                  <a:srgbClr val="434343"/>
                </a:solidFill>
                <a:latin typeface="Calibri"/>
                <a:ea typeface="Calibri"/>
                <a:cs typeface="Calibri"/>
                <a:sym typeface="Calibri"/>
              </a:rPr>
              <a:t>: We can drop the outliers (</a:t>
            </a:r>
            <a:r>
              <a:rPr b="1" lang="en" sz="1100">
                <a:solidFill>
                  <a:srgbClr val="434343"/>
                </a:solidFill>
                <a:latin typeface="Calibri"/>
                <a:ea typeface="Calibri"/>
                <a:cs typeface="Calibri"/>
                <a:sym typeface="Calibri"/>
              </a:rPr>
              <a:t>product_mrp &gt; 155000</a:t>
            </a:r>
            <a:r>
              <a:rPr lang="en" sz="1100">
                <a:solidFill>
                  <a:srgbClr val="434343"/>
                </a:solidFill>
                <a:latin typeface="Calibri"/>
                <a:ea typeface="Calibri"/>
                <a:cs typeface="Calibri"/>
                <a:sym typeface="Calibri"/>
              </a:rPr>
              <a:t>) as it may bias the model. Also,  the number of records are negligible as compared to total records, so we won’t lose a lot of data</a:t>
            </a:r>
            <a:endParaRPr sz="1100">
              <a:solidFill>
                <a:srgbClr val="434343"/>
              </a:solidFill>
              <a:latin typeface="Calibri"/>
              <a:ea typeface="Calibri"/>
              <a:cs typeface="Calibri"/>
              <a:sym typeface="Calibri"/>
            </a:endParaRPr>
          </a:p>
        </p:txBody>
      </p:sp>
      <p:sp>
        <p:nvSpPr>
          <p:cNvPr id="454" name="Google Shape;454;p44"/>
          <p:cNvSpPr txBox="1"/>
          <p:nvPr/>
        </p:nvSpPr>
        <p:spPr>
          <a:xfrm>
            <a:off x="2461525" y="2505742"/>
            <a:ext cx="6319200" cy="692700"/>
          </a:xfrm>
          <a:prstGeom prst="rect">
            <a:avLst/>
          </a:prstGeom>
          <a:solidFill>
            <a:srgbClr val="CFE2F3">
              <a:alpha val="25700"/>
            </a:srgbClr>
          </a:solidFill>
          <a:ln cap="flat" cmpd="sng" w="9525">
            <a:solidFill>
              <a:srgbClr val="B7B7B7"/>
            </a:solidFill>
            <a:prstDash val="dot"/>
            <a:round/>
            <a:headEnd len="sm" w="sm" type="none"/>
            <a:tailEnd len="sm" w="sm" type="none"/>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100">
                <a:solidFill>
                  <a:srgbClr val="434343"/>
                </a:solidFill>
                <a:latin typeface="Calibri"/>
                <a:ea typeface="Calibri"/>
                <a:cs typeface="Calibri"/>
                <a:sym typeface="Calibri"/>
              </a:rPr>
              <a:t>Units</a:t>
            </a:r>
            <a:r>
              <a:rPr b="1" lang="en" sz="1100">
                <a:solidFill>
                  <a:srgbClr val="434343"/>
                </a:solidFill>
                <a:latin typeface="Calibri"/>
                <a:ea typeface="Calibri"/>
                <a:cs typeface="Calibri"/>
                <a:sym typeface="Calibri"/>
              </a:rPr>
              <a:t>: </a:t>
            </a:r>
            <a:r>
              <a:rPr lang="en" sz="1100">
                <a:solidFill>
                  <a:srgbClr val="434343"/>
                </a:solidFill>
                <a:latin typeface="Calibri"/>
                <a:ea typeface="Calibri"/>
                <a:cs typeface="Calibri"/>
                <a:sym typeface="Calibri"/>
              </a:rPr>
              <a:t>Sometimes there might be cases where products are bought in large numbers. Since gmv values for these records is low, we do not need to drop them. Also units might not be considered when modelling, so keeping them also won’t have a lot of impact.</a:t>
            </a:r>
            <a:endParaRPr sz="1100">
              <a:solidFill>
                <a:srgbClr val="434343"/>
              </a:solidFill>
              <a:latin typeface="Calibri"/>
              <a:ea typeface="Calibri"/>
              <a:cs typeface="Calibri"/>
              <a:sym typeface="Calibri"/>
            </a:endParaRPr>
          </a:p>
        </p:txBody>
      </p:sp>
      <p:sp>
        <p:nvSpPr>
          <p:cNvPr id="455" name="Google Shape;455;p44"/>
          <p:cNvSpPr txBox="1"/>
          <p:nvPr/>
        </p:nvSpPr>
        <p:spPr>
          <a:xfrm>
            <a:off x="4747525" y="3877350"/>
            <a:ext cx="3716700" cy="861900"/>
          </a:xfrm>
          <a:prstGeom prst="rect">
            <a:avLst/>
          </a:prstGeom>
          <a:solidFill>
            <a:srgbClr val="CFE2F3">
              <a:alpha val="25700"/>
            </a:srgbClr>
          </a:solidFill>
          <a:ln cap="flat" cmpd="sng" w="9525">
            <a:solidFill>
              <a:srgbClr val="B7B7B7"/>
            </a:solidFill>
            <a:prstDash val="dot"/>
            <a:round/>
            <a:headEnd len="sm" w="sm" type="none"/>
            <a:tailEnd len="sm" w="sm" type="none"/>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100">
                <a:solidFill>
                  <a:srgbClr val="434343"/>
                </a:solidFill>
                <a:latin typeface="Calibri"/>
                <a:ea typeface="Calibri"/>
                <a:cs typeface="Calibri"/>
                <a:sym typeface="Calibri"/>
              </a:rPr>
              <a:t>SLA</a:t>
            </a:r>
            <a:r>
              <a:rPr b="1" lang="en" sz="1100">
                <a:solidFill>
                  <a:srgbClr val="434343"/>
                </a:solidFill>
                <a:latin typeface="Calibri"/>
                <a:ea typeface="Calibri"/>
                <a:cs typeface="Calibri"/>
                <a:sym typeface="Calibri"/>
              </a:rPr>
              <a:t>:</a:t>
            </a:r>
            <a:r>
              <a:rPr lang="en" sz="1100">
                <a:solidFill>
                  <a:srgbClr val="434343"/>
                </a:solidFill>
                <a:latin typeface="Calibri"/>
                <a:ea typeface="Calibri"/>
                <a:cs typeface="Calibri"/>
                <a:sym typeface="Calibri"/>
              </a:rPr>
              <a:t> We can drop </a:t>
            </a:r>
            <a:r>
              <a:rPr b="1" lang="en" sz="1100">
                <a:solidFill>
                  <a:srgbClr val="434343"/>
                </a:solidFill>
                <a:latin typeface="Calibri"/>
                <a:ea typeface="Calibri"/>
                <a:cs typeface="Calibri"/>
                <a:sym typeface="Calibri"/>
              </a:rPr>
              <a:t>sla&gt;180</a:t>
            </a:r>
            <a:r>
              <a:rPr lang="en" sz="1100">
                <a:solidFill>
                  <a:srgbClr val="434343"/>
                </a:solidFill>
                <a:latin typeface="Calibri"/>
                <a:ea typeface="Calibri"/>
                <a:cs typeface="Calibri"/>
                <a:sym typeface="Calibri"/>
              </a:rPr>
              <a:t> as shown in the first figure. The second box plot shows that even even </a:t>
            </a:r>
            <a:r>
              <a:rPr b="1" lang="en" sz="1100">
                <a:solidFill>
                  <a:srgbClr val="434343"/>
                </a:solidFill>
                <a:latin typeface="Calibri"/>
                <a:ea typeface="Calibri"/>
                <a:cs typeface="Calibri"/>
                <a:sym typeface="Calibri"/>
              </a:rPr>
              <a:t>sla&gt;60</a:t>
            </a:r>
            <a:r>
              <a:rPr lang="en" sz="1100">
                <a:solidFill>
                  <a:srgbClr val="434343"/>
                </a:solidFill>
                <a:latin typeface="Calibri"/>
                <a:ea typeface="Calibri"/>
                <a:cs typeface="Calibri"/>
                <a:sym typeface="Calibri"/>
              </a:rPr>
              <a:t> is a lot when business is concerned for an ecommerce firm. This might skew our data. Removing them is a good.</a:t>
            </a:r>
            <a:endParaRPr sz="1100">
              <a:solidFill>
                <a:srgbClr val="434343"/>
              </a:solidFill>
              <a:latin typeface="Calibri"/>
              <a:ea typeface="Calibri"/>
              <a:cs typeface="Calibri"/>
              <a:sym typeface="Calibri"/>
            </a:endParaRPr>
          </a:p>
        </p:txBody>
      </p:sp>
      <p:pic>
        <p:nvPicPr>
          <p:cNvPr id="456" name="Google Shape;456;p44"/>
          <p:cNvPicPr preferRelativeResize="0"/>
          <p:nvPr/>
        </p:nvPicPr>
        <p:blipFill>
          <a:blip r:embed="rId6">
            <a:alphaModFix/>
          </a:blip>
          <a:stretch>
            <a:fillRect/>
          </a:stretch>
        </p:blipFill>
        <p:spPr>
          <a:xfrm>
            <a:off x="277506" y="2174093"/>
            <a:ext cx="2012725" cy="15083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p:nvPr/>
        </p:nvSpPr>
        <p:spPr>
          <a:xfrm>
            <a:off x="312125" y="3900550"/>
            <a:ext cx="8573400" cy="941400"/>
          </a:xfrm>
          <a:prstGeom prst="roundRect">
            <a:avLst>
              <a:gd fmla="val 3913" name="adj"/>
            </a:avLst>
          </a:prstGeom>
          <a:solidFill>
            <a:srgbClr val="9FC5E8">
              <a:alpha val="4860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2" name="Google Shape;462;p45"/>
          <p:cNvSpPr/>
          <p:nvPr/>
        </p:nvSpPr>
        <p:spPr>
          <a:xfrm>
            <a:off x="312125" y="2986150"/>
            <a:ext cx="8573400" cy="747900"/>
          </a:xfrm>
          <a:prstGeom prst="roundRect">
            <a:avLst>
              <a:gd fmla="val 3913" name="adj"/>
            </a:avLst>
          </a:prstGeom>
          <a:solidFill>
            <a:srgbClr val="9FC5E8">
              <a:alpha val="4860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3" name="Google Shape;463;p45"/>
          <p:cNvSpPr/>
          <p:nvPr/>
        </p:nvSpPr>
        <p:spPr>
          <a:xfrm>
            <a:off x="253175" y="159175"/>
            <a:ext cx="3736446" cy="35439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Prepare Other Datasets</a:t>
            </a:r>
          </a:p>
        </p:txBody>
      </p:sp>
      <p:sp>
        <p:nvSpPr>
          <p:cNvPr id="464" name="Google Shape;464;p45"/>
          <p:cNvSpPr/>
          <p:nvPr/>
        </p:nvSpPr>
        <p:spPr>
          <a:xfrm>
            <a:off x="312125" y="776350"/>
            <a:ext cx="8573400" cy="1142400"/>
          </a:xfrm>
          <a:prstGeom prst="roundRect">
            <a:avLst>
              <a:gd fmla="val 3913" name="adj"/>
            </a:avLst>
          </a:prstGeom>
          <a:solidFill>
            <a:srgbClr val="9FC5E8">
              <a:alpha val="4860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5" name="Google Shape;465;p45"/>
          <p:cNvSpPr txBox="1"/>
          <p:nvPr/>
        </p:nvSpPr>
        <p:spPr>
          <a:xfrm>
            <a:off x="312275" y="818000"/>
            <a:ext cx="82506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latin typeface="Calibri"/>
                <a:ea typeface="Calibri"/>
                <a:cs typeface="Calibri"/>
                <a:sym typeface="Calibri"/>
              </a:rPr>
              <a:t>Media</a:t>
            </a:r>
            <a:r>
              <a:rPr b="1" lang="en" sz="1100">
                <a:solidFill>
                  <a:srgbClr val="434343"/>
                </a:solidFill>
                <a:latin typeface="Calibri"/>
                <a:ea typeface="Calibri"/>
                <a:cs typeface="Calibri"/>
                <a:sym typeface="Calibri"/>
              </a:rPr>
              <a:t> Investment</a:t>
            </a:r>
            <a:endParaRPr b="1" sz="11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Removed Null values and modified the data weekwise</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Created new KPIs</a:t>
            </a:r>
            <a:endParaRPr sz="1000">
              <a:solidFill>
                <a:srgbClr val="434343"/>
              </a:solidFill>
              <a:latin typeface="Calibri"/>
              <a:ea typeface="Calibri"/>
              <a:cs typeface="Calibri"/>
              <a:sym typeface="Calibri"/>
            </a:endParaRPr>
          </a:p>
          <a:p>
            <a:pPr indent="-292100" lvl="1" marL="9144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SMA (Simple Moving Average) and EMA (Exponential Moving Average) for each of </a:t>
            </a:r>
            <a:r>
              <a:rPr lang="en" sz="1000">
                <a:solidFill>
                  <a:srgbClr val="434343"/>
                </a:solidFill>
                <a:latin typeface="Calibri"/>
                <a:ea typeface="Calibri"/>
                <a:cs typeface="Calibri"/>
                <a:sym typeface="Calibri"/>
              </a:rPr>
              <a:t>the</a:t>
            </a:r>
            <a:r>
              <a:rPr lang="en" sz="1000">
                <a:solidFill>
                  <a:srgbClr val="434343"/>
                </a:solidFill>
                <a:latin typeface="Calibri"/>
                <a:ea typeface="Calibri"/>
                <a:cs typeface="Calibri"/>
                <a:sym typeface="Calibri"/>
              </a:rPr>
              <a:t> three </a:t>
            </a:r>
            <a:r>
              <a:rPr lang="en" sz="1000">
                <a:solidFill>
                  <a:srgbClr val="434343"/>
                </a:solidFill>
                <a:latin typeface="Calibri"/>
                <a:ea typeface="Calibri"/>
                <a:cs typeface="Calibri"/>
                <a:sym typeface="Calibri"/>
              </a:rPr>
              <a:t>subcategories</a:t>
            </a:r>
            <a:r>
              <a:rPr lang="en" sz="1000">
                <a:solidFill>
                  <a:srgbClr val="434343"/>
                </a:solidFill>
                <a:latin typeface="Calibri"/>
                <a:ea typeface="Calibri"/>
                <a:cs typeface="Calibri"/>
                <a:sym typeface="Calibri"/>
              </a:rPr>
              <a:t> and total SMA and EMA for 3, 5, and 7 weeks</a:t>
            </a:r>
            <a:endParaRPr sz="1000">
              <a:solidFill>
                <a:srgbClr val="434343"/>
              </a:solidFill>
              <a:latin typeface="Calibri"/>
              <a:ea typeface="Calibri"/>
              <a:cs typeface="Calibri"/>
              <a:sym typeface="Calibri"/>
            </a:endParaRPr>
          </a:p>
          <a:p>
            <a:pPr indent="-292100" lvl="1" marL="9144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Adstock - Calculating the adstock for each of the advertising media. The formula for adstock is </a:t>
            </a:r>
            <a:r>
              <a:rPr b="1" lang="en" sz="1000">
                <a:solidFill>
                  <a:srgbClr val="434343"/>
                </a:solidFill>
                <a:latin typeface="Calibri"/>
                <a:ea typeface="Calibri"/>
                <a:cs typeface="Calibri"/>
                <a:sym typeface="Calibri"/>
              </a:rPr>
              <a:t>At = Xt + adstock rate * At-</a:t>
            </a:r>
            <a:r>
              <a:rPr b="1" lang="en" sz="1000">
                <a:solidFill>
                  <a:srgbClr val="434343"/>
                </a:solidFill>
                <a:latin typeface="Calibri"/>
                <a:ea typeface="Calibri"/>
                <a:cs typeface="Calibri"/>
                <a:sym typeface="Calibri"/>
              </a:rPr>
              <a:t>1</a:t>
            </a:r>
            <a:endParaRPr sz="1000">
              <a:solidFill>
                <a:srgbClr val="434343"/>
              </a:solidFill>
              <a:latin typeface="Calibri"/>
              <a:ea typeface="Calibri"/>
              <a:cs typeface="Calibri"/>
              <a:sym typeface="Calibri"/>
            </a:endParaRPr>
          </a:p>
        </p:txBody>
      </p:sp>
      <p:sp>
        <p:nvSpPr>
          <p:cNvPr id="466" name="Google Shape;466;p45"/>
          <p:cNvSpPr/>
          <p:nvPr/>
        </p:nvSpPr>
        <p:spPr>
          <a:xfrm>
            <a:off x="312125" y="2071750"/>
            <a:ext cx="8573400" cy="747900"/>
          </a:xfrm>
          <a:prstGeom prst="roundRect">
            <a:avLst>
              <a:gd fmla="val 3913" name="adj"/>
            </a:avLst>
          </a:prstGeom>
          <a:solidFill>
            <a:srgbClr val="9FC5E8">
              <a:alpha val="4860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7" name="Google Shape;467;p45"/>
          <p:cNvSpPr txBox="1"/>
          <p:nvPr/>
        </p:nvSpPr>
        <p:spPr>
          <a:xfrm>
            <a:off x="291200" y="2049225"/>
            <a:ext cx="8404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rgbClr val="434343"/>
                </a:solidFill>
                <a:latin typeface="Calibri"/>
                <a:ea typeface="Calibri"/>
                <a:cs typeface="Calibri"/>
                <a:sym typeface="Calibri"/>
              </a:rPr>
              <a:t>Sale Data</a:t>
            </a:r>
            <a:endParaRPr b="1" sz="11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Removed Null values and modified the data to extract the range of sale dates in 2015 and 2016</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Extracted number of Sale days in a particular week</a:t>
            </a:r>
            <a:endParaRPr>
              <a:solidFill>
                <a:srgbClr val="434343"/>
              </a:solidFill>
            </a:endParaRPr>
          </a:p>
        </p:txBody>
      </p:sp>
      <p:sp>
        <p:nvSpPr>
          <p:cNvPr id="468" name="Google Shape;468;p45"/>
          <p:cNvSpPr txBox="1"/>
          <p:nvPr/>
        </p:nvSpPr>
        <p:spPr>
          <a:xfrm>
            <a:off x="303100" y="2979625"/>
            <a:ext cx="8506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rgbClr val="434343"/>
                </a:solidFill>
                <a:latin typeface="Calibri"/>
                <a:ea typeface="Calibri"/>
                <a:cs typeface="Calibri"/>
                <a:sym typeface="Calibri"/>
              </a:rPr>
              <a:t>NPS &amp; Stock Index Data</a:t>
            </a:r>
            <a:endParaRPr b="1" sz="11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Cleaned the data and removed Null values</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Kept the same value of NPS score and Stock Index for each week in a particular month</a:t>
            </a:r>
            <a:endParaRPr>
              <a:solidFill>
                <a:srgbClr val="434343"/>
              </a:solidFill>
            </a:endParaRPr>
          </a:p>
        </p:txBody>
      </p:sp>
      <p:sp>
        <p:nvSpPr>
          <p:cNvPr id="469" name="Google Shape;469;p45"/>
          <p:cNvSpPr txBox="1"/>
          <p:nvPr/>
        </p:nvSpPr>
        <p:spPr>
          <a:xfrm>
            <a:off x="304800" y="3886200"/>
            <a:ext cx="8486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latin typeface="Calibri"/>
                <a:ea typeface="Calibri"/>
                <a:cs typeface="Calibri"/>
                <a:sym typeface="Calibri"/>
              </a:rPr>
              <a:t>Climate Data</a:t>
            </a:r>
            <a:endParaRPr b="1" sz="11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Handled missing values - Dropped rows where most of the columns have nulls. Since this is weather data, it is difficult to impute anything. So, it is safe to remove these rows. </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Extracted week from date and grouped the data on the basis of the week</a:t>
            </a:r>
            <a:endParaRPr sz="1000">
              <a:solidFill>
                <a:srgbClr val="434343"/>
              </a:solidFill>
              <a:latin typeface="Calibri"/>
              <a:ea typeface="Calibri"/>
              <a:cs typeface="Calibri"/>
              <a:sym typeface="Calibri"/>
            </a:endParaRPr>
          </a:p>
          <a:p>
            <a:pPr indent="-292100" lvl="0" marL="4572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Performed the above two steps separately for 2015 and 2016 and then merged the data for the two years</a:t>
            </a:r>
            <a:endParaRPr>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p:nvPr/>
        </p:nvSpPr>
        <p:spPr>
          <a:xfrm>
            <a:off x="253175" y="159175"/>
            <a:ext cx="6855790" cy="3551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Merge other datasets with Consumer Data</a:t>
            </a:r>
          </a:p>
        </p:txBody>
      </p:sp>
      <p:sp>
        <p:nvSpPr>
          <p:cNvPr id="475" name="Google Shape;475;p46"/>
          <p:cNvSpPr/>
          <p:nvPr/>
        </p:nvSpPr>
        <p:spPr>
          <a:xfrm>
            <a:off x="0" y="2299297"/>
            <a:ext cx="9003600" cy="324300"/>
          </a:xfrm>
          <a:prstGeom prst="rightArrow">
            <a:avLst>
              <a:gd fmla="val 50000" name="adj1"/>
              <a:gd fmla="val 75396" name="adj2"/>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6"/>
          <p:cNvSpPr txBox="1"/>
          <p:nvPr/>
        </p:nvSpPr>
        <p:spPr>
          <a:xfrm>
            <a:off x="193695" y="1231942"/>
            <a:ext cx="2278200" cy="5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100"/>
              <a:buFont typeface="Arial"/>
              <a:buNone/>
            </a:pPr>
            <a:r>
              <a:rPr lang="en" sz="1000">
                <a:solidFill>
                  <a:srgbClr val="434343"/>
                </a:solidFill>
                <a:latin typeface="Calibri"/>
                <a:ea typeface="Calibri"/>
                <a:cs typeface="Calibri"/>
                <a:sym typeface="Calibri"/>
              </a:rPr>
              <a:t>Extracting 3 separate dataframes for each product subcategory from main consumer electronics dataframe</a:t>
            </a:r>
            <a:endParaRPr sz="1000">
              <a:solidFill>
                <a:srgbClr val="434343"/>
              </a:solidFill>
              <a:latin typeface="Calibri"/>
              <a:ea typeface="Calibri"/>
              <a:cs typeface="Calibri"/>
              <a:sym typeface="Calibri"/>
            </a:endParaRPr>
          </a:p>
          <a:p>
            <a:pPr indent="0" lvl="0" marL="0" marR="0" rtl="0" algn="l">
              <a:spcBef>
                <a:spcPts val="0"/>
              </a:spcBef>
              <a:spcAft>
                <a:spcPts val="0"/>
              </a:spcAft>
              <a:buNone/>
            </a:pPr>
            <a:r>
              <a:t/>
            </a:r>
            <a:endParaRPr sz="1000">
              <a:solidFill>
                <a:srgbClr val="434343"/>
              </a:solidFill>
              <a:latin typeface="Calibri"/>
              <a:ea typeface="Calibri"/>
              <a:cs typeface="Calibri"/>
              <a:sym typeface="Calibri"/>
            </a:endParaRPr>
          </a:p>
          <a:p>
            <a:pPr indent="0" lvl="0" marL="0" marR="0" rtl="0" algn="l">
              <a:spcBef>
                <a:spcPts val="0"/>
              </a:spcBef>
              <a:spcAft>
                <a:spcPts val="0"/>
              </a:spcAft>
              <a:buNone/>
            </a:pPr>
            <a:r>
              <a:t/>
            </a:r>
            <a:endParaRPr sz="1000">
              <a:solidFill>
                <a:srgbClr val="434343"/>
              </a:solidFill>
              <a:latin typeface="Calibri"/>
              <a:ea typeface="Calibri"/>
              <a:cs typeface="Calibri"/>
              <a:sym typeface="Calibri"/>
            </a:endParaRPr>
          </a:p>
          <a:p>
            <a:pPr indent="0" lvl="0" marL="457200" marR="0" rtl="0" algn="l">
              <a:spcBef>
                <a:spcPts val="0"/>
              </a:spcBef>
              <a:spcAft>
                <a:spcPts val="0"/>
              </a:spcAft>
              <a:buNone/>
            </a:pPr>
            <a:r>
              <a:t/>
            </a:r>
            <a:endParaRPr sz="1000">
              <a:solidFill>
                <a:srgbClr val="434343"/>
              </a:solidFill>
              <a:latin typeface="Calibri"/>
              <a:ea typeface="Calibri"/>
              <a:cs typeface="Calibri"/>
              <a:sym typeface="Calibri"/>
            </a:endParaRPr>
          </a:p>
        </p:txBody>
      </p:sp>
      <p:sp>
        <p:nvSpPr>
          <p:cNvPr id="477" name="Google Shape;477;p46"/>
          <p:cNvSpPr txBox="1"/>
          <p:nvPr/>
        </p:nvSpPr>
        <p:spPr>
          <a:xfrm>
            <a:off x="3810379" y="1231942"/>
            <a:ext cx="2383500" cy="5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000">
                <a:solidFill>
                  <a:srgbClr val="434343"/>
                </a:solidFill>
                <a:latin typeface="Calibri"/>
                <a:ea typeface="Calibri"/>
                <a:cs typeface="Calibri"/>
                <a:sym typeface="Calibri"/>
              </a:rPr>
              <a:t>Extract Weekly data for CameraAccessory, GamingAccessory and HomeAudio dataframes</a:t>
            </a:r>
            <a:endParaRPr sz="1000">
              <a:solidFill>
                <a:srgbClr val="434343"/>
              </a:solidFill>
              <a:latin typeface="Calibri"/>
              <a:ea typeface="Calibri"/>
              <a:cs typeface="Calibri"/>
              <a:sym typeface="Calibri"/>
            </a:endParaRPr>
          </a:p>
          <a:p>
            <a:pPr indent="0" lvl="0" marL="0" marR="0" rtl="0" algn="l">
              <a:spcBef>
                <a:spcPts val="0"/>
              </a:spcBef>
              <a:spcAft>
                <a:spcPts val="0"/>
              </a:spcAft>
              <a:buNone/>
            </a:pPr>
            <a:r>
              <a:t/>
            </a:r>
            <a:endParaRPr b="1" sz="800">
              <a:solidFill>
                <a:srgbClr val="434343"/>
              </a:solidFill>
              <a:latin typeface="Montserrat"/>
              <a:ea typeface="Montserrat"/>
              <a:cs typeface="Montserrat"/>
              <a:sym typeface="Montserrat"/>
            </a:endParaRPr>
          </a:p>
        </p:txBody>
      </p:sp>
      <p:sp>
        <p:nvSpPr>
          <p:cNvPr id="478" name="Google Shape;478;p46"/>
          <p:cNvSpPr txBox="1"/>
          <p:nvPr/>
        </p:nvSpPr>
        <p:spPr>
          <a:xfrm>
            <a:off x="6968002" y="1003350"/>
            <a:ext cx="2035500" cy="5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000">
                <a:solidFill>
                  <a:srgbClr val="434343"/>
                </a:solidFill>
                <a:latin typeface="Calibri"/>
                <a:ea typeface="Calibri"/>
                <a:cs typeface="Calibri"/>
                <a:sym typeface="Calibri"/>
              </a:rPr>
              <a:t>New KPI creation</a:t>
            </a:r>
            <a:endParaRPr sz="1000">
              <a:solidFill>
                <a:srgbClr val="434343"/>
              </a:solidFill>
              <a:latin typeface="Calibri"/>
              <a:ea typeface="Calibri"/>
              <a:cs typeface="Calibri"/>
              <a:sym typeface="Calibri"/>
            </a:endParaRPr>
          </a:p>
          <a:p>
            <a:pPr indent="-292100" lvl="0" marL="342900" marR="0" rtl="0" algn="l">
              <a:lnSpc>
                <a:spcPct val="100000"/>
              </a:lnSpc>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Payday Week</a:t>
            </a:r>
            <a:r>
              <a:rPr lang="en" sz="1000">
                <a:solidFill>
                  <a:srgbClr val="434343"/>
                </a:solidFill>
                <a:latin typeface="Calibri"/>
                <a:ea typeface="Calibri"/>
                <a:cs typeface="Calibri"/>
                <a:sym typeface="Calibri"/>
              </a:rPr>
              <a:t> - If it is a Payday week then 1 else 0</a:t>
            </a:r>
            <a:endParaRPr sz="1000">
              <a:solidFill>
                <a:srgbClr val="434343"/>
              </a:solidFill>
              <a:latin typeface="Calibri"/>
              <a:ea typeface="Calibri"/>
              <a:cs typeface="Calibri"/>
              <a:sym typeface="Calibri"/>
            </a:endParaRPr>
          </a:p>
          <a:p>
            <a:pPr indent="-292100" lvl="0" marL="342900" marR="0" rtl="0" algn="l">
              <a:lnSpc>
                <a:spcPct val="100000"/>
              </a:lnSpc>
              <a:spcBef>
                <a:spcPts val="0"/>
              </a:spcBef>
              <a:spcAft>
                <a:spcPts val="0"/>
              </a:spcAft>
              <a:buClr>
                <a:srgbClr val="434343"/>
              </a:buClr>
              <a:buSzPts val="1000"/>
              <a:buFont typeface="Calibri"/>
              <a:buChar char="●"/>
            </a:pPr>
            <a:r>
              <a:rPr b="1" lang="en" sz="1000">
                <a:solidFill>
                  <a:srgbClr val="434343"/>
                </a:solidFill>
                <a:latin typeface="Calibri"/>
                <a:ea typeface="Calibri"/>
                <a:cs typeface="Calibri"/>
                <a:sym typeface="Calibri"/>
              </a:rPr>
              <a:t>Holiday Week </a:t>
            </a:r>
            <a:r>
              <a:rPr lang="en" sz="1000">
                <a:solidFill>
                  <a:srgbClr val="434343"/>
                </a:solidFill>
                <a:latin typeface="Calibri"/>
                <a:ea typeface="Calibri"/>
                <a:cs typeface="Calibri"/>
                <a:sym typeface="Calibri"/>
              </a:rPr>
              <a:t>- If it is a holiday week then 1 else 0</a:t>
            </a:r>
            <a:endParaRPr sz="1000">
              <a:solidFill>
                <a:srgbClr val="434343"/>
              </a:solidFill>
              <a:latin typeface="Calibri"/>
              <a:ea typeface="Calibri"/>
              <a:cs typeface="Calibri"/>
              <a:sym typeface="Calibri"/>
            </a:endParaRPr>
          </a:p>
          <a:p>
            <a:pPr indent="0" lvl="0" marL="0" rtl="0" algn="l">
              <a:spcBef>
                <a:spcPts val="0"/>
              </a:spcBef>
              <a:spcAft>
                <a:spcPts val="0"/>
              </a:spcAft>
              <a:buNone/>
            </a:pPr>
            <a:r>
              <a:t/>
            </a:r>
            <a:endParaRPr b="1" sz="900">
              <a:solidFill>
                <a:srgbClr val="434343"/>
              </a:solidFill>
              <a:latin typeface="Montserrat"/>
              <a:ea typeface="Montserrat"/>
              <a:cs typeface="Montserrat"/>
              <a:sym typeface="Montserrat"/>
            </a:endParaRPr>
          </a:p>
        </p:txBody>
      </p:sp>
      <p:sp>
        <p:nvSpPr>
          <p:cNvPr id="479" name="Google Shape;479;p46"/>
          <p:cNvSpPr txBox="1"/>
          <p:nvPr/>
        </p:nvSpPr>
        <p:spPr>
          <a:xfrm>
            <a:off x="2065152" y="3039989"/>
            <a:ext cx="2278200" cy="93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00">
                <a:solidFill>
                  <a:srgbClr val="434343"/>
                </a:solidFill>
                <a:latin typeface="Calibri"/>
                <a:ea typeface="Calibri"/>
                <a:cs typeface="Calibri"/>
                <a:sym typeface="Calibri"/>
              </a:rPr>
              <a:t>Creating Dummy variables for main consumer electronics dataframe</a:t>
            </a:r>
            <a:endParaRPr sz="800">
              <a:solidFill>
                <a:srgbClr val="434343"/>
              </a:solidFill>
              <a:latin typeface="Montserrat"/>
              <a:ea typeface="Montserrat"/>
              <a:cs typeface="Montserrat"/>
              <a:sym typeface="Montserrat"/>
            </a:endParaRPr>
          </a:p>
        </p:txBody>
      </p:sp>
      <p:sp>
        <p:nvSpPr>
          <p:cNvPr id="480" name="Google Shape;480;p46"/>
          <p:cNvSpPr txBox="1"/>
          <p:nvPr/>
        </p:nvSpPr>
        <p:spPr>
          <a:xfrm>
            <a:off x="5175139" y="3040000"/>
            <a:ext cx="2488800" cy="90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00">
                <a:solidFill>
                  <a:srgbClr val="434343"/>
                </a:solidFill>
                <a:latin typeface="Calibri"/>
                <a:ea typeface="Calibri"/>
                <a:cs typeface="Calibri"/>
                <a:sym typeface="Calibri"/>
              </a:rPr>
              <a:t>Merging with other dataframes</a:t>
            </a:r>
            <a:endParaRPr sz="1000">
              <a:solidFill>
                <a:srgbClr val="434343"/>
              </a:solidFill>
              <a:latin typeface="Calibri"/>
              <a:ea typeface="Calibri"/>
              <a:cs typeface="Calibri"/>
              <a:sym typeface="Calibri"/>
            </a:endParaRPr>
          </a:p>
          <a:p>
            <a:pPr indent="-292100" lvl="0" marL="457200" marR="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Media Investment Weekly Data</a:t>
            </a:r>
            <a:endParaRPr sz="1000">
              <a:solidFill>
                <a:srgbClr val="434343"/>
              </a:solidFill>
              <a:latin typeface="Calibri"/>
              <a:ea typeface="Calibri"/>
              <a:cs typeface="Calibri"/>
              <a:sym typeface="Calibri"/>
            </a:endParaRPr>
          </a:p>
          <a:p>
            <a:pPr indent="-292100" lvl="0" marL="457200" marR="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Sale Calendar</a:t>
            </a:r>
            <a:endParaRPr sz="1000">
              <a:solidFill>
                <a:srgbClr val="434343"/>
              </a:solidFill>
              <a:latin typeface="Calibri"/>
              <a:ea typeface="Calibri"/>
              <a:cs typeface="Calibri"/>
              <a:sym typeface="Calibri"/>
            </a:endParaRPr>
          </a:p>
          <a:p>
            <a:pPr indent="-292100" lvl="0" marL="457200" marR="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NPS and Stock Index weekly</a:t>
            </a:r>
            <a:endParaRPr sz="1000">
              <a:solidFill>
                <a:srgbClr val="434343"/>
              </a:solidFill>
              <a:latin typeface="Calibri"/>
              <a:ea typeface="Calibri"/>
              <a:cs typeface="Calibri"/>
              <a:sym typeface="Calibri"/>
            </a:endParaRPr>
          </a:p>
          <a:p>
            <a:pPr indent="-292100" lvl="0" marL="457200" marR="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Climate Data</a:t>
            </a:r>
            <a:endParaRPr sz="1000">
              <a:solidFill>
                <a:srgbClr val="434343"/>
              </a:solidFill>
              <a:latin typeface="Calibri"/>
              <a:ea typeface="Calibri"/>
              <a:cs typeface="Calibri"/>
              <a:sym typeface="Calibri"/>
            </a:endParaRPr>
          </a:p>
        </p:txBody>
      </p:sp>
      <p:grpSp>
        <p:nvGrpSpPr>
          <p:cNvPr id="481" name="Google Shape;481;p46"/>
          <p:cNvGrpSpPr/>
          <p:nvPr/>
        </p:nvGrpSpPr>
        <p:grpSpPr>
          <a:xfrm>
            <a:off x="1013655" y="1872350"/>
            <a:ext cx="594300" cy="858298"/>
            <a:chOff x="941718" y="1744704"/>
            <a:chExt cx="594300" cy="858298"/>
          </a:xfrm>
        </p:grpSpPr>
        <p:cxnSp>
          <p:nvCxnSpPr>
            <p:cNvPr id="482" name="Google Shape;482;p46"/>
            <p:cNvCxnSpPr/>
            <p:nvPr/>
          </p:nvCxnSpPr>
          <p:spPr>
            <a:xfrm rot="10800000">
              <a:off x="1242962" y="1744704"/>
              <a:ext cx="0" cy="264300"/>
            </a:xfrm>
            <a:prstGeom prst="straightConnector1">
              <a:avLst/>
            </a:prstGeom>
            <a:noFill/>
            <a:ln cap="flat" cmpd="sng" w="9525">
              <a:solidFill>
                <a:srgbClr val="1F497D"/>
              </a:solidFill>
              <a:prstDash val="dot"/>
              <a:miter lim="800000"/>
              <a:headEnd len="sm" w="sm" type="none"/>
              <a:tailEnd len="med" w="med" type="oval"/>
            </a:ln>
          </p:spPr>
        </p:cxnSp>
        <p:sp>
          <p:nvSpPr>
            <p:cNvPr id="483" name="Google Shape;483;p46"/>
            <p:cNvSpPr/>
            <p:nvPr/>
          </p:nvSpPr>
          <p:spPr>
            <a:xfrm>
              <a:off x="941718" y="2009002"/>
              <a:ext cx="594300" cy="594000"/>
            </a:xfrm>
            <a:prstGeom prst="ellipse">
              <a:avLst/>
            </a:prstGeom>
            <a:solidFill>
              <a:srgbClr val="FFFFFF"/>
            </a:solidFill>
            <a:ln cap="flat" cmpd="sng" w="9525">
              <a:solidFill>
                <a:srgbClr val="CCCCCC"/>
              </a:solidFill>
              <a:prstDash val="solid"/>
              <a:round/>
              <a:headEnd len="sm" w="sm" type="none"/>
              <a:tailEnd len="sm" w="sm" type="none"/>
            </a:ln>
            <a:effectLst>
              <a:outerShdw blurRad="71438" rotWithShape="0" algn="bl" dir="5400000" dist="19050">
                <a:srgbClr val="999999">
                  <a:alpha val="5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b="1" lang="en" sz="700">
                  <a:solidFill>
                    <a:srgbClr val="FFFFFF"/>
                  </a:solidFill>
                  <a:latin typeface="Montserrat"/>
                  <a:ea typeface="Montserrat"/>
                  <a:cs typeface="Montserrat"/>
                  <a:sym typeface="Montserrat"/>
                </a:rPr>
                <a:t>1</a:t>
              </a:r>
              <a:endParaRPr b="1" sz="700">
                <a:solidFill>
                  <a:srgbClr val="FFFFFF"/>
                </a:solidFill>
                <a:latin typeface="Montserrat"/>
                <a:ea typeface="Montserrat"/>
                <a:cs typeface="Montserrat"/>
                <a:sym typeface="Montserrat"/>
              </a:endParaRPr>
            </a:p>
          </p:txBody>
        </p:sp>
        <p:sp>
          <p:nvSpPr>
            <p:cNvPr id="484" name="Google Shape;484;p46"/>
            <p:cNvSpPr txBox="1"/>
            <p:nvPr/>
          </p:nvSpPr>
          <p:spPr>
            <a:xfrm>
              <a:off x="1068898" y="2165919"/>
              <a:ext cx="3579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23D7E"/>
                  </a:solidFill>
                  <a:latin typeface="Montserrat"/>
                  <a:ea typeface="Montserrat"/>
                  <a:cs typeface="Montserrat"/>
                  <a:sym typeface="Montserrat"/>
                </a:rPr>
                <a:t>1</a:t>
              </a:r>
              <a:endParaRPr b="1" sz="1200">
                <a:solidFill>
                  <a:srgbClr val="223D7E"/>
                </a:solidFill>
                <a:latin typeface="Montserrat"/>
                <a:ea typeface="Montserrat"/>
                <a:cs typeface="Montserrat"/>
                <a:sym typeface="Montserrat"/>
              </a:endParaRPr>
            </a:p>
          </p:txBody>
        </p:sp>
      </p:grpSp>
      <p:grpSp>
        <p:nvGrpSpPr>
          <p:cNvPr id="485" name="Google Shape;485;p46"/>
          <p:cNvGrpSpPr/>
          <p:nvPr/>
        </p:nvGrpSpPr>
        <p:grpSpPr>
          <a:xfrm>
            <a:off x="2612377" y="2136649"/>
            <a:ext cx="594300" cy="863795"/>
            <a:chOff x="2713788" y="2009002"/>
            <a:chExt cx="594300" cy="863795"/>
          </a:xfrm>
        </p:grpSpPr>
        <p:cxnSp>
          <p:nvCxnSpPr>
            <p:cNvPr id="486" name="Google Shape;486;p46"/>
            <p:cNvCxnSpPr/>
            <p:nvPr/>
          </p:nvCxnSpPr>
          <p:spPr>
            <a:xfrm>
              <a:off x="3015038" y="2604297"/>
              <a:ext cx="0" cy="268500"/>
            </a:xfrm>
            <a:prstGeom prst="straightConnector1">
              <a:avLst/>
            </a:prstGeom>
            <a:noFill/>
            <a:ln cap="flat" cmpd="sng" w="9525">
              <a:solidFill>
                <a:srgbClr val="1F497D"/>
              </a:solidFill>
              <a:prstDash val="dot"/>
              <a:miter lim="800000"/>
              <a:headEnd len="sm" w="sm" type="none"/>
              <a:tailEnd len="med" w="med" type="oval"/>
            </a:ln>
          </p:spPr>
        </p:cxnSp>
        <p:sp>
          <p:nvSpPr>
            <p:cNvPr id="487" name="Google Shape;487;p46"/>
            <p:cNvSpPr/>
            <p:nvPr/>
          </p:nvSpPr>
          <p:spPr>
            <a:xfrm>
              <a:off x="2713788" y="2009002"/>
              <a:ext cx="594300" cy="594000"/>
            </a:xfrm>
            <a:prstGeom prst="ellipse">
              <a:avLst/>
            </a:prstGeom>
            <a:solidFill>
              <a:srgbClr val="FFFFFF"/>
            </a:solidFill>
            <a:ln cap="flat" cmpd="sng" w="9525">
              <a:solidFill>
                <a:srgbClr val="CCCCCC"/>
              </a:solidFill>
              <a:prstDash val="solid"/>
              <a:round/>
              <a:headEnd len="sm" w="sm" type="none"/>
              <a:tailEnd len="sm" w="sm" type="none"/>
            </a:ln>
            <a:effectLst>
              <a:outerShdw blurRad="71438" rotWithShape="0" algn="bl" dir="5400000" dist="19050">
                <a:srgbClr val="999999">
                  <a:alpha val="5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Clr>
                  <a:srgbClr val="000000"/>
                </a:buClr>
                <a:buFont typeface="Arial"/>
                <a:buNone/>
              </a:pPr>
              <a:r>
                <a:rPr b="1" lang="en" sz="600">
                  <a:solidFill>
                    <a:srgbClr val="FFFFFF"/>
                  </a:solidFill>
                  <a:latin typeface="Montserrat"/>
                  <a:ea typeface="Montserrat"/>
                  <a:cs typeface="Montserrat"/>
                  <a:sym typeface="Montserrat"/>
                </a:rPr>
                <a:t>2</a:t>
              </a:r>
              <a:endParaRPr b="1" sz="600">
                <a:solidFill>
                  <a:srgbClr val="FFFFFF"/>
                </a:solidFill>
                <a:latin typeface="Montserrat"/>
                <a:ea typeface="Montserrat"/>
                <a:cs typeface="Montserrat"/>
                <a:sym typeface="Montserrat"/>
              </a:endParaRPr>
            </a:p>
          </p:txBody>
        </p:sp>
        <p:sp>
          <p:nvSpPr>
            <p:cNvPr id="488" name="Google Shape;488;p46"/>
            <p:cNvSpPr txBox="1"/>
            <p:nvPr/>
          </p:nvSpPr>
          <p:spPr>
            <a:xfrm>
              <a:off x="2857929" y="2165919"/>
              <a:ext cx="3579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23D7E"/>
                  </a:solidFill>
                  <a:latin typeface="Montserrat"/>
                  <a:ea typeface="Montserrat"/>
                  <a:cs typeface="Montserrat"/>
                  <a:sym typeface="Montserrat"/>
                </a:rPr>
                <a:t>2</a:t>
              </a:r>
              <a:endParaRPr b="1" sz="1200">
                <a:solidFill>
                  <a:srgbClr val="223D7E"/>
                </a:solidFill>
                <a:latin typeface="Montserrat"/>
                <a:ea typeface="Montserrat"/>
                <a:cs typeface="Montserrat"/>
                <a:sym typeface="Montserrat"/>
              </a:endParaRPr>
            </a:p>
          </p:txBody>
        </p:sp>
      </p:grpSp>
      <p:grpSp>
        <p:nvGrpSpPr>
          <p:cNvPr id="489" name="Google Shape;489;p46"/>
          <p:cNvGrpSpPr/>
          <p:nvPr/>
        </p:nvGrpSpPr>
        <p:grpSpPr>
          <a:xfrm>
            <a:off x="4226502" y="1872350"/>
            <a:ext cx="594300" cy="858298"/>
            <a:chOff x="4318005" y="1744704"/>
            <a:chExt cx="594300" cy="858298"/>
          </a:xfrm>
        </p:grpSpPr>
        <p:cxnSp>
          <p:nvCxnSpPr>
            <p:cNvPr id="490" name="Google Shape;490;p46"/>
            <p:cNvCxnSpPr/>
            <p:nvPr/>
          </p:nvCxnSpPr>
          <p:spPr>
            <a:xfrm rot="10800000">
              <a:off x="4619248" y="1744704"/>
              <a:ext cx="0" cy="264300"/>
            </a:xfrm>
            <a:prstGeom prst="straightConnector1">
              <a:avLst/>
            </a:prstGeom>
            <a:noFill/>
            <a:ln cap="flat" cmpd="sng" w="9525">
              <a:solidFill>
                <a:srgbClr val="1F497D"/>
              </a:solidFill>
              <a:prstDash val="dot"/>
              <a:miter lim="800000"/>
              <a:headEnd len="sm" w="sm" type="none"/>
              <a:tailEnd len="med" w="med" type="oval"/>
            </a:ln>
          </p:spPr>
        </p:cxnSp>
        <p:sp>
          <p:nvSpPr>
            <p:cNvPr id="491" name="Google Shape;491;p46"/>
            <p:cNvSpPr/>
            <p:nvPr/>
          </p:nvSpPr>
          <p:spPr>
            <a:xfrm>
              <a:off x="4318005" y="2009002"/>
              <a:ext cx="594300" cy="594000"/>
            </a:xfrm>
            <a:prstGeom prst="ellipse">
              <a:avLst/>
            </a:prstGeom>
            <a:solidFill>
              <a:srgbClr val="FFFFFF"/>
            </a:solidFill>
            <a:ln cap="flat" cmpd="sng" w="9525">
              <a:solidFill>
                <a:srgbClr val="CCCCCC"/>
              </a:solidFill>
              <a:prstDash val="solid"/>
              <a:round/>
              <a:headEnd len="sm" w="sm" type="none"/>
              <a:tailEnd len="sm" w="sm" type="none"/>
            </a:ln>
            <a:effectLst>
              <a:outerShdw blurRad="71438" rotWithShape="0" algn="bl" dir="5400000" dist="19050">
                <a:srgbClr val="999999">
                  <a:alpha val="5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b="1" lang="en" sz="600">
                  <a:solidFill>
                    <a:srgbClr val="FFFFFF"/>
                  </a:solidFill>
                  <a:latin typeface="Montserrat"/>
                  <a:ea typeface="Montserrat"/>
                  <a:cs typeface="Montserrat"/>
                  <a:sym typeface="Montserrat"/>
                </a:rPr>
                <a:t>3</a:t>
              </a:r>
              <a:endParaRPr b="1" sz="600">
                <a:solidFill>
                  <a:srgbClr val="FFFFFF"/>
                </a:solidFill>
                <a:latin typeface="Montserrat"/>
                <a:ea typeface="Montserrat"/>
                <a:cs typeface="Montserrat"/>
                <a:sym typeface="Montserrat"/>
              </a:endParaRPr>
            </a:p>
          </p:txBody>
        </p:sp>
        <p:sp>
          <p:nvSpPr>
            <p:cNvPr id="492" name="Google Shape;492;p46"/>
            <p:cNvSpPr txBox="1"/>
            <p:nvPr/>
          </p:nvSpPr>
          <p:spPr>
            <a:xfrm>
              <a:off x="4446743" y="2165919"/>
              <a:ext cx="3579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23D7E"/>
                  </a:solidFill>
                  <a:latin typeface="Montserrat"/>
                  <a:ea typeface="Montserrat"/>
                  <a:cs typeface="Montserrat"/>
                  <a:sym typeface="Montserrat"/>
                </a:rPr>
                <a:t>3</a:t>
              </a:r>
              <a:endParaRPr b="1" sz="1200">
                <a:solidFill>
                  <a:srgbClr val="223D7E"/>
                </a:solidFill>
                <a:latin typeface="Montserrat"/>
                <a:ea typeface="Montserrat"/>
                <a:cs typeface="Montserrat"/>
                <a:sym typeface="Montserrat"/>
              </a:endParaRPr>
            </a:p>
          </p:txBody>
        </p:sp>
      </p:grpSp>
      <p:grpSp>
        <p:nvGrpSpPr>
          <p:cNvPr id="493" name="Google Shape;493;p46"/>
          <p:cNvGrpSpPr/>
          <p:nvPr/>
        </p:nvGrpSpPr>
        <p:grpSpPr>
          <a:xfrm>
            <a:off x="5834112" y="2136649"/>
            <a:ext cx="594300" cy="863804"/>
            <a:chOff x="5826305" y="2009002"/>
            <a:chExt cx="594300" cy="863804"/>
          </a:xfrm>
        </p:grpSpPr>
        <p:cxnSp>
          <p:nvCxnSpPr>
            <p:cNvPr id="494" name="Google Shape;494;p46"/>
            <p:cNvCxnSpPr/>
            <p:nvPr/>
          </p:nvCxnSpPr>
          <p:spPr>
            <a:xfrm>
              <a:off x="6126172" y="2604306"/>
              <a:ext cx="0" cy="268500"/>
            </a:xfrm>
            <a:prstGeom prst="straightConnector1">
              <a:avLst/>
            </a:prstGeom>
            <a:noFill/>
            <a:ln cap="flat" cmpd="sng" w="9525">
              <a:solidFill>
                <a:srgbClr val="1F497D"/>
              </a:solidFill>
              <a:prstDash val="dot"/>
              <a:miter lim="800000"/>
              <a:headEnd len="sm" w="sm" type="none"/>
              <a:tailEnd len="med" w="med" type="oval"/>
            </a:ln>
          </p:spPr>
        </p:cxnSp>
        <p:sp>
          <p:nvSpPr>
            <p:cNvPr id="495" name="Google Shape;495;p46"/>
            <p:cNvSpPr/>
            <p:nvPr/>
          </p:nvSpPr>
          <p:spPr>
            <a:xfrm>
              <a:off x="5826305" y="2009002"/>
              <a:ext cx="594300" cy="594000"/>
            </a:xfrm>
            <a:prstGeom prst="ellipse">
              <a:avLst/>
            </a:prstGeom>
            <a:solidFill>
              <a:srgbClr val="FFFFFF"/>
            </a:solidFill>
            <a:ln cap="flat" cmpd="sng" w="9525">
              <a:solidFill>
                <a:srgbClr val="CCCCCC"/>
              </a:solidFill>
              <a:prstDash val="solid"/>
              <a:round/>
              <a:headEnd len="sm" w="sm" type="none"/>
              <a:tailEnd len="sm" w="sm" type="none"/>
            </a:ln>
            <a:effectLst>
              <a:outerShdw blurRad="71438" rotWithShape="0" algn="bl" dir="5400000" dist="19050">
                <a:srgbClr val="999999">
                  <a:alpha val="5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b="1" lang="en" sz="600">
                  <a:solidFill>
                    <a:srgbClr val="FFFFFF"/>
                  </a:solidFill>
                  <a:latin typeface="Montserrat"/>
                  <a:ea typeface="Montserrat"/>
                  <a:cs typeface="Montserrat"/>
                  <a:sym typeface="Montserrat"/>
                </a:rPr>
                <a:t>4</a:t>
              </a:r>
              <a:endParaRPr b="1" sz="600">
                <a:solidFill>
                  <a:srgbClr val="FFFFFF"/>
                </a:solidFill>
                <a:latin typeface="Montserrat"/>
                <a:ea typeface="Montserrat"/>
                <a:cs typeface="Montserrat"/>
                <a:sym typeface="Montserrat"/>
              </a:endParaRPr>
            </a:p>
          </p:txBody>
        </p:sp>
        <p:sp>
          <p:nvSpPr>
            <p:cNvPr id="496" name="Google Shape;496;p46"/>
            <p:cNvSpPr txBox="1"/>
            <p:nvPr/>
          </p:nvSpPr>
          <p:spPr>
            <a:xfrm>
              <a:off x="5961559" y="2165919"/>
              <a:ext cx="3579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23D7E"/>
                  </a:solidFill>
                  <a:latin typeface="Montserrat"/>
                  <a:ea typeface="Montserrat"/>
                  <a:cs typeface="Montserrat"/>
                  <a:sym typeface="Montserrat"/>
                </a:rPr>
                <a:t>4</a:t>
              </a:r>
              <a:endParaRPr b="1" sz="1200">
                <a:solidFill>
                  <a:srgbClr val="223D7E"/>
                </a:solidFill>
                <a:latin typeface="Montserrat"/>
                <a:ea typeface="Montserrat"/>
                <a:cs typeface="Montserrat"/>
                <a:sym typeface="Montserrat"/>
              </a:endParaRPr>
            </a:p>
          </p:txBody>
        </p:sp>
      </p:grpSp>
      <p:grpSp>
        <p:nvGrpSpPr>
          <p:cNvPr id="497" name="Google Shape;497;p46"/>
          <p:cNvGrpSpPr/>
          <p:nvPr/>
        </p:nvGrpSpPr>
        <p:grpSpPr>
          <a:xfrm>
            <a:off x="7442512" y="1872350"/>
            <a:ext cx="594300" cy="858298"/>
            <a:chOff x="7370575" y="1744704"/>
            <a:chExt cx="594300" cy="858298"/>
          </a:xfrm>
        </p:grpSpPr>
        <p:cxnSp>
          <p:nvCxnSpPr>
            <p:cNvPr id="498" name="Google Shape;498;p46"/>
            <p:cNvCxnSpPr/>
            <p:nvPr/>
          </p:nvCxnSpPr>
          <p:spPr>
            <a:xfrm rot="10800000">
              <a:off x="7663448" y="1744704"/>
              <a:ext cx="0" cy="264300"/>
            </a:xfrm>
            <a:prstGeom prst="straightConnector1">
              <a:avLst/>
            </a:prstGeom>
            <a:noFill/>
            <a:ln cap="flat" cmpd="sng" w="9525">
              <a:solidFill>
                <a:srgbClr val="1F497D"/>
              </a:solidFill>
              <a:prstDash val="dot"/>
              <a:miter lim="800000"/>
              <a:headEnd len="sm" w="sm" type="none"/>
              <a:tailEnd len="med" w="med" type="oval"/>
            </a:ln>
          </p:spPr>
        </p:cxnSp>
        <p:sp>
          <p:nvSpPr>
            <p:cNvPr id="499" name="Google Shape;499;p46"/>
            <p:cNvSpPr/>
            <p:nvPr/>
          </p:nvSpPr>
          <p:spPr>
            <a:xfrm>
              <a:off x="7370575" y="2009002"/>
              <a:ext cx="594300" cy="594000"/>
            </a:xfrm>
            <a:prstGeom prst="ellipse">
              <a:avLst/>
            </a:prstGeom>
            <a:solidFill>
              <a:srgbClr val="FFFFFF"/>
            </a:solidFill>
            <a:ln cap="flat" cmpd="sng" w="9525">
              <a:solidFill>
                <a:srgbClr val="CCCCCC"/>
              </a:solidFill>
              <a:prstDash val="solid"/>
              <a:round/>
              <a:headEnd len="sm" w="sm" type="none"/>
              <a:tailEnd len="sm" w="sm" type="none"/>
            </a:ln>
            <a:effectLst>
              <a:outerShdw blurRad="71438" rotWithShape="0" algn="bl" dir="5400000" dist="19050">
                <a:srgbClr val="999999">
                  <a:alpha val="5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b="1" lang="en" sz="600">
                  <a:solidFill>
                    <a:srgbClr val="FFFFFF"/>
                  </a:solidFill>
                  <a:latin typeface="Montserrat"/>
                  <a:ea typeface="Montserrat"/>
                  <a:cs typeface="Montserrat"/>
                  <a:sym typeface="Montserrat"/>
                </a:rPr>
                <a:t>5</a:t>
              </a:r>
              <a:endParaRPr b="1" sz="600">
                <a:solidFill>
                  <a:srgbClr val="FFFFFF"/>
                </a:solidFill>
                <a:latin typeface="Montserrat"/>
                <a:ea typeface="Montserrat"/>
                <a:cs typeface="Montserrat"/>
                <a:sym typeface="Montserrat"/>
              </a:endParaRPr>
            </a:p>
          </p:txBody>
        </p:sp>
        <p:sp>
          <p:nvSpPr>
            <p:cNvPr id="500" name="Google Shape;500;p46"/>
            <p:cNvSpPr txBox="1"/>
            <p:nvPr/>
          </p:nvSpPr>
          <p:spPr>
            <a:xfrm>
              <a:off x="7505038" y="2165919"/>
              <a:ext cx="3579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23D7E"/>
                  </a:solidFill>
                  <a:latin typeface="Montserrat"/>
                  <a:ea typeface="Montserrat"/>
                  <a:cs typeface="Montserrat"/>
                  <a:sym typeface="Montserrat"/>
                </a:rPr>
                <a:t>5</a:t>
              </a:r>
              <a:endParaRPr b="1" sz="1200">
                <a:solidFill>
                  <a:srgbClr val="223D7E"/>
                </a:solidFill>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cxnSp>
        <p:nvCxnSpPr>
          <p:cNvPr id="107" name="Google Shape;107;p16"/>
          <p:cNvCxnSpPr/>
          <p:nvPr/>
        </p:nvCxnSpPr>
        <p:spPr>
          <a:xfrm flipH="1">
            <a:off x="1117163" y="1279938"/>
            <a:ext cx="10200" cy="4956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6"/>
          <p:cNvCxnSpPr/>
          <p:nvPr/>
        </p:nvCxnSpPr>
        <p:spPr>
          <a:xfrm flipH="1">
            <a:off x="2898588" y="1279925"/>
            <a:ext cx="10200" cy="4956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p:nvPr/>
        </p:nvCxnSpPr>
        <p:spPr>
          <a:xfrm flipH="1">
            <a:off x="4680013" y="1279938"/>
            <a:ext cx="10200" cy="4956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6"/>
          <p:cNvCxnSpPr/>
          <p:nvPr/>
        </p:nvCxnSpPr>
        <p:spPr>
          <a:xfrm flipH="1">
            <a:off x="6281988" y="1279925"/>
            <a:ext cx="10200" cy="4956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p:nvPr/>
        </p:nvCxnSpPr>
        <p:spPr>
          <a:xfrm flipH="1">
            <a:off x="7971363" y="1279938"/>
            <a:ext cx="10200" cy="4956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6"/>
          <p:cNvSpPr/>
          <p:nvPr/>
        </p:nvSpPr>
        <p:spPr>
          <a:xfrm>
            <a:off x="2149718" y="826750"/>
            <a:ext cx="1765200" cy="582600"/>
          </a:xfrm>
          <a:prstGeom prst="chevron">
            <a:avLst>
              <a:gd fmla="val 50000"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EDA</a:t>
            </a:r>
            <a:endParaRPr sz="1100"/>
          </a:p>
        </p:txBody>
      </p:sp>
      <p:sp>
        <p:nvSpPr>
          <p:cNvPr id="113" name="Google Shape;113;p16"/>
          <p:cNvSpPr/>
          <p:nvPr/>
        </p:nvSpPr>
        <p:spPr>
          <a:xfrm>
            <a:off x="3802204" y="811738"/>
            <a:ext cx="1765200" cy="582600"/>
          </a:xfrm>
          <a:prstGeom prst="chevron">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Exploratory Data Analysis</a:t>
            </a:r>
            <a:endParaRPr b="1" sz="1200">
              <a:solidFill>
                <a:srgbClr val="FFFFFF"/>
              </a:solidFill>
              <a:latin typeface="Calibri"/>
              <a:ea typeface="Calibri"/>
              <a:cs typeface="Calibri"/>
              <a:sym typeface="Calibri"/>
            </a:endParaRPr>
          </a:p>
        </p:txBody>
      </p:sp>
      <p:sp>
        <p:nvSpPr>
          <p:cNvPr id="114" name="Google Shape;114;p16"/>
          <p:cNvSpPr/>
          <p:nvPr/>
        </p:nvSpPr>
        <p:spPr>
          <a:xfrm>
            <a:off x="5451659" y="811738"/>
            <a:ext cx="1765200" cy="582600"/>
          </a:xfrm>
          <a:prstGeom prst="chevron">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Model </a:t>
            </a:r>
            <a:endParaRPr b="1" sz="1200">
              <a:solidFill>
                <a:srgbClr val="FFFFFF"/>
              </a:solidFill>
              <a:latin typeface="Calibri"/>
              <a:ea typeface="Calibri"/>
              <a:cs typeface="Calibri"/>
              <a:sym typeface="Calibri"/>
            </a:endParaRPr>
          </a:p>
          <a:p>
            <a:pPr indent="0" lvl="0" marL="0" rtl="0" algn="ctr">
              <a:spcBef>
                <a:spcPts val="0"/>
              </a:spcBef>
              <a:spcAft>
                <a:spcPts val="0"/>
              </a:spcAft>
              <a:buNone/>
            </a:pPr>
            <a:r>
              <a:rPr b="1" lang="en" sz="1200">
                <a:solidFill>
                  <a:srgbClr val="FFFFFF"/>
                </a:solidFill>
                <a:latin typeface="Calibri"/>
                <a:ea typeface="Calibri"/>
                <a:cs typeface="Calibri"/>
                <a:sym typeface="Calibri"/>
              </a:rPr>
              <a:t>Building</a:t>
            </a:r>
            <a:endParaRPr b="1" sz="1200">
              <a:solidFill>
                <a:srgbClr val="FFFFFF"/>
              </a:solidFill>
              <a:latin typeface="Calibri"/>
              <a:ea typeface="Calibri"/>
              <a:cs typeface="Calibri"/>
              <a:sym typeface="Calibri"/>
            </a:endParaRPr>
          </a:p>
        </p:txBody>
      </p:sp>
      <p:sp>
        <p:nvSpPr>
          <p:cNvPr id="115" name="Google Shape;115;p16"/>
          <p:cNvSpPr/>
          <p:nvPr/>
        </p:nvSpPr>
        <p:spPr>
          <a:xfrm>
            <a:off x="7093884" y="811738"/>
            <a:ext cx="1765200" cy="582600"/>
          </a:xfrm>
          <a:prstGeom prst="chevron">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Model Evaluation</a:t>
            </a:r>
            <a:endParaRPr b="1" sz="1200">
              <a:solidFill>
                <a:srgbClr val="FFFFFF"/>
              </a:solidFill>
              <a:latin typeface="Calibri"/>
              <a:ea typeface="Calibri"/>
              <a:cs typeface="Calibri"/>
              <a:sym typeface="Calibri"/>
            </a:endParaRPr>
          </a:p>
        </p:txBody>
      </p:sp>
      <p:sp>
        <p:nvSpPr>
          <p:cNvPr id="116" name="Google Shape;116;p16"/>
          <p:cNvSpPr/>
          <p:nvPr/>
        </p:nvSpPr>
        <p:spPr>
          <a:xfrm>
            <a:off x="418788" y="826750"/>
            <a:ext cx="1838400" cy="582600"/>
          </a:xfrm>
          <a:prstGeom prst="homePlate">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Data Preparation</a:t>
            </a:r>
            <a:endParaRPr b="1" sz="1200">
              <a:solidFill>
                <a:srgbClr val="FFFFFF"/>
              </a:solidFill>
              <a:latin typeface="Calibri"/>
              <a:ea typeface="Calibri"/>
              <a:cs typeface="Calibri"/>
              <a:sym typeface="Calibri"/>
            </a:endParaRPr>
          </a:p>
        </p:txBody>
      </p:sp>
      <p:sp>
        <p:nvSpPr>
          <p:cNvPr id="117" name="Google Shape;117;p16"/>
          <p:cNvSpPr/>
          <p:nvPr/>
        </p:nvSpPr>
        <p:spPr>
          <a:xfrm>
            <a:off x="2142405" y="826750"/>
            <a:ext cx="1765200" cy="582600"/>
          </a:xfrm>
          <a:prstGeom prst="chevron">
            <a:avLst>
              <a:gd fmla="val 50000"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73763"/>
              </a:solidFill>
            </a:endParaRPr>
          </a:p>
        </p:txBody>
      </p:sp>
      <p:sp>
        <p:nvSpPr>
          <p:cNvPr id="118" name="Google Shape;118;p16"/>
          <p:cNvSpPr/>
          <p:nvPr/>
        </p:nvSpPr>
        <p:spPr>
          <a:xfrm>
            <a:off x="316200" y="1798525"/>
            <a:ext cx="1765200" cy="2955300"/>
          </a:xfrm>
          <a:prstGeom prst="roundRect">
            <a:avLst>
              <a:gd fmla="val 5938" name="adj"/>
            </a:avLst>
          </a:prstGeom>
          <a:solidFill>
            <a:srgbClr val="6F91ED">
              <a:alpha val="8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186700" y="1798525"/>
            <a:ext cx="1586400" cy="2955300"/>
          </a:xfrm>
          <a:prstGeom prst="roundRect">
            <a:avLst>
              <a:gd fmla="val 5938" name="adj"/>
            </a:avLst>
          </a:prstGeom>
          <a:solidFill>
            <a:srgbClr val="6F91ED">
              <a:alpha val="8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878400" y="1798525"/>
            <a:ext cx="1586400" cy="2955300"/>
          </a:xfrm>
          <a:prstGeom prst="roundRect">
            <a:avLst>
              <a:gd fmla="val 5938" name="adj"/>
            </a:avLst>
          </a:prstGeom>
          <a:solidFill>
            <a:srgbClr val="6F91ED">
              <a:alpha val="8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5570100" y="1798525"/>
            <a:ext cx="1586400" cy="2955300"/>
          </a:xfrm>
          <a:prstGeom prst="roundRect">
            <a:avLst>
              <a:gd fmla="val 5938" name="adj"/>
            </a:avLst>
          </a:prstGeom>
          <a:solidFill>
            <a:srgbClr val="6F91ED">
              <a:alpha val="8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7261800" y="1798525"/>
            <a:ext cx="1586400" cy="2955300"/>
          </a:xfrm>
          <a:prstGeom prst="roundRect">
            <a:avLst>
              <a:gd fmla="val 5938" name="adj"/>
            </a:avLst>
          </a:prstGeom>
          <a:solidFill>
            <a:srgbClr val="6F91ED">
              <a:alpha val="8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386050" y="1782425"/>
            <a:ext cx="1689300" cy="2647500"/>
          </a:xfrm>
          <a:prstGeom prst="rect">
            <a:avLst/>
          </a:prstGeom>
          <a:noFill/>
          <a:ln>
            <a:noFill/>
          </a:ln>
        </p:spPr>
        <p:txBody>
          <a:bodyPr anchorCtr="0" anchor="t" bIns="91425" lIns="91425" spcFirstLastPara="1" rIns="91425" wrap="square" tIns="91425">
            <a:spAutoFit/>
          </a:bodyPr>
          <a:lstStyle/>
          <a:p>
            <a:pPr indent="-292100" lvl="0" marL="285750" rtl="0" algn="l">
              <a:spcBef>
                <a:spcPts val="0"/>
              </a:spcBef>
              <a:spcAft>
                <a:spcPts val="0"/>
              </a:spcAft>
              <a:buSzPts val="1000"/>
              <a:buFont typeface="Calibri"/>
              <a:buChar char="●"/>
            </a:pPr>
            <a:r>
              <a:rPr lang="en" sz="1000">
                <a:latin typeface="Calibri"/>
                <a:ea typeface="Calibri"/>
                <a:cs typeface="Calibri"/>
                <a:sym typeface="Calibri"/>
              </a:rPr>
              <a:t>Data Preparation involves various steps like data cleaning, removing duplicates, </a:t>
            </a:r>
            <a:r>
              <a:rPr lang="en" sz="1000">
                <a:latin typeface="Calibri"/>
                <a:ea typeface="Calibri"/>
                <a:cs typeface="Calibri"/>
                <a:sym typeface="Calibri"/>
              </a:rPr>
              <a:t>removing unnecessary columns, outlier treatment, etc</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285750" rtl="0" algn="l">
              <a:spcBef>
                <a:spcPts val="0"/>
              </a:spcBef>
              <a:spcAft>
                <a:spcPts val="0"/>
              </a:spcAft>
              <a:buSzPts val="1000"/>
              <a:buFont typeface="Calibri"/>
              <a:buChar char="●"/>
            </a:pPr>
            <a:r>
              <a:rPr lang="en" sz="1000">
                <a:latin typeface="Calibri"/>
                <a:ea typeface="Calibri"/>
                <a:cs typeface="Calibri"/>
                <a:sym typeface="Calibri"/>
              </a:rPr>
              <a:t>Since there are many different datasets, this step is of utmost importance as it involves combining the datasets and getting them ready for further use</a:t>
            </a:r>
            <a:endParaRPr sz="1000">
              <a:latin typeface="Calibri"/>
              <a:ea typeface="Calibri"/>
              <a:cs typeface="Calibri"/>
              <a:sym typeface="Calibri"/>
            </a:endParaRPr>
          </a:p>
        </p:txBody>
      </p:sp>
      <p:sp>
        <p:nvSpPr>
          <p:cNvPr id="124" name="Google Shape;124;p16"/>
          <p:cNvSpPr/>
          <p:nvPr/>
        </p:nvSpPr>
        <p:spPr>
          <a:xfrm>
            <a:off x="253175" y="159175"/>
            <a:ext cx="3271840"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Analysis Approach</a:t>
            </a:r>
          </a:p>
        </p:txBody>
      </p:sp>
      <p:sp>
        <p:nvSpPr>
          <p:cNvPr id="125" name="Google Shape;125;p16"/>
          <p:cNvSpPr txBox="1"/>
          <p:nvPr/>
        </p:nvSpPr>
        <p:spPr>
          <a:xfrm>
            <a:off x="7265175" y="1782425"/>
            <a:ext cx="1586400" cy="2185800"/>
          </a:xfrm>
          <a:prstGeom prst="rect">
            <a:avLst/>
          </a:prstGeom>
          <a:noFill/>
          <a:ln>
            <a:noFill/>
          </a:ln>
        </p:spPr>
        <p:txBody>
          <a:bodyPr anchorCtr="0" anchor="t" bIns="91425" lIns="91425" spcFirstLastPara="1" rIns="91425" wrap="square" tIns="91425">
            <a:spAutoFit/>
          </a:bodyPr>
          <a:lstStyle/>
          <a:p>
            <a:pPr indent="-292100" lvl="0" marL="285750" rtl="0" algn="l">
              <a:spcBef>
                <a:spcPts val="0"/>
              </a:spcBef>
              <a:spcAft>
                <a:spcPts val="0"/>
              </a:spcAft>
              <a:buSzPts val="1000"/>
              <a:buFont typeface="Calibri"/>
              <a:buChar char="●"/>
            </a:pPr>
            <a:r>
              <a:rPr lang="en" sz="1000">
                <a:latin typeface="Calibri"/>
                <a:ea typeface="Calibri"/>
                <a:cs typeface="Calibri"/>
                <a:sym typeface="Calibri"/>
              </a:rPr>
              <a:t>After trying out various models, we will select the best fit model based on the accuracy scores of each model</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285750" rtl="0" algn="l">
              <a:spcBef>
                <a:spcPts val="0"/>
              </a:spcBef>
              <a:spcAft>
                <a:spcPts val="0"/>
              </a:spcAft>
              <a:buSzPts val="1000"/>
              <a:buFont typeface="Calibri"/>
              <a:buChar char="●"/>
            </a:pPr>
            <a:r>
              <a:rPr lang="en" sz="1000">
                <a:latin typeface="Calibri"/>
                <a:ea typeface="Calibri"/>
                <a:cs typeface="Calibri"/>
                <a:sym typeface="Calibri"/>
              </a:rPr>
              <a:t>We will then use the predictions by the selected model to make recommendations for the given use case</a:t>
            </a:r>
            <a:endParaRPr sz="1000">
              <a:latin typeface="Calibri"/>
              <a:ea typeface="Calibri"/>
              <a:cs typeface="Calibri"/>
              <a:sym typeface="Calibri"/>
            </a:endParaRPr>
          </a:p>
        </p:txBody>
      </p:sp>
      <p:sp>
        <p:nvSpPr>
          <p:cNvPr id="126" name="Google Shape;126;p16"/>
          <p:cNvSpPr txBox="1"/>
          <p:nvPr/>
        </p:nvSpPr>
        <p:spPr>
          <a:xfrm>
            <a:off x="2159775" y="1782425"/>
            <a:ext cx="1586400" cy="2339700"/>
          </a:xfrm>
          <a:prstGeom prst="rect">
            <a:avLst/>
          </a:prstGeom>
          <a:noFill/>
          <a:ln>
            <a:noFill/>
          </a:ln>
        </p:spPr>
        <p:txBody>
          <a:bodyPr anchorCtr="0" anchor="t" bIns="91425" lIns="91425" spcFirstLastPara="1" rIns="91425" wrap="square" tIns="91425">
            <a:spAutoFit/>
          </a:bodyPr>
          <a:lstStyle/>
          <a:p>
            <a:pPr indent="-292100" lvl="0" marL="285750" rtl="0" algn="l">
              <a:spcBef>
                <a:spcPts val="0"/>
              </a:spcBef>
              <a:spcAft>
                <a:spcPts val="0"/>
              </a:spcAft>
              <a:buSzPts val="1000"/>
              <a:buFont typeface="Calibri"/>
              <a:buChar char="●"/>
            </a:pPr>
            <a:r>
              <a:rPr lang="en" sz="1000">
                <a:latin typeface="Calibri"/>
                <a:ea typeface="Calibri"/>
                <a:cs typeface="Calibri"/>
                <a:sym typeface="Calibri"/>
              </a:rPr>
              <a:t>Most of the times, the data that is given in the various datasets is not enough to convey the right information and use it for modelling</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285750" rtl="0" algn="l">
              <a:spcBef>
                <a:spcPts val="0"/>
              </a:spcBef>
              <a:spcAft>
                <a:spcPts val="0"/>
              </a:spcAft>
              <a:buSzPts val="1000"/>
              <a:buFont typeface="Calibri"/>
              <a:buChar char="●"/>
            </a:pPr>
            <a:r>
              <a:rPr lang="en" sz="1000">
                <a:latin typeface="Calibri"/>
                <a:ea typeface="Calibri"/>
                <a:cs typeface="Calibri"/>
                <a:sym typeface="Calibri"/>
              </a:rPr>
              <a:t>Feature engineering is the process of using domain knowledge to extract features from raw data</a:t>
            </a:r>
            <a:endParaRPr sz="1000">
              <a:latin typeface="Calibri"/>
              <a:ea typeface="Calibri"/>
              <a:cs typeface="Calibri"/>
              <a:sym typeface="Calibri"/>
            </a:endParaRPr>
          </a:p>
        </p:txBody>
      </p:sp>
      <p:sp>
        <p:nvSpPr>
          <p:cNvPr id="127" name="Google Shape;127;p16"/>
          <p:cNvSpPr txBox="1"/>
          <p:nvPr/>
        </p:nvSpPr>
        <p:spPr>
          <a:xfrm>
            <a:off x="5360175" y="1782425"/>
            <a:ext cx="1838400" cy="2185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Calibri"/>
              <a:buChar char="●"/>
            </a:pPr>
            <a:r>
              <a:rPr lang="en" sz="1000">
                <a:latin typeface="Calibri"/>
                <a:ea typeface="Calibri"/>
                <a:cs typeface="Calibri"/>
                <a:sym typeface="Calibri"/>
              </a:rPr>
              <a:t>In our case, we use various Linear Regression Models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120650" lvl="1" marL="571500" rtl="0" algn="l">
              <a:spcBef>
                <a:spcPts val="0"/>
              </a:spcBef>
              <a:spcAft>
                <a:spcPts val="0"/>
              </a:spcAft>
              <a:buSzPts val="1000"/>
              <a:buFont typeface="Calibri"/>
              <a:buChar char="○"/>
            </a:pPr>
            <a:r>
              <a:rPr lang="en" sz="1000">
                <a:latin typeface="Calibri"/>
                <a:ea typeface="Calibri"/>
                <a:cs typeface="Calibri"/>
                <a:sym typeface="Calibri"/>
              </a:rPr>
              <a:t>Simple Linear Regression - Additive and Multiplicative</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120650" lvl="1" marL="571500" rtl="0" algn="l">
              <a:spcBef>
                <a:spcPts val="0"/>
              </a:spcBef>
              <a:spcAft>
                <a:spcPts val="0"/>
              </a:spcAft>
              <a:buSzPts val="1000"/>
              <a:buFont typeface="Calibri"/>
              <a:buChar char="○"/>
            </a:pPr>
            <a:r>
              <a:rPr lang="en" sz="1000">
                <a:latin typeface="Calibri"/>
                <a:ea typeface="Calibri"/>
                <a:cs typeface="Calibri"/>
                <a:sym typeface="Calibri"/>
              </a:rPr>
              <a:t>Kyock Model</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120650" lvl="1" marL="571500" rtl="0" algn="l">
              <a:spcBef>
                <a:spcPts val="0"/>
              </a:spcBef>
              <a:spcAft>
                <a:spcPts val="0"/>
              </a:spcAft>
              <a:buSzPts val="1000"/>
              <a:buFont typeface="Calibri"/>
              <a:buChar char="○"/>
            </a:pPr>
            <a:r>
              <a:rPr lang="en" sz="1000">
                <a:latin typeface="Calibri"/>
                <a:ea typeface="Calibri"/>
                <a:cs typeface="Calibri"/>
                <a:sym typeface="Calibri"/>
              </a:rPr>
              <a:t>Distributed Lag Model - Additive and Multiplicative</a:t>
            </a:r>
            <a:endParaRPr sz="1000">
              <a:latin typeface="Calibri"/>
              <a:ea typeface="Calibri"/>
              <a:cs typeface="Calibri"/>
              <a:sym typeface="Calibri"/>
            </a:endParaRPr>
          </a:p>
        </p:txBody>
      </p:sp>
      <p:sp>
        <p:nvSpPr>
          <p:cNvPr id="128" name="Google Shape;128;p16"/>
          <p:cNvSpPr txBox="1"/>
          <p:nvPr/>
        </p:nvSpPr>
        <p:spPr>
          <a:xfrm>
            <a:off x="3836175" y="1782425"/>
            <a:ext cx="1689300" cy="2493600"/>
          </a:xfrm>
          <a:prstGeom prst="rect">
            <a:avLst/>
          </a:prstGeom>
          <a:noFill/>
          <a:ln>
            <a:noFill/>
          </a:ln>
        </p:spPr>
        <p:txBody>
          <a:bodyPr anchorCtr="0" anchor="t" bIns="91425" lIns="91425" spcFirstLastPara="1" rIns="91425" wrap="square" tIns="91425">
            <a:spAutoFit/>
          </a:bodyPr>
          <a:lstStyle/>
          <a:p>
            <a:pPr indent="-292100" lvl="0" marL="285750" rtl="0" algn="l">
              <a:spcBef>
                <a:spcPts val="0"/>
              </a:spcBef>
              <a:spcAft>
                <a:spcPts val="0"/>
              </a:spcAft>
              <a:buSzPts val="1000"/>
              <a:buFont typeface="Calibri"/>
              <a:buChar char="●"/>
            </a:pPr>
            <a:r>
              <a:rPr lang="en" sz="1000">
                <a:latin typeface="Calibri"/>
                <a:ea typeface="Calibri"/>
                <a:cs typeface="Calibri"/>
                <a:sym typeface="Calibri"/>
              </a:rPr>
              <a:t>Exploratory Data Analysis is the process of performing initial investigations on data to discover patterns,spot anomalies, test hypothesis, etc with the help of summary statistics and graphical representations.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285750" rtl="0" algn="l">
              <a:spcBef>
                <a:spcPts val="0"/>
              </a:spcBef>
              <a:spcAft>
                <a:spcPts val="0"/>
              </a:spcAft>
              <a:buSzPts val="1000"/>
              <a:buFont typeface="Calibri"/>
              <a:buChar char="●"/>
            </a:pPr>
            <a:r>
              <a:rPr lang="en" sz="1000">
                <a:latin typeface="Calibri"/>
                <a:ea typeface="Calibri"/>
                <a:cs typeface="Calibri"/>
                <a:sym typeface="Calibri"/>
              </a:rPr>
              <a:t>Here we do univariate, bivariate, and multivariate analysis</a:t>
            </a:r>
            <a:endParaRPr sz="1000">
              <a:latin typeface="Calibri"/>
              <a:ea typeface="Calibri"/>
              <a:cs typeface="Calibri"/>
              <a:sym typeface="Calibri"/>
            </a:endParaRPr>
          </a:p>
        </p:txBody>
      </p:sp>
      <p:sp>
        <p:nvSpPr>
          <p:cNvPr id="129" name="Google Shape;129;p16"/>
          <p:cNvSpPr txBox="1"/>
          <p:nvPr/>
        </p:nvSpPr>
        <p:spPr>
          <a:xfrm>
            <a:off x="2251775" y="841438"/>
            <a:ext cx="15864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Feature </a:t>
            </a:r>
            <a:endParaRPr b="1" sz="1200">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Engineering</a:t>
            </a:r>
            <a:endParaRPr b="1" sz="12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p:nvPr/>
        </p:nvSpPr>
        <p:spPr>
          <a:xfrm>
            <a:off x="557975" y="2216575"/>
            <a:ext cx="2886463" cy="33759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Calibri"/>
              </a:rPr>
              <a:t>Data Preparation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253175" y="159175"/>
            <a:ext cx="2886463" cy="37110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Data Preparation</a:t>
            </a:r>
          </a:p>
        </p:txBody>
      </p:sp>
      <p:sp>
        <p:nvSpPr>
          <p:cNvPr id="140" name="Google Shape;140;p18"/>
          <p:cNvSpPr/>
          <p:nvPr/>
        </p:nvSpPr>
        <p:spPr>
          <a:xfrm>
            <a:off x="217975" y="1353299"/>
            <a:ext cx="2150400" cy="371100"/>
          </a:xfrm>
          <a:prstGeom prst="chevron">
            <a:avLst>
              <a:gd fmla="val 50000" name="adj"/>
            </a:avLst>
          </a:prstGeom>
          <a:solidFill>
            <a:srgbClr val="1D518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Data Cleaning</a:t>
            </a:r>
            <a:endParaRPr b="1" sz="1200">
              <a:solidFill>
                <a:srgbClr val="FFFFFF"/>
              </a:solidFill>
              <a:latin typeface="Calibri"/>
              <a:ea typeface="Calibri"/>
              <a:cs typeface="Calibri"/>
              <a:sym typeface="Calibri"/>
            </a:endParaRPr>
          </a:p>
        </p:txBody>
      </p:sp>
      <p:sp>
        <p:nvSpPr>
          <p:cNvPr id="141" name="Google Shape;141;p18"/>
          <p:cNvSpPr txBox="1"/>
          <p:nvPr/>
        </p:nvSpPr>
        <p:spPr>
          <a:xfrm>
            <a:off x="597845" y="1891698"/>
            <a:ext cx="11847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Fixing Invalid Values</a:t>
            </a:r>
            <a:endParaRPr sz="900">
              <a:solidFill>
                <a:srgbClr val="666666"/>
              </a:solidFill>
              <a:latin typeface="Calibri"/>
              <a:ea typeface="Calibri"/>
              <a:cs typeface="Calibri"/>
              <a:sym typeface="Calibri"/>
            </a:endParaRPr>
          </a:p>
        </p:txBody>
      </p:sp>
      <p:sp>
        <p:nvSpPr>
          <p:cNvPr id="142" name="Google Shape;142;p18"/>
          <p:cNvSpPr txBox="1"/>
          <p:nvPr/>
        </p:nvSpPr>
        <p:spPr>
          <a:xfrm>
            <a:off x="597843" y="2376706"/>
            <a:ext cx="12432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Sanity checks</a:t>
            </a:r>
            <a:endParaRPr sz="900">
              <a:solidFill>
                <a:srgbClr val="666666"/>
              </a:solidFill>
              <a:latin typeface="Calibri"/>
              <a:ea typeface="Calibri"/>
              <a:cs typeface="Calibri"/>
              <a:sym typeface="Calibri"/>
            </a:endParaRPr>
          </a:p>
        </p:txBody>
      </p:sp>
      <p:cxnSp>
        <p:nvCxnSpPr>
          <p:cNvPr id="143" name="Google Shape;143;p18"/>
          <p:cNvCxnSpPr>
            <a:endCxn id="144" idx="4"/>
          </p:cNvCxnSpPr>
          <p:nvPr/>
        </p:nvCxnSpPr>
        <p:spPr>
          <a:xfrm>
            <a:off x="345461" y="1731467"/>
            <a:ext cx="16500" cy="1496100"/>
          </a:xfrm>
          <a:prstGeom prst="straightConnector1">
            <a:avLst/>
          </a:prstGeom>
          <a:noFill/>
          <a:ln cap="flat" cmpd="sng" w="19050">
            <a:solidFill>
              <a:srgbClr val="CCCCCC"/>
            </a:solidFill>
            <a:prstDash val="solid"/>
            <a:round/>
            <a:headEnd len="med" w="med" type="none"/>
            <a:tailEnd len="med" w="med" type="none"/>
          </a:ln>
          <a:effectLst>
            <a:outerShdw blurRad="57150" rotWithShape="0" algn="bl" dir="6420000" dist="9525">
              <a:srgbClr val="999999">
                <a:alpha val="40000"/>
              </a:srgbClr>
            </a:outerShdw>
          </a:effectLst>
        </p:spPr>
      </p:cxnSp>
      <p:sp>
        <p:nvSpPr>
          <p:cNvPr id="145" name="Google Shape;145;p18"/>
          <p:cNvSpPr/>
          <p:nvPr/>
        </p:nvSpPr>
        <p:spPr>
          <a:xfrm>
            <a:off x="179111" y="1876463"/>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179111" y="2361482"/>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44" name="Google Shape;144;p18"/>
          <p:cNvSpPr/>
          <p:nvPr/>
        </p:nvSpPr>
        <p:spPr>
          <a:xfrm>
            <a:off x="179111" y="2861867"/>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576043" y="2900275"/>
            <a:ext cx="12432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Treating Missing Values</a:t>
            </a:r>
            <a:endParaRPr sz="900">
              <a:solidFill>
                <a:srgbClr val="666666"/>
              </a:solidFill>
              <a:latin typeface="Calibri"/>
              <a:ea typeface="Calibri"/>
              <a:cs typeface="Calibri"/>
              <a:sym typeface="Calibri"/>
            </a:endParaRPr>
          </a:p>
        </p:txBody>
      </p:sp>
      <p:sp>
        <p:nvSpPr>
          <p:cNvPr id="148" name="Google Shape;148;p18"/>
          <p:cNvSpPr/>
          <p:nvPr/>
        </p:nvSpPr>
        <p:spPr>
          <a:xfrm>
            <a:off x="2439650" y="1353299"/>
            <a:ext cx="2150400" cy="371100"/>
          </a:xfrm>
          <a:prstGeom prst="chevron">
            <a:avLst>
              <a:gd fmla="val 50000" name="adj"/>
            </a:avLst>
          </a:prstGeom>
          <a:solidFill>
            <a:srgbClr val="1D518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Data Pre-processing</a:t>
            </a:r>
            <a:endParaRPr b="1" sz="1200">
              <a:solidFill>
                <a:srgbClr val="FFFFFF"/>
              </a:solidFill>
              <a:latin typeface="Calibri"/>
              <a:ea typeface="Calibri"/>
              <a:cs typeface="Calibri"/>
              <a:sym typeface="Calibri"/>
            </a:endParaRPr>
          </a:p>
        </p:txBody>
      </p:sp>
      <p:sp>
        <p:nvSpPr>
          <p:cNvPr id="149" name="Google Shape;149;p18"/>
          <p:cNvSpPr txBox="1"/>
          <p:nvPr/>
        </p:nvSpPr>
        <p:spPr>
          <a:xfrm>
            <a:off x="2819538" y="1891700"/>
            <a:ext cx="14184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Pre-processing of numerical columns</a:t>
            </a:r>
            <a:endParaRPr sz="900">
              <a:solidFill>
                <a:srgbClr val="666666"/>
              </a:solidFill>
              <a:latin typeface="Calibri"/>
              <a:ea typeface="Calibri"/>
              <a:cs typeface="Calibri"/>
              <a:sym typeface="Calibri"/>
            </a:endParaRPr>
          </a:p>
        </p:txBody>
      </p:sp>
      <p:sp>
        <p:nvSpPr>
          <p:cNvPr id="150" name="Google Shape;150;p18"/>
          <p:cNvSpPr txBox="1"/>
          <p:nvPr/>
        </p:nvSpPr>
        <p:spPr>
          <a:xfrm>
            <a:off x="2819539" y="2376700"/>
            <a:ext cx="1418400" cy="27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Calibri"/>
                <a:ea typeface="Calibri"/>
                <a:cs typeface="Calibri"/>
                <a:sym typeface="Calibri"/>
              </a:rPr>
              <a:t>Pre-processing of categorical columns</a:t>
            </a:r>
            <a:endParaRPr sz="900">
              <a:solidFill>
                <a:srgbClr val="666666"/>
              </a:solidFill>
              <a:latin typeface="Calibri"/>
              <a:ea typeface="Calibri"/>
              <a:cs typeface="Calibri"/>
              <a:sym typeface="Calibri"/>
            </a:endParaRPr>
          </a:p>
        </p:txBody>
      </p:sp>
      <p:cxnSp>
        <p:nvCxnSpPr>
          <p:cNvPr id="151" name="Google Shape;151;p18"/>
          <p:cNvCxnSpPr>
            <a:endCxn id="152" idx="4"/>
          </p:cNvCxnSpPr>
          <p:nvPr/>
        </p:nvCxnSpPr>
        <p:spPr>
          <a:xfrm>
            <a:off x="2567149" y="1731467"/>
            <a:ext cx="16500" cy="1496100"/>
          </a:xfrm>
          <a:prstGeom prst="straightConnector1">
            <a:avLst/>
          </a:prstGeom>
          <a:noFill/>
          <a:ln cap="flat" cmpd="sng" w="19050">
            <a:solidFill>
              <a:srgbClr val="CCCCCC"/>
            </a:solidFill>
            <a:prstDash val="solid"/>
            <a:round/>
            <a:headEnd len="med" w="med" type="none"/>
            <a:tailEnd len="med" w="med" type="none"/>
          </a:ln>
          <a:effectLst>
            <a:outerShdw blurRad="57150" rotWithShape="0" algn="bl" dir="6420000" dist="9525">
              <a:srgbClr val="999999">
                <a:alpha val="40000"/>
              </a:srgbClr>
            </a:outerShdw>
          </a:effectLst>
        </p:spPr>
      </p:cxnSp>
      <p:sp>
        <p:nvSpPr>
          <p:cNvPr id="153" name="Google Shape;153;p18"/>
          <p:cNvSpPr/>
          <p:nvPr/>
        </p:nvSpPr>
        <p:spPr>
          <a:xfrm>
            <a:off x="2400799" y="1876463"/>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400799" y="2361482"/>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52" name="Google Shape;152;p18"/>
          <p:cNvSpPr/>
          <p:nvPr/>
        </p:nvSpPr>
        <p:spPr>
          <a:xfrm>
            <a:off x="2400799" y="2861867"/>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txBox="1"/>
          <p:nvPr/>
        </p:nvSpPr>
        <p:spPr>
          <a:xfrm>
            <a:off x="2797739" y="2900275"/>
            <a:ext cx="15777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Removing duplicates and unnecessary data</a:t>
            </a:r>
            <a:endParaRPr sz="900">
              <a:solidFill>
                <a:srgbClr val="666666"/>
              </a:solidFill>
              <a:latin typeface="Calibri"/>
              <a:ea typeface="Calibri"/>
              <a:cs typeface="Calibri"/>
              <a:sym typeface="Calibri"/>
            </a:endParaRPr>
          </a:p>
        </p:txBody>
      </p:sp>
      <p:sp>
        <p:nvSpPr>
          <p:cNvPr id="156" name="Google Shape;156;p18"/>
          <p:cNvSpPr/>
          <p:nvPr/>
        </p:nvSpPr>
        <p:spPr>
          <a:xfrm>
            <a:off x="4637575" y="1353299"/>
            <a:ext cx="2150400" cy="371100"/>
          </a:xfrm>
          <a:prstGeom prst="chevron">
            <a:avLst>
              <a:gd fmla="val 50000" name="adj"/>
            </a:avLst>
          </a:prstGeom>
          <a:solidFill>
            <a:srgbClr val="1D518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Outlier Treatment</a:t>
            </a:r>
            <a:endParaRPr b="1" sz="1200">
              <a:solidFill>
                <a:srgbClr val="FFFFFF"/>
              </a:solidFill>
              <a:latin typeface="Calibri"/>
              <a:ea typeface="Calibri"/>
              <a:cs typeface="Calibri"/>
              <a:sym typeface="Calibri"/>
            </a:endParaRPr>
          </a:p>
        </p:txBody>
      </p:sp>
      <p:sp>
        <p:nvSpPr>
          <p:cNvPr id="157" name="Google Shape;157;p18"/>
          <p:cNvSpPr txBox="1"/>
          <p:nvPr/>
        </p:nvSpPr>
        <p:spPr>
          <a:xfrm>
            <a:off x="5017451" y="1891700"/>
            <a:ext cx="14676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Removing Outliers for Product_mrp</a:t>
            </a:r>
            <a:endParaRPr sz="900">
              <a:solidFill>
                <a:srgbClr val="666666"/>
              </a:solidFill>
              <a:latin typeface="Calibri"/>
              <a:ea typeface="Calibri"/>
              <a:cs typeface="Calibri"/>
              <a:sym typeface="Calibri"/>
            </a:endParaRPr>
          </a:p>
        </p:txBody>
      </p:sp>
      <p:sp>
        <p:nvSpPr>
          <p:cNvPr id="158" name="Google Shape;158;p18"/>
          <p:cNvSpPr txBox="1"/>
          <p:nvPr/>
        </p:nvSpPr>
        <p:spPr>
          <a:xfrm>
            <a:off x="5017443" y="2376706"/>
            <a:ext cx="12432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Outlier Treatment of #Units</a:t>
            </a:r>
            <a:endParaRPr sz="900">
              <a:solidFill>
                <a:srgbClr val="666666"/>
              </a:solidFill>
              <a:latin typeface="Calibri"/>
              <a:ea typeface="Calibri"/>
              <a:cs typeface="Calibri"/>
              <a:sym typeface="Calibri"/>
            </a:endParaRPr>
          </a:p>
        </p:txBody>
      </p:sp>
      <p:cxnSp>
        <p:nvCxnSpPr>
          <p:cNvPr id="159" name="Google Shape;159;p18"/>
          <p:cNvCxnSpPr>
            <a:endCxn id="160" idx="4"/>
          </p:cNvCxnSpPr>
          <p:nvPr/>
        </p:nvCxnSpPr>
        <p:spPr>
          <a:xfrm>
            <a:off x="4765061" y="1731467"/>
            <a:ext cx="16500" cy="1496100"/>
          </a:xfrm>
          <a:prstGeom prst="straightConnector1">
            <a:avLst/>
          </a:prstGeom>
          <a:noFill/>
          <a:ln cap="flat" cmpd="sng" w="19050">
            <a:solidFill>
              <a:srgbClr val="CCCCCC"/>
            </a:solidFill>
            <a:prstDash val="solid"/>
            <a:round/>
            <a:headEnd len="med" w="med" type="none"/>
            <a:tailEnd len="med" w="med" type="none"/>
          </a:ln>
          <a:effectLst>
            <a:outerShdw blurRad="57150" rotWithShape="0" algn="bl" dir="6420000" dist="9525">
              <a:srgbClr val="999999">
                <a:alpha val="40000"/>
              </a:srgbClr>
            </a:outerShdw>
          </a:effectLst>
        </p:spPr>
      </p:cxnSp>
      <p:sp>
        <p:nvSpPr>
          <p:cNvPr id="161" name="Google Shape;161;p18"/>
          <p:cNvSpPr/>
          <p:nvPr/>
        </p:nvSpPr>
        <p:spPr>
          <a:xfrm>
            <a:off x="4598711" y="1876463"/>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4598711" y="2361482"/>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60" name="Google Shape;160;p18"/>
          <p:cNvSpPr/>
          <p:nvPr/>
        </p:nvSpPr>
        <p:spPr>
          <a:xfrm>
            <a:off x="4598711" y="2861867"/>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4995643" y="2900275"/>
            <a:ext cx="12432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Removing Outliers for SLA</a:t>
            </a:r>
            <a:endParaRPr sz="900">
              <a:solidFill>
                <a:srgbClr val="666666"/>
              </a:solidFill>
              <a:latin typeface="Calibri"/>
              <a:ea typeface="Calibri"/>
              <a:cs typeface="Calibri"/>
              <a:sym typeface="Calibri"/>
            </a:endParaRPr>
          </a:p>
        </p:txBody>
      </p:sp>
      <p:sp>
        <p:nvSpPr>
          <p:cNvPr id="164" name="Google Shape;164;p18"/>
          <p:cNvSpPr txBox="1"/>
          <p:nvPr/>
        </p:nvSpPr>
        <p:spPr>
          <a:xfrm flipH="1">
            <a:off x="165150" y="1857388"/>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1</a:t>
            </a:r>
            <a:endParaRPr b="1">
              <a:solidFill>
                <a:srgbClr val="1D5185"/>
              </a:solidFill>
              <a:latin typeface="Montserrat"/>
              <a:ea typeface="Montserrat"/>
              <a:cs typeface="Montserrat"/>
              <a:sym typeface="Montserrat"/>
            </a:endParaRPr>
          </a:p>
        </p:txBody>
      </p:sp>
      <p:sp>
        <p:nvSpPr>
          <p:cNvPr id="165" name="Google Shape;165;p18"/>
          <p:cNvSpPr txBox="1"/>
          <p:nvPr/>
        </p:nvSpPr>
        <p:spPr>
          <a:xfrm flipH="1">
            <a:off x="165150" y="235962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2</a:t>
            </a:r>
            <a:endParaRPr b="1">
              <a:solidFill>
                <a:srgbClr val="1D5185"/>
              </a:solidFill>
              <a:latin typeface="Montserrat"/>
              <a:ea typeface="Montserrat"/>
              <a:cs typeface="Montserrat"/>
              <a:sym typeface="Montserrat"/>
            </a:endParaRPr>
          </a:p>
        </p:txBody>
      </p:sp>
      <p:sp>
        <p:nvSpPr>
          <p:cNvPr id="166" name="Google Shape;166;p18"/>
          <p:cNvSpPr txBox="1"/>
          <p:nvPr/>
        </p:nvSpPr>
        <p:spPr>
          <a:xfrm flipH="1">
            <a:off x="165150" y="284817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3</a:t>
            </a:r>
            <a:endParaRPr b="1">
              <a:solidFill>
                <a:srgbClr val="1D5185"/>
              </a:solidFill>
              <a:latin typeface="Montserrat"/>
              <a:ea typeface="Montserrat"/>
              <a:cs typeface="Montserrat"/>
              <a:sym typeface="Montserrat"/>
            </a:endParaRPr>
          </a:p>
        </p:txBody>
      </p:sp>
      <p:sp>
        <p:nvSpPr>
          <p:cNvPr id="167" name="Google Shape;167;p18"/>
          <p:cNvSpPr txBox="1"/>
          <p:nvPr/>
        </p:nvSpPr>
        <p:spPr>
          <a:xfrm flipH="1">
            <a:off x="2386838" y="1857388"/>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1</a:t>
            </a:r>
            <a:endParaRPr b="1">
              <a:solidFill>
                <a:srgbClr val="1D5185"/>
              </a:solidFill>
              <a:latin typeface="Montserrat"/>
              <a:ea typeface="Montserrat"/>
              <a:cs typeface="Montserrat"/>
              <a:sym typeface="Montserrat"/>
            </a:endParaRPr>
          </a:p>
        </p:txBody>
      </p:sp>
      <p:sp>
        <p:nvSpPr>
          <p:cNvPr id="168" name="Google Shape;168;p18"/>
          <p:cNvSpPr txBox="1"/>
          <p:nvPr/>
        </p:nvSpPr>
        <p:spPr>
          <a:xfrm flipH="1">
            <a:off x="2386838" y="235962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2</a:t>
            </a:r>
            <a:endParaRPr b="1">
              <a:solidFill>
                <a:srgbClr val="1D5185"/>
              </a:solidFill>
              <a:latin typeface="Montserrat"/>
              <a:ea typeface="Montserrat"/>
              <a:cs typeface="Montserrat"/>
              <a:sym typeface="Montserrat"/>
            </a:endParaRPr>
          </a:p>
        </p:txBody>
      </p:sp>
      <p:sp>
        <p:nvSpPr>
          <p:cNvPr id="169" name="Google Shape;169;p18"/>
          <p:cNvSpPr txBox="1"/>
          <p:nvPr/>
        </p:nvSpPr>
        <p:spPr>
          <a:xfrm flipH="1">
            <a:off x="2386838" y="284817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3</a:t>
            </a:r>
            <a:endParaRPr b="1">
              <a:solidFill>
                <a:srgbClr val="1D5185"/>
              </a:solidFill>
              <a:latin typeface="Montserrat"/>
              <a:ea typeface="Montserrat"/>
              <a:cs typeface="Montserrat"/>
              <a:sym typeface="Montserrat"/>
            </a:endParaRPr>
          </a:p>
        </p:txBody>
      </p:sp>
      <p:sp>
        <p:nvSpPr>
          <p:cNvPr id="170" name="Google Shape;170;p18"/>
          <p:cNvSpPr txBox="1"/>
          <p:nvPr/>
        </p:nvSpPr>
        <p:spPr>
          <a:xfrm flipH="1">
            <a:off x="4584750" y="1857388"/>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1</a:t>
            </a:r>
            <a:endParaRPr b="1">
              <a:solidFill>
                <a:srgbClr val="1D5185"/>
              </a:solidFill>
              <a:latin typeface="Montserrat"/>
              <a:ea typeface="Montserrat"/>
              <a:cs typeface="Montserrat"/>
              <a:sym typeface="Montserrat"/>
            </a:endParaRPr>
          </a:p>
        </p:txBody>
      </p:sp>
      <p:sp>
        <p:nvSpPr>
          <p:cNvPr id="171" name="Google Shape;171;p18"/>
          <p:cNvSpPr txBox="1"/>
          <p:nvPr/>
        </p:nvSpPr>
        <p:spPr>
          <a:xfrm flipH="1">
            <a:off x="4584750" y="235962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2</a:t>
            </a:r>
            <a:endParaRPr b="1">
              <a:solidFill>
                <a:srgbClr val="1D5185"/>
              </a:solidFill>
              <a:latin typeface="Montserrat"/>
              <a:ea typeface="Montserrat"/>
              <a:cs typeface="Montserrat"/>
              <a:sym typeface="Montserrat"/>
            </a:endParaRPr>
          </a:p>
        </p:txBody>
      </p:sp>
      <p:sp>
        <p:nvSpPr>
          <p:cNvPr id="172" name="Google Shape;172;p18"/>
          <p:cNvSpPr txBox="1"/>
          <p:nvPr/>
        </p:nvSpPr>
        <p:spPr>
          <a:xfrm flipH="1">
            <a:off x="4584750" y="284817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3</a:t>
            </a:r>
            <a:endParaRPr b="1">
              <a:solidFill>
                <a:srgbClr val="1D5185"/>
              </a:solidFill>
              <a:latin typeface="Montserrat"/>
              <a:ea typeface="Montserrat"/>
              <a:cs typeface="Montserrat"/>
              <a:sym typeface="Montserrat"/>
            </a:endParaRPr>
          </a:p>
        </p:txBody>
      </p:sp>
      <p:sp>
        <p:nvSpPr>
          <p:cNvPr id="173" name="Google Shape;173;p18"/>
          <p:cNvSpPr txBox="1"/>
          <p:nvPr/>
        </p:nvSpPr>
        <p:spPr>
          <a:xfrm>
            <a:off x="5017450" y="4635350"/>
            <a:ext cx="446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Calibri"/>
                <a:ea typeface="Calibri"/>
                <a:cs typeface="Calibri"/>
                <a:sym typeface="Calibri"/>
              </a:rPr>
              <a:t>To get more details on the data preparation process, go to </a:t>
            </a:r>
            <a:r>
              <a:rPr i="1" lang="en" sz="1100" u="sng">
                <a:solidFill>
                  <a:schemeClr val="hlink"/>
                </a:solidFill>
                <a:latin typeface="Calibri"/>
                <a:ea typeface="Calibri"/>
                <a:cs typeface="Calibri"/>
                <a:sym typeface="Calibri"/>
                <a:hlinkClick action="ppaction://hlinksldjump" r:id="rId3"/>
              </a:rPr>
              <a:t>Appendix</a:t>
            </a:r>
            <a:endParaRPr i="1" sz="1100">
              <a:latin typeface="Calibri"/>
              <a:ea typeface="Calibri"/>
              <a:cs typeface="Calibri"/>
              <a:sym typeface="Calibri"/>
            </a:endParaRPr>
          </a:p>
        </p:txBody>
      </p:sp>
      <p:sp>
        <p:nvSpPr>
          <p:cNvPr id="174" name="Google Shape;174;p18"/>
          <p:cNvSpPr/>
          <p:nvPr/>
        </p:nvSpPr>
        <p:spPr>
          <a:xfrm>
            <a:off x="6847375" y="1353299"/>
            <a:ext cx="2150400" cy="371100"/>
          </a:xfrm>
          <a:prstGeom prst="chevron">
            <a:avLst>
              <a:gd fmla="val 50000" name="adj"/>
            </a:avLst>
          </a:prstGeom>
          <a:solidFill>
            <a:srgbClr val="1D518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Merging with other datasets</a:t>
            </a:r>
            <a:endParaRPr b="1" sz="1200">
              <a:solidFill>
                <a:srgbClr val="FFFFFF"/>
              </a:solidFill>
              <a:latin typeface="Calibri"/>
              <a:ea typeface="Calibri"/>
              <a:cs typeface="Calibri"/>
              <a:sym typeface="Calibri"/>
            </a:endParaRPr>
          </a:p>
        </p:txBody>
      </p:sp>
      <p:sp>
        <p:nvSpPr>
          <p:cNvPr id="175" name="Google Shape;175;p18"/>
          <p:cNvSpPr txBox="1"/>
          <p:nvPr/>
        </p:nvSpPr>
        <p:spPr>
          <a:xfrm>
            <a:off x="7227251" y="1891700"/>
            <a:ext cx="14676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Data Cleaning of other datasets</a:t>
            </a:r>
            <a:endParaRPr sz="900">
              <a:solidFill>
                <a:srgbClr val="666666"/>
              </a:solidFill>
              <a:latin typeface="Calibri"/>
              <a:ea typeface="Calibri"/>
              <a:cs typeface="Calibri"/>
              <a:sym typeface="Calibri"/>
            </a:endParaRPr>
          </a:p>
        </p:txBody>
      </p:sp>
      <p:sp>
        <p:nvSpPr>
          <p:cNvPr id="176" name="Google Shape;176;p18"/>
          <p:cNvSpPr txBox="1"/>
          <p:nvPr/>
        </p:nvSpPr>
        <p:spPr>
          <a:xfrm>
            <a:off x="7227243" y="2376706"/>
            <a:ext cx="12432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Extracting 3 separate dataframes for each product subcategory</a:t>
            </a:r>
            <a:endParaRPr sz="900">
              <a:solidFill>
                <a:srgbClr val="666666"/>
              </a:solidFill>
              <a:latin typeface="Calibri"/>
              <a:ea typeface="Calibri"/>
              <a:cs typeface="Calibri"/>
              <a:sym typeface="Calibri"/>
            </a:endParaRPr>
          </a:p>
        </p:txBody>
      </p:sp>
      <p:cxnSp>
        <p:nvCxnSpPr>
          <p:cNvPr id="177" name="Google Shape;177;p18"/>
          <p:cNvCxnSpPr/>
          <p:nvPr/>
        </p:nvCxnSpPr>
        <p:spPr>
          <a:xfrm>
            <a:off x="6974861" y="1731467"/>
            <a:ext cx="0" cy="1958400"/>
          </a:xfrm>
          <a:prstGeom prst="straightConnector1">
            <a:avLst/>
          </a:prstGeom>
          <a:noFill/>
          <a:ln cap="flat" cmpd="sng" w="19050">
            <a:solidFill>
              <a:srgbClr val="CCCCCC"/>
            </a:solidFill>
            <a:prstDash val="solid"/>
            <a:round/>
            <a:headEnd len="med" w="med" type="none"/>
            <a:tailEnd len="med" w="med" type="none"/>
          </a:ln>
          <a:effectLst>
            <a:outerShdw blurRad="57150" rotWithShape="0" algn="bl" dir="6420000" dist="9525">
              <a:srgbClr val="999999">
                <a:alpha val="40000"/>
              </a:srgbClr>
            </a:outerShdw>
          </a:effectLst>
        </p:spPr>
      </p:cxnSp>
      <p:sp>
        <p:nvSpPr>
          <p:cNvPr id="178" name="Google Shape;178;p18"/>
          <p:cNvSpPr/>
          <p:nvPr/>
        </p:nvSpPr>
        <p:spPr>
          <a:xfrm>
            <a:off x="6808511" y="1876463"/>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6808511" y="2361482"/>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80" name="Google Shape;180;p18"/>
          <p:cNvSpPr/>
          <p:nvPr/>
        </p:nvSpPr>
        <p:spPr>
          <a:xfrm>
            <a:off x="6808511" y="2861867"/>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nvSpPr>
        <p:spPr>
          <a:xfrm>
            <a:off x="7205451" y="2900275"/>
            <a:ext cx="14676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Extract Weekly data </a:t>
            </a:r>
            <a:r>
              <a:rPr lang="en" sz="900">
                <a:solidFill>
                  <a:srgbClr val="666666"/>
                </a:solidFill>
                <a:latin typeface="Calibri"/>
                <a:ea typeface="Calibri"/>
                <a:cs typeface="Calibri"/>
                <a:sym typeface="Calibri"/>
              </a:rPr>
              <a:t>for</a:t>
            </a:r>
            <a:r>
              <a:rPr lang="en" sz="900">
                <a:solidFill>
                  <a:srgbClr val="666666"/>
                </a:solidFill>
                <a:latin typeface="Calibri"/>
                <a:ea typeface="Calibri"/>
                <a:cs typeface="Calibri"/>
                <a:sym typeface="Calibri"/>
              </a:rPr>
              <a:t> the 3 subcategories</a:t>
            </a:r>
            <a:endParaRPr sz="900">
              <a:solidFill>
                <a:srgbClr val="666666"/>
              </a:solidFill>
              <a:latin typeface="Calibri"/>
              <a:ea typeface="Calibri"/>
              <a:cs typeface="Calibri"/>
              <a:sym typeface="Calibri"/>
            </a:endParaRPr>
          </a:p>
        </p:txBody>
      </p:sp>
      <p:sp>
        <p:nvSpPr>
          <p:cNvPr id="182" name="Google Shape;182;p18"/>
          <p:cNvSpPr txBox="1"/>
          <p:nvPr/>
        </p:nvSpPr>
        <p:spPr>
          <a:xfrm flipH="1">
            <a:off x="6794550" y="1857388"/>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1</a:t>
            </a:r>
            <a:endParaRPr b="1">
              <a:solidFill>
                <a:srgbClr val="1D5185"/>
              </a:solidFill>
              <a:latin typeface="Montserrat"/>
              <a:ea typeface="Montserrat"/>
              <a:cs typeface="Montserrat"/>
              <a:sym typeface="Montserrat"/>
            </a:endParaRPr>
          </a:p>
        </p:txBody>
      </p:sp>
      <p:sp>
        <p:nvSpPr>
          <p:cNvPr id="183" name="Google Shape;183;p18"/>
          <p:cNvSpPr txBox="1"/>
          <p:nvPr/>
        </p:nvSpPr>
        <p:spPr>
          <a:xfrm flipH="1">
            <a:off x="6794550" y="235962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2</a:t>
            </a:r>
            <a:endParaRPr b="1">
              <a:solidFill>
                <a:srgbClr val="1D5185"/>
              </a:solidFill>
              <a:latin typeface="Montserrat"/>
              <a:ea typeface="Montserrat"/>
              <a:cs typeface="Montserrat"/>
              <a:sym typeface="Montserrat"/>
            </a:endParaRPr>
          </a:p>
        </p:txBody>
      </p:sp>
      <p:sp>
        <p:nvSpPr>
          <p:cNvPr id="184" name="Google Shape;184;p18"/>
          <p:cNvSpPr txBox="1"/>
          <p:nvPr/>
        </p:nvSpPr>
        <p:spPr>
          <a:xfrm flipH="1">
            <a:off x="6794550" y="284817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3</a:t>
            </a:r>
            <a:endParaRPr b="1">
              <a:solidFill>
                <a:srgbClr val="1D5185"/>
              </a:solidFill>
              <a:latin typeface="Montserrat"/>
              <a:ea typeface="Montserrat"/>
              <a:cs typeface="Montserrat"/>
              <a:sym typeface="Montserrat"/>
            </a:endParaRPr>
          </a:p>
        </p:txBody>
      </p:sp>
      <p:sp>
        <p:nvSpPr>
          <p:cNvPr id="185" name="Google Shape;185;p18"/>
          <p:cNvSpPr/>
          <p:nvPr/>
        </p:nvSpPr>
        <p:spPr>
          <a:xfrm>
            <a:off x="6808511" y="3395267"/>
            <a:ext cx="365700" cy="365700"/>
          </a:xfrm>
          <a:prstGeom prst="ellipse">
            <a:avLst/>
          </a:prstGeom>
          <a:solidFill>
            <a:srgbClr val="FFFFFF"/>
          </a:solidFill>
          <a:ln cap="flat" cmpd="sng" w="9525">
            <a:solidFill>
              <a:srgbClr val="CCCCCC"/>
            </a:solidFill>
            <a:prstDash val="solid"/>
            <a:round/>
            <a:headEnd len="sm" w="sm" type="none"/>
            <a:tailEnd len="sm" w="sm" type="none"/>
          </a:ln>
          <a:effectLst>
            <a:outerShdw blurRad="57150" rotWithShape="0" algn="bl" dir="6420000" dist="9525">
              <a:srgbClr val="999999">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txBox="1"/>
          <p:nvPr/>
        </p:nvSpPr>
        <p:spPr>
          <a:xfrm flipH="1">
            <a:off x="6794550" y="3381575"/>
            <a:ext cx="365700" cy="3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D5185"/>
                </a:solidFill>
                <a:latin typeface="Montserrat"/>
                <a:ea typeface="Montserrat"/>
                <a:cs typeface="Montserrat"/>
                <a:sym typeface="Montserrat"/>
              </a:rPr>
              <a:t>4</a:t>
            </a:r>
            <a:endParaRPr b="1">
              <a:solidFill>
                <a:srgbClr val="1D5185"/>
              </a:solidFill>
              <a:latin typeface="Montserrat"/>
              <a:ea typeface="Montserrat"/>
              <a:cs typeface="Montserrat"/>
              <a:sym typeface="Montserrat"/>
            </a:endParaRPr>
          </a:p>
        </p:txBody>
      </p:sp>
      <p:sp>
        <p:nvSpPr>
          <p:cNvPr id="187" name="Google Shape;187;p18"/>
          <p:cNvSpPr txBox="1"/>
          <p:nvPr/>
        </p:nvSpPr>
        <p:spPr>
          <a:xfrm>
            <a:off x="7205451" y="3433675"/>
            <a:ext cx="1467600" cy="27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rgbClr val="666666"/>
                </a:solidFill>
                <a:latin typeface="Calibri"/>
                <a:ea typeface="Calibri"/>
                <a:cs typeface="Calibri"/>
                <a:sym typeface="Calibri"/>
              </a:rPr>
              <a:t>Merging with other dataframes</a:t>
            </a:r>
            <a:endParaRPr sz="900">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p:nvPr/>
        </p:nvSpPr>
        <p:spPr>
          <a:xfrm>
            <a:off x="557975" y="2216575"/>
            <a:ext cx="3444787" cy="33759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Calibri"/>
              </a:rPr>
              <a:t>Feature Engineering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p:nvPr/>
        </p:nvSpPr>
        <p:spPr>
          <a:xfrm>
            <a:off x="3207750" y="2593500"/>
            <a:ext cx="2734800" cy="21483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8" name="Google Shape;198;p20"/>
          <p:cNvSpPr/>
          <p:nvPr/>
        </p:nvSpPr>
        <p:spPr>
          <a:xfrm>
            <a:off x="6255750" y="2593500"/>
            <a:ext cx="2734800" cy="21483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9" name="Google Shape;199;p20"/>
          <p:cNvSpPr/>
          <p:nvPr/>
        </p:nvSpPr>
        <p:spPr>
          <a:xfrm>
            <a:off x="159750" y="2593500"/>
            <a:ext cx="2734800" cy="21483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0" name="Google Shape;200;p20"/>
          <p:cNvSpPr/>
          <p:nvPr/>
        </p:nvSpPr>
        <p:spPr>
          <a:xfrm>
            <a:off x="253175" y="159175"/>
            <a:ext cx="3476973" cy="371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Times New Roman"/>
              </a:rPr>
              <a:t>Feature Engineering</a:t>
            </a:r>
          </a:p>
        </p:txBody>
      </p:sp>
      <p:sp>
        <p:nvSpPr>
          <p:cNvPr id="201" name="Google Shape;201;p20"/>
          <p:cNvSpPr/>
          <p:nvPr/>
        </p:nvSpPr>
        <p:spPr>
          <a:xfrm>
            <a:off x="159750" y="1004950"/>
            <a:ext cx="8830800" cy="1019100"/>
          </a:xfrm>
          <a:prstGeom prst="roundRect">
            <a:avLst>
              <a:gd fmla="val 3913" name="adj"/>
            </a:avLst>
          </a:prstGeom>
          <a:solidFill>
            <a:srgbClr val="6F91ED">
              <a:alpha val="8940"/>
            </a:srgbClr>
          </a:solidFill>
          <a:ln cap="flat" cmpd="sng" w="9525">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2" name="Google Shape;202;p20"/>
          <p:cNvSpPr txBox="1"/>
          <p:nvPr/>
        </p:nvSpPr>
        <p:spPr>
          <a:xfrm>
            <a:off x="236075" y="1046600"/>
            <a:ext cx="8250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latin typeface="Calibri"/>
                <a:ea typeface="Calibri"/>
                <a:cs typeface="Calibri"/>
                <a:sym typeface="Calibri"/>
              </a:rPr>
              <a:t>Week number</a:t>
            </a:r>
            <a:r>
              <a:rPr lang="en" sz="1100">
                <a:solidFill>
                  <a:srgbClr val="434343"/>
                </a:solidFill>
                <a:latin typeface="Calibri"/>
                <a:ea typeface="Calibri"/>
                <a:cs typeface="Calibri"/>
                <a:sym typeface="Calibri"/>
              </a:rPr>
              <a:t> - Week number is extracted from the Order Date</a:t>
            </a:r>
            <a:endParaRPr sz="1100">
              <a:solidFill>
                <a:srgbClr val="434343"/>
              </a:solidFill>
              <a:latin typeface="Calibri"/>
              <a:ea typeface="Calibri"/>
              <a:cs typeface="Calibri"/>
              <a:sym typeface="Calibri"/>
            </a:endParaRPr>
          </a:p>
          <a:p>
            <a:pPr indent="0" lvl="0" marL="0" rtl="0" algn="l">
              <a:spcBef>
                <a:spcPts val="0"/>
              </a:spcBef>
              <a:spcAft>
                <a:spcPts val="0"/>
              </a:spcAft>
              <a:buNone/>
            </a:pPr>
            <a:r>
              <a:t/>
            </a:r>
            <a:endParaRPr sz="1100">
              <a:solidFill>
                <a:srgbClr val="434343"/>
              </a:solidFill>
              <a:latin typeface="Calibri"/>
              <a:ea typeface="Calibri"/>
              <a:cs typeface="Calibri"/>
              <a:sym typeface="Calibri"/>
            </a:endParaRPr>
          </a:p>
          <a:p>
            <a:pPr indent="0" lvl="0" marL="0" rtl="0" algn="l">
              <a:spcBef>
                <a:spcPts val="0"/>
              </a:spcBef>
              <a:spcAft>
                <a:spcPts val="0"/>
              </a:spcAft>
              <a:buNone/>
            </a:pPr>
            <a:r>
              <a:rPr b="1" lang="en" sz="1100">
                <a:solidFill>
                  <a:srgbClr val="434343"/>
                </a:solidFill>
                <a:latin typeface="Calibri"/>
                <a:ea typeface="Calibri"/>
                <a:cs typeface="Calibri"/>
                <a:sym typeface="Calibri"/>
              </a:rPr>
              <a:t>Is_paydate </a:t>
            </a:r>
            <a:r>
              <a:rPr lang="en" sz="1100">
                <a:solidFill>
                  <a:srgbClr val="434343"/>
                </a:solidFill>
                <a:latin typeface="Calibri"/>
                <a:ea typeface="Calibri"/>
                <a:cs typeface="Calibri"/>
                <a:sym typeface="Calibri"/>
              </a:rPr>
              <a:t>- If the order_date is First or Fifteenth of a month, then is_paydate = 1 or is_paydate = 0</a:t>
            </a:r>
            <a:endParaRPr sz="1100">
              <a:solidFill>
                <a:srgbClr val="434343"/>
              </a:solidFill>
              <a:latin typeface="Calibri"/>
              <a:ea typeface="Calibri"/>
              <a:cs typeface="Calibri"/>
              <a:sym typeface="Calibri"/>
            </a:endParaRPr>
          </a:p>
          <a:p>
            <a:pPr indent="0" lvl="0" marL="0" rtl="0" algn="l">
              <a:spcBef>
                <a:spcPts val="0"/>
              </a:spcBef>
              <a:spcAft>
                <a:spcPts val="0"/>
              </a:spcAft>
              <a:buNone/>
            </a:pPr>
            <a:r>
              <a:t/>
            </a:r>
            <a:endParaRPr sz="1100">
              <a:solidFill>
                <a:srgbClr val="434343"/>
              </a:solidFill>
              <a:latin typeface="Calibri"/>
              <a:ea typeface="Calibri"/>
              <a:cs typeface="Calibri"/>
              <a:sym typeface="Calibri"/>
            </a:endParaRPr>
          </a:p>
          <a:p>
            <a:pPr indent="0" lvl="0" marL="0" rtl="0" algn="l">
              <a:spcBef>
                <a:spcPts val="0"/>
              </a:spcBef>
              <a:spcAft>
                <a:spcPts val="0"/>
              </a:spcAft>
              <a:buNone/>
            </a:pPr>
            <a:r>
              <a:rPr b="1" lang="en" sz="1100">
                <a:solidFill>
                  <a:srgbClr val="434343"/>
                </a:solidFill>
                <a:latin typeface="Calibri"/>
                <a:ea typeface="Calibri"/>
                <a:cs typeface="Calibri"/>
                <a:sym typeface="Calibri"/>
              </a:rPr>
              <a:t>Is_holiday </a:t>
            </a:r>
            <a:r>
              <a:rPr lang="en" sz="1100">
                <a:solidFill>
                  <a:srgbClr val="434343"/>
                </a:solidFill>
                <a:latin typeface="Calibri"/>
                <a:ea typeface="Calibri"/>
                <a:cs typeface="Calibri"/>
                <a:sym typeface="Calibri"/>
              </a:rPr>
              <a:t>- If the order_date is a Holiday in Canada, then is_holiday = 1 or is_holiday = 0</a:t>
            </a:r>
            <a:endParaRPr sz="1100">
              <a:solidFill>
                <a:srgbClr val="434343"/>
              </a:solidFill>
              <a:latin typeface="Calibri"/>
              <a:ea typeface="Calibri"/>
              <a:cs typeface="Calibri"/>
              <a:sym typeface="Calibri"/>
            </a:endParaRPr>
          </a:p>
        </p:txBody>
      </p:sp>
      <p:sp>
        <p:nvSpPr>
          <p:cNvPr id="203" name="Google Shape;203;p20"/>
          <p:cNvSpPr/>
          <p:nvPr/>
        </p:nvSpPr>
        <p:spPr>
          <a:xfrm>
            <a:off x="159750" y="816150"/>
            <a:ext cx="28173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Additional Columns Created</a:t>
            </a:r>
            <a:endParaRPr b="1" sz="1100">
              <a:solidFill>
                <a:schemeClr val="lt1"/>
              </a:solidFill>
              <a:latin typeface="Calibri"/>
              <a:ea typeface="Calibri"/>
              <a:cs typeface="Calibri"/>
              <a:sym typeface="Calibri"/>
            </a:endParaRPr>
          </a:p>
        </p:txBody>
      </p:sp>
      <p:sp>
        <p:nvSpPr>
          <p:cNvPr id="204" name="Google Shape;204;p20"/>
          <p:cNvSpPr/>
          <p:nvPr/>
        </p:nvSpPr>
        <p:spPr>
          <a:xfrm>
            <a:off x="153450" y="2378125"/>
            <a:ext cx="27411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Calibri"/>
                <a:ea typeface="Calibri"/>
                <a:cs typeface="Calibri"/>
                <a:sym typeface="Calibri"/>
              </a:rPr>
              <a:t>KPIs for Consumer Electronics data</a:t>
            </a:r>
            <a:endParaRPr b="1" sz="1100">
              <a:solidFill>
                <a:schemeClr val="lt1"/>
              </a:solidFill>
              <a:latin typeface="Calibri"/>
              <a:ea typeface="Calibri"/>
              <a:cs typeface="Calibri"/>
              <a:sym typeface="Calibri"/>
            </a:endParaRPr>
          </a:p>
        </p:txBody>
      </p:sp>
      <p:sp>
        <p:nvSpPr>
          <p:cNvPr id="205" name="Google Shape;205;p20"/>
          <p:cNvSpPr/>
          <p:nvPr/>
        </p:nvSpPr>
        <p:spPr>
          <a:xfrm>
            <a:off x="3201450" y="2378125"/>
            <a:ext cx="27411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Calibri"/>
                <a:ea typeface="Calibri"/>
                <a:cs typeface="Calibri"/>
                <a:sym typeface="Calibri"/>
              </a:rPr>
              <a:t>KPIs for Media Investment Data</a:t>
            </a:r>
            <a:endParaRPr b="1" sz="1100">
              <a:solidFill>
                <a:schemeClr val="lt1"/>
              </a:solidFill>
              <a:latin typeface="Calibri"/>
              <a:ea typeface="Calibri"/>
              <a:cs typeface="Calibri"/>
              <a:sym typeface="Calibri"/>
            </a:endParaRPr>
          </a:p>
        </p:txBody>
      </p:sp>
      <p:sp>
        <p:nvSpPr>
          <p:cNvPr id="206" name="Google Shape;206;p20"/>
          <p:cNvSpPr/>
          <p:nvPr/>
        </p:nvSpPr>
        <p:spPr>
          <a:xfrm>
            <a:off x="6249450" y="2378125"/>
            <a:ext cx="2741100" cy="289800"/>
          </a:xfrm>
          <a:prstGeom prst="roundRect">
            <a:avLst>
              <a:gd fmla="val 16667" name="adj"/>
            </a:avLst>
          </a:prstGeom>
          <a:solidFill>
            <a:srgbClr val="1D51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Calibri"/>
                <a:ea typeface="Calibri"/>
                <a:cs typeface="Calibri"/>
                <a:sym typeface="Calibri"/>
              </a:rPr>
              <a:t>KPIs for Combined Data</a:t>
            </a:r>
            <a:endParaRPr b="1" sz="1100">
              <a:solidFill>
                <a:schemeClr val="lt1"/>
              </a:solidFill>
              <a:latin typeface="Calibri"/>
              <a:ea typeface="Calibri"/>
              <a:cs typeface="Calibri"/>
              <a:sym typeface="Calibri"/>
            </a:endParaRPr>
          </a:p>
        </p:txBody>
      </p:sp>
      <p:sp>
        <p:nvSpPr>
          <p:cNvPr id="207" name="Google Shape;207;p20"/>
          <p:cNvSpPr txBox="1"/>
          <p:nvPr/>
        </p:nvSpPr>
        <p:spPr>
          <a:xfrm>
            <a:off x="236075" y="2646800"/>
            <a:ext cx="26586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List_Price - </a:t>
            </a:r>
            <a:r>
              <a:rPr lang="en" sz="1100">
                <a:solidFill>
                  <a:srgbClr val="434343"/>
                </a:solidFill>
                <a:latin typeface="Calibri"/>
                <a:ea typeface="Calibri"/>
                <a:cs typeface="Calibri"/>
                <a:sym typeface="Calibri"/>
              </a:rPr>
              <a:t>GMV / #units</a:t>
            </a:r>
            <a:endParaRPr sz="1100">
              <a:solidFill>
                <a:srgbClr val="434343"/>
              </a:solidFill>
              <a:latin typeface="Calibri"/>
              <a:ea typeface="Calibri"/>
              <a:cs typeface="Calibri"/>
              <a:sym typeface="Calibri"/>
            </a:endParaRPr>
          </a:p>
          <a:p>
            <a:pPr indent="0" lvl="0" marL="0" rtl="0" algn="l">
              <a:spcBef>
                <a:spcPts val="0"/>
              </a:spcBef>
              <a:spcAft>
                <a:spcPts val="0"/>
              </a:spcAft>
              <a:buNone/>
            </a:pPr>
            <a:r>
              <a:t/>
            </a:r>
            <a:endParaRPr sz="1100">
              <a:solidFill>
                <a:srgbClr val="434343"/>
              </a:solidFill>
              <a:latin typeface="Calibri"/>
              <a:ea typeface="Calibri"/>
              <a:cs typeface="Calibri"/>
              <a:sym typeface="Calibri"/>
            </a:endParaRPr>
          </a:p>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Discount_Percent</a:t>
            </a:r>
            <a:r>
              <a:rPr lang="en" sz="1100">
                <a:solidFill>
                  <a:srgbClr val="434343"/>
                </a:solidFill>
                <a:latin typeface="Calibri"/>
                <a:ea typeface="Calibri"/>
                <a:cs typeface="Calibri"/>
                <a:sym typeface="Calibri"/>
              </a:rPr>
              <a:t> - (product_mrp - list_price)*100/product_mrp</a:t>
            </a:r>
            <a:endParaRPr sz="1100">
              <a:solidFill>
                <a:srgbClr val="434343"/>
              </a:solidFill>
              <a:latin typeface="Calibri"/>
              <a:ea typeface="Calibri"/>
              <a:cs typeface="Calibri"/>
              <a:sym typeface="Calibri"/>
            </a:endParaRPr>
          </a:p>
          <a:p>
            <a:pPr indent="0" lvl="0" marL="0" rtl="0" algn="l">
              <a:spcBef>
                <a:spcPts val="0"/>
              </a:spcBef>
              <a:spcAft>
                <a:spcPts val="0"/>
              </a:spcAft>
              <a:buNone/>
            </a:pPr>
            <a:r>
              <a:t/>
            </a:r>
            <a:endParaRPr sz="1100">
              <a:solidFill>
                <a:srgbClr val="434343"/>
              </a:solidFill>
              <a:latin typeface="Calibri"/>
              <a:ea typeface="Calibri"/>
              <a:cs typeface="Calibri"/>
              <a:sym typeface="Calibri"/>
            </a:endParaRPr>
          </a:p>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Product Type (Luxury/MassMarket) </a:t>
            </a:r>
            <a:r>
              <a:rPr lang="en" sz="1100">
                <a:solidFill>
                  <a:srgbClr val="434343"/>
                </a:solidFill>
                <a:latin typeface="Calibri"/>
                <a:ea typeface="Calibri"/>
                <a:cs typeface="Calibri"/>
                <a:sym typeface="Calibri"/>
              </a:rPr>
              <a:t>- If GMV value is greater than 80 percentile, then luxury, else mass_market</a:t>
            </a:r>
            <a:endParaRPr sz="1100">
              <a:solidFill>
                <a:srgbClr val="434343"/>
              </a:solidFill>
              <a:latin typeface="Calibri"/>
              <a:ea typeface="Calibri"/>
              <a:cs typeface="Calibri"/>
              <a:sym typeface="Calibri"/>
            </a:endParaRPr>
          </a:p>
        </p:txBody>
      </p:sp>
      <p:sp>
        <p:nvSpPr>
          <p:cNvPr id="208" name="Google Shape;208;p20"/>
          <p:cNvSpPr txBox="1"/>
          <p:nvPr/>
        </p:nvSpPr>
        <p:spPr>
          <a:xfrm>
            <a:off x="3207875" y="2646800"/>
            <a:ext cx="2658600" cy="1369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SMA (Simple Moving Average)</a:t>
            </a:r>
            <a:r>
              <a:rPr lang="en" sz="1100">
                <a:solidFill>
                  <a:srgbClr val="434343"/>
                </a:solidFill>
                <a:latin typeface="Calibri"/>
                <a:ea typeface="Calibri"/>
                <a:cs typeface="Calibri"/>
                <a:sym typeface="Calibri"/>
              </a:rPr>
              <a:t> and </a:t>
            </a:r>
            <a:r>
              <a:rPr b="1" lang="en" sz="1100">
                <a:solidFill>
                  <a:srgbClr val="434343"/>
                </a:solidFill>
                <a:latin typeface="Calibri"/>
                <a:ea typeface="Calibri"/>
                <a:cs typeface="Calibri"/>
                <a:sym typeface="Calibri"/>
              </a:rPr>
              <a:t>EMA (Exponential Moving Average) </a:t>
            </a:r>
            <a:r>
              <a:rPr lang="en" sz="1100">
                <a:solidFill>
                  <a:srgbClr val="434343"/>
                </a:solidFill>
                <a:latin typeface="Calibri"/>
                <a:ea typeface="Calibri"/>
                <a:cs typeface="Calibri"/>
                <a:sym typeface="Calibri"/>
              </a:rPr>
              <a:t>of the investment for the each of the marketing levers</a:t>
            </a:r>
            <a:endParaRPr sz="1100">
              <a:solidFill>
                <a:srgbClr val="434343"/>
              </a:solidFill>
              <a:latin typeface="Calibri"/>
              <a:ea typeface="Calibri"/>
              <a:cs typeface="Calibri"/>
              <a:sym typeface="Calibri"/>
            </a:endParaRPr>
          </a:p>
          <a:p>
            <a:pPr indent="0" lvl="0" marL="0" rtl="0" algn="l">
              <a:spcBef>
                <a:spcPts val="0"/>
              </a:spcBef>
              <a:spcAft>
                <a:spcPts val="0"/>
              </a:spcAft>
              <a:buNone/>
            </a:pPr>
            <a:r>
              <a:t/>
            </a:r>
            <a:endParaRPr sz="1100">
              <a:solidFill>
                <a:srgbClr val="434343"/>
              </a:solidFill>
              <a:latin typeface="Calibri"/>
              <a:ea typeface="Calibri"/>
              <a:cs typeface="Calibri"/>
              <a:sym typeface="Calibri"/>
            </a:endParaRPr>
          </a:p>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Adstock - </a:t>
            </a:r>
            <a:r>
              <a:rPr lang="en" sz="1100">
                <a:solidFill>
                  <a:srgbClr val="434343"/>
                </a:solidFill>
                <a:latin typeface="Calibri"/>
                <a:ea typeface="Calibri"/>
                <a:cs typeface="Calibri"/>
                <a:sym typeface="Calibri"/>
              </a:rPr>
              <a:t>The formula for adstock is At = Xt + adstock rate * At-1</a:t>
            </a:r>
            <a:endParaRPr sz="1100">
              <a:solidFill>
                <a:srgbClr val="434343"/>
              </a:solidFill>
              <a:latin typeface="Calibri"/>
              <a:ea typeface="Calibri"/>
              <a:cs typeface="Calibri"/>
              <a:sym typeface="Calibri"/>
            </a:endParaRPr>
          </a:p>
        </p:txBody>
      </p:sp>
      <p:sp>
        <p:nvSpPr>
          <p:cNvPr id="209" name="Google Shape;209;p20"/>
          <p:cNvSpPr txBox="1"/>
          <p:nvPr/>
        </p:nvSpPr>
        <p:spPr>
          <a:xfrm>
            <a:off x="6255875" y="2646800"/>
            <a:ext cx="265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Payday Week -</a:t>
            </a:r>
            <a:r>
              <a:rPr lang="en" sz="1100">
                <a:solidFill>
                  <a:srgbClr val="434343"/>
                </a:solidFill>
                <a:latin typeface="Calibri"/>
                <a:ea typeface="Calibri"/>
                <a:cs typeface="Calibri"/>
                <a:sym typeface="Calibri"/>
              </a:rPr>
              <a:t> If it is a Payday week then 1 else 0</a:t>
            </a:r>
            <a:endParaRPr sz="1100">
              <a:solidFill>
                <a:srgbClr val="434343"/>
              </a:solidFill>
              <a:latin typeface="Calibri"/>
              <a:ea typeface="Calibri"/>
              <a:cs typeface="Calibri"/>
              <a:sym typeface="Calibri"/>
            </a:endParaRPr>
          </a:p>
          <a:p>
            <a:pPr indent="0" lvl="0" marL="0" rtl="0" algn="l">
              <a:spcBef>
                <a:spcPts val="0"/>
              </a:spcBef>
              <a:spcAft>
                <a:spcPts val="0"/>
              </a:spcAft>
              <a:buNone/>
            </a:pPr>
            <a:r>
              <a:t/>
            </a:r>
            <a:endParaRPr b="1" sz="1100">
              <a:solidFill>
                <a:srgbClr val="434343"/>
              </a:solidFill>
              <a:latin typeface="Calibri"/>
              <a:ea typeface="Calibri"/>
              <a:cs typeface="Calibri"/>
              <a:sym typeface="Calibri"/>
            </a:endParaRPr>
          </a:p>
          <a:p>
            <a:pPr indent="-298450" lvl="0" marL="457200" rtl="0" algn="l">
              <a:spcBef>
                <a:spcPts val="0"/>
              </a:spcBef>
              <a:spcAft>
                <a:spcPts val="0"/>
              </a:spcAft>
              <a:buClr>
                <a:srgbClr val="434343"/>
              </a:buClr>
              <a:buSzPts val="1100"/>
              <a:buFont typeface="Calibri"/>
              <a:buChar char="➢"/>
            </a:pPr>
            <a:r>
              <a:rPr b="1" lang="en" sz="1100">
                <a:solidFill>
                  <a:srgbClr val="434343"/>
                </a:solidFill>
                <a:latin typeface="Calibri"/>
                <a:ea typeface="Calibri"/>
                <a:cs typeface="Calibri"/>
                <a:sym typeface="Calibri"/>
              </a:rPr>
              <a:t>Holiday Week -</a:t>
            </a:r>
            <a:r>
              <a:rPr lang="en" sz="1100">
                <a:solidFill>
                  <a:srgbClr val="434343"/>
                </a:solidFill>
                <a:latin typeface="Calibri"/>
                <a:ea typeface="Calibri"/>
                <a:cs typeface="Calibri"/>
                <a:sym typeface="Calibri"/>
              </a:rPr>
              <a:t> If it is a holiday week then 1 else 0</a:t>
            </a:r>
            <a:endParaRPr sz="1100">
              <a:solidFill>
                <a:srgbClr val="43434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p:nvPr/>
        </p:nvSpPr>
        <p:spPr>
          <a:xfrm>
            <a:off x="557975" y="2216575"/>
            <a:ext cx="4352439" cy="3506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4E29AA"/>
                    </a:gs>
                    <a:gs pos="100000">
                      <a:srgbClr val="1E123D"/>
                    </a:gs>
                  </a:gsLst>
                  <a:lin ang="5400012" scaled="0"/>
                </a:gradFill>
                <a:latin typeface="Calibri"/>
              </a:rPr>
              <a:t>Exploratory Data Analysis</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