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561115-57C0-4FD2-9DD3-C2125068DD6A}">
  <a:tblStyle styleId="{08561115-57C0-4FD2-9DD3-C2125068DD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7e0f76ed8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e0f76ed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8dacf5e8a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8dacf5e8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8dacf5e8a_0_1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8dacf5e8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8dacf5e8a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8dacf5e8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8dacf5e8a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8dacf5e8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8dacf5e8a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8dacf5e8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8dacf5e8a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8dacf5e8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8b2761c64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8b2761c6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1d6507dc4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1d6507d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8dacf5e8a_0_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8dacf5e8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0ff53e123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0ff53e1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verage"/>
                <a:ea typeface="Average"/>
                <a:cs typeface="Average"/>
                <a:sym typeface="Average"/>
              </a:rPr>
              <a:t>f takes as input a block and IV. It first expands the message breaks the block into 16 equal parts(called words). And then expands the number of words to 80 using the 16 words.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1d6507dc4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1d6507dc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7e0f76ed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7e0f76ed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88b2761c64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8b2761c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8dacf5e8a_0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8dacf5e8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8dacf5e8a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8dacf5e8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8dacf5e8a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8dacf5e8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538a5c1f8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538a5c1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7e0f76ed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7e0f76ed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8dacf5e8a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8dacf5e8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verage"/>
                <a:ea typeface="Average"/>
                <a:cs typeface="Average"/>
                <a:sym typeface="Average"/>
              </a:rPr>
              <a:t>f takes as input a block and IV. It first expands the message breaks the block into 16 equal parts(called words). And then expands the number of words to 80 using the 16 words.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8b2761c64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8b2761c6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8dacf5e8a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8dacf5e8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7e0f76ed8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7e0f76e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verage"/>
                <a:ea typeface="Average"/>
                <a:cs typeface="Average"/>
                <a:sym typeface="Average"/>
              </a:rPr>
              <a:t>f takes as input a block and IV. It first expands the message breaks the block into 16 equal parts(called words). And then expands the number of words to 80 using the 16 words.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0ff53e123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0ff53e12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verage"/>
                <a:ea typeface="Average"/>
                <a:cs typeface="Average"/>
                <a:sym typeface="Average"/>
              </a:rPr>
              <a:t>f takes as input a block and IV. It first expands the message breaks the block into 16 equal parts(called words). And then expands the number of words to 80 using the 16 words.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8dacf5e8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8dacf5e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verage"/>
                <a:ea typeface="Average"/>
                <a:cs typeface="Average"/>
                <a:sym typeface="Average"/>
              </a:rPr>
              <a:t>f takes as input a block and IV. It first expands the message breaks the block into 16 equal parts(called words). And then expands the number of words to 80 using the 16 words.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8dacf5e8a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8dacf5e8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Collisions on Reduced Rounds of SHA 256</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Divjot Singh</a:t>
            </a:r>
            <a:endParaRPr/>
          </a:p>
          <a:p>
            <a:pPr indent="0" lvl="0" marL="0" rtl="0" algn="ctr">
              <a:spcBef>
                <a:spcPts val="0"/>
              </a:spcBef>
              <a:spcAft>
                <a:spcPts val="0"/>
              </a:spcAft>
              <a:buNone/>
            </a:pPr>
            <a:r>
              <a:rPr lang="en"/>
              <a:t>(Advisor - Dr Somitra Sanadhya)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Attack Strategy</a:t>
            </a:r>
            <a:endParaRPr/>
          </a:p>
        </p:txBody>
      </p:sp>
      <p:sp>
        <p:nvSpPr>
          <p:cNvPr id="155" name="Google Shape;155;p22"/>
          <p:cNvSpPr/>
          <p:nvPr/>
        </p:nvSpPr>
        <p:spPr>
          <a:xfrm>
            <a:off x="2253550" y="1418000"/>
            <a:ext cx="4031400" cy="65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Creating a differential table</a:t>
            </a:r>
            <a:endParaRPr/>
          </a:p>
        </p:txBody>
      </p:sp>
      <p:sp>
        <p:nvSpPr>
          <p:cNvPr id="156" name="Google Shape;156;p22"/>
          <p:cNvSpPr/>
          <p:nvPr/>
        </p:nvSpPr>
        <p:spPr>
          <a:xfrm>
            <a:off x="3898600" y="2145425"/>
            <a:ext cx="741300" cy="1297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2253550" y="3512450"/>
            <a:ext cx="4031400" cy="65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Finding Message Pairs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Differential</a:t>
            </a:r>
            <a:endParaRPr/>
          </a:p>
        </p:txBody>
      </p:sp>
      <p:pic>
        <p:nvPicPr>
          <p:cNvPr id="163" name="Google Shape;163;p23"/>
          <p:cNvPicPr preferRelativeResize="0"/>
          <p:nvPr/>
        </p:nvPicPr>
        <p:blipFill>
          <a:blip r:embed="rId3">
            <a:alphaModFix/>
          </a:blip>
          <a:stretch>
            <a:fillRect/>
          </a:stretch>
        </p:blipFill>
        <p:spPr>
          <a:xfrm>
            <a:off x="4880138" y="1484250"/>
            <a:ext cx="3776225" cy="2124075"/>
          </a:xfrm>
          <a:prstGeom prst="rect">
            <a:avLst/>
          </a:prstGeom>
          <a:noFill/>
          <a:ln>
            <a:noFill/>
          </a:ln>
        </p:spPr>
      </p:pic>
      <p:sp>
        <p:nvSpPr>
          <p:cNvPr id="164" name="Google Shape;164;p23"/>
          <p:cNvSpPr txBox="1"/>
          <p:nvPr/>
        </p:nvSpPr>
        <p:spPr>
          <a:xfrm>
            <a:off x="645900" y="1484250"/>
            <a:ext cx="3953100" cy="10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Average"/>
                <a:ea typeface="Average"/>
                <a:cs typeface="Average"/>
                <a:sym typeface="Average"/>
              </a:rPr>
              <a:t>A differential stores information regarding the corresponding bits of a variable and its counterpart. This is because the eventual goal is to find a pair of messages.</a:t>
            </a:r>
            <a:endParaRPr sz="1500">
              <a:solidFill>
                <a:schemeClr val="dk1"/>
              </a:solidFill>
              <a:latin typeface="Average"/>
              <a:ea typeface="Average"/>
              <a:cs typeface="Average"/>
              <a:sym typeface="Average"/>
            </a:endParaRPr>
          </a:p>
        </p:txBody>
      </p:sp>
      <p:sp>
        <p:nvSpPr>
          <p:cNvPr id="165" name="Google Shape;165;p23"/>
          <p:cNvSpPr txBox="1"/>
          <p:nvPr/>
        </p:nvSpPr>
        <p:spPr>
          <a:xfrm>
            <a:off x="645900" y="2656075"/>
            <a:ext cx="3953100" cy="10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FFFFFF"/>
                </a:solidFill>
              </a:rPr>
              <a:t>∇A = "un10-" </a:t>
            </a:r>
            <a:r>
              <a:rPr lang="en">
                <a:solidFill>
                  <a:srgbClr val="FFFFFF"/>
                </a:solidFill>
              </a:rPr>
              <a:t>implies that A and A' are two 5 bit variables with certain restrictions given by the table. </a:t>
            </a:r>
            <a:endParaRPr>
              <a:solidFill>
                <a:srgbClr val="FFFFFF"/>
              </a:solidFill>
            </a:endParaRPr>
          </a:p>
        </p:txBody>
      </p:sp>
      <p:sp>
        <p:nvSpPr>
          <p:cNvPr id="166" name="Google Shape;166;p23"/>
          <p:cNvSpPr txBox="1"/>
          <p:nvPr/>
        </p:nvSpPr>
        <p:spPr>
          <a:xfrm>
            <a:off x="645900" y="3743575"/>
            <a:ext cx="3953100" cy="10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Here, A</a:t>
            </a:r>
            <a:r>
              <a:rPr baseline="-25000" lang="en">
                <a:solidFill>
                  <a:srgbClr val="FFFFFF"/>
                </a:solidFill>
              </a:rPr>
              <a:t>0</a:t>
            </a:r>
            <a:r>
              <a:rPr lang="en">
                <a:solidFill>
                  <a:schemeClr val="dk1"/>
                </a:solidFill>
              </a:rPr>
              <a:t> = 1 &amp; </a:t>
            </a:r>
            <a:r>
              <a:rPr lang="en">
                <a:solidFill>
                  <a:schemeClr val="dk1"/>
                </a:solidFill>
              </a:rPr>
              <a:t>A'</a:t>
            </a:r>
            <a:r>
              <a:rPr baseline="-25000" lang="en">
                <a:solidFill>
                  <a:schemeClr val="dk1"/>
                </a:solidFill>
              </a:rPr>
              <a:t>0</a:t>
            </a:r>
            <a:r>
              <a:rPr lang="en">
                <a:solidFill>
                  <a:schemeClr val="dk1"/>
                </a:solidFill>
              </a:rPr>
              <a:t> = 0</a:t>
            </a:r>
            <a:endParaRPr>
              <a:solidFill>
                <a:schemeClr val="dk1"/>
              </a:solidFill>
            </a:endParaRPr>
          </a:p>
          <a:p>
            <a:pPr indent="0" lvl="0" marL="0" rtl="0" algn="l">
              <a:lnSpc>
                <a:spcPct val="115000"/>
              </a:lnSpc>
              <a:spcBef>
                <a:spcPts val="0"/>
              </a:spcBef>
              <a:spcAft>
                <a:spcPts val="0"/>
              </a:spcAft>
              <a:buNone/>
            </a:pPr>
            <a:r>
              <a:rPr lang="en">
                <a:solidFill>
                  <a:schemeClr val="dk1"/>
                </a:solidFill>
              </a:rPr>
              <a:t>….</a:t>
            </a:r>
            <a:r>
              <a:rPr lang="en">
                <a:solidFill>
                  <a:schemeClr val="dk1"/>
                </a:solidFill>
              </a:rPr>
              <a:t> </a:t>
            </a:r>
            <a:endParaRPr baseline="-25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Differential Table</a:t>
            </a:r>
            <a:endParaRPr/>
          </a:p>
        </p:txBody>
      </p:sp>
      <p:sp>
        <p:nvSpPr>
          <p:cNvPr id="172" name="Google Shape;172;p24"/>
          <p:cNvSpPr txBox="1"/>
          <p:nvPr/>
        </p:nvSpPr>
        <p:spPr>
          <a:xfrm>
            <a:off x="621900" y="1038600"/>
            <a:ext cx="7900200" cy="6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Average"/>
                <a:ea typeface="Average"/>
                <a:cs typeface="Average"/>
                <a:sym typeface="Average"/>
              </a:rPr>
              <a:t>A differential table stores differentials for all variables of the two messages and state variables that produce collisions. Here is the initial table we used:</a:t>
            </a:r>
            <a:endParaRPr sz="1500">
              <a:solidFill>
                <a:schemeClr val="dk1"/>
              </a:solidFill>
              <a:latin typeface="Average"/>
              <a:ea typeface="Average"/>
              <a:cs typeface="Average"/>
              <a:sym typeface="Average"/>
            </a:endParaRPr>
          </a:p>
        </p:txBody>
      </p:sp>
      <p:pic>
        <p:nvPicPr>
          <p:cNvPr id="173" name="Google Shape;173;p24"/>
          <p:cNvPicPr preferRelativeResize="0"/>
          <p:nvPr/>
        </p:nvPicPr>
        <p:blipFill>
          <a:blip r:embed="rId3">
            <a:alphaModFix/>
          </a:blip>
          <a:stretch>
            <a:fillRect/>
          </a:stretch>
        </p:blipFill>
        <p:spPr>
          <a:xfrm>
            <a:off x="152400" y="1870200"/>
            <a:ext cx="2769100" cy="3120900"/>
          </a:xfrm>
          <a:prstGeom prst="rect">
            <a:avLst/>
          </a:prstGeom>
          <a:noFill/>
          <a:ln>
            <a:noFill/>
          </a:ln>
        </p:spPr>
      </p:pic>
      <p:pic>
        <p:nvPicPr>
          <p:cNvPr id="174" name="Google Shape;174;p24"/>
          <p:cNvPicPr preferRelativeResize="0"/>
          <p:nvPr/>
        </p:nvPicPr>
        <p:blipFill>
          <a:blip r:embed="rId4">
            <a:alphaModFix/>
          </a:blip>
          <a:stretch>
            <a:fillRect/>
          </a:stretch>
        </p:blipFill>
        <p:spPr>
          <a:xfrm>
            <a:off x="2995875" y="1870200"/>
            <a:ext cx="2863225" cy="3120900"/>
          </a:xfrm>
          <a:prstGeom prst="rect">
            <a:avLst/>
          </a:prstGeom>
          <a:noFill/>
          <a:ln>
            <a:noFill/>
          </a:ln>
        </p:spPr>
      </p:pic>
      <p:pic>
        <p:nvPicPr>
          <p:cNvPr id="175" name="Google Shape;175;p24"/>
          <p:cNvPicPr preferRelativeResize="0"/>
          <p:nvPr/>
        </p:nvPicPr>
        <p:blipFill>
          <a:blip r:embed="rId5">
            <a:alphaModFix/>
          </a:blip>
          <a:stretch>
            <a:fillRect/>
          </a:stretch>
        </p:blipFill>
        <p:spPr>
          <a:xfrm>
            <a:off x="5933475" y="1870200"/>
            <a:ext cx="3058125" cy="3120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Differential Table</a:t>
            </a:r>
            <a:endParaRPr/>
          </a:p>
        </p:txBody>
      </p:sp>
      <p:sp>
        <p:nvSpPr>
          <p:cNvPr id="181" name="Google Shape;181;p25"/>
          <p:cNvSpPr txBox="1"/>
          <p:nvPr/>
        </p:nvSpPr>
        <p:spPr>
          <a:xfrm>
            <a:off x="621900" y="1038600"/>
            <a:ext cx="7900200" cy="6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Average"/>
                <a:ea typeface="Average"/>
                <a:cs typeface="Average"/>
                <a:sym typeface="Average"/>
              </a:rPr>
              <a:t>This is one of the final tables we come up with using the previous tables as initial step, and making various adjustments which requires the tools we have developed. The analysis is semi-automatic.</a:t>
            </a:r>
            <a:endParaRPr sz="1500">
              <a:solidFill>
                <a:schemeClr val="dk1"/>
              </a:solidFill>
              <a:latin typeface="Average"/>
              <a:ea typeface="Average"/>
              <a:cs typeface="Average"/>
              <a:sym typeface="Average"/>
            </a:endParaRPr>
          </a:p>
        </p:txBody>
      </p:sp>
      <p:pic>
        <p:nvPicPr>
          <p:cNvPr id="182" name="Google Shape;182;p25"/>
          <p:cNvPicPr preferRelativeResize="0"/>
          <p:nvPr/>
        </p:nvPicPr>
        <p:blipFill>
          <a:blip r:embed="rId3">
            <a:alphaModFix/>
          </a:blip>
          <a:stretch>
            <a:fillRect/>
          </a:stretch>
        </p:blipFill>
        <p:spPr>
          <a:xfrm>
            <a:off x="152400" y="1870200"/>
            <a:ext cx="2691075" cy="3120900"/>
          </a:xfrm>
          <a:prstGeom prst="rect">
            <a:avLst/>
          </a:prstGeom>
          <a:noFill/>
          <a:ln>
            <a:noFill/>
          </a:ln>
        </p:spPr>
      </p:pic>
      <p:pic>
        <p:nvPicPr>
          <p:cNvPr id="183" name="Google Shape;183;p25"/>
          <p:cNvPicPr preferRelativeResize="0"/>
          <p:nvPr/>
        </p:nvPicPr>
        <p:blipFill>
          <a:blip r:embed="rId4">
            <a:alphaModFix/>
          </a:blip>
          <a:stretch>
            <a:fillRect/>
          </a:stretch>
        </p:blipFill>
        <p:spPr>
          <a:xfrm>
            <a:off x="2995875" y="1870200"/>
            <a:ext cx="2785200" cy="3120900"/>
          </a:xfrm>
          <a:prstGeom prst="rect">
            <a:avLst/>
          </a:prstGeom>
          <a:noFill/>
          <a:ln>
            <a:noFill/>
          </a:ln>
        </p:spPr>
      </p:pic>
      <p:pic>
        <p:nvPicPr>
          <p:cNvPr id="184" name="Google Shape;184;p25"/>
          <p:cNvPicPr preferRelativeResize="0"/>
          <p:nvPr/>
        </p:nvPicPr>
        <p:blipFill>
          <a:blip r:embed="rId5">
            <a:alphaModFix/>
          </a:blip>
          <a:stretch>
            <a:fillRect/>
          </a:stretch>
        </p:blipFill>
        <p:spPr>
          <a:xfrm>
            <a:off x="5933475" y="1870200"/>
            <a:ext cx="3058125" cy="31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Searching Message Pairs</a:t>
            </a:r>
            <a:endParaRPr/>
          </a:p>
        </p:txBody>
      </p:sp>
      <p:sp>
        <p:nvSpPr>
          <p:cNvPr id="190" name="Google Shape;190;p26"/>
          <p:cNvSpPr txBox="1"/>
          <p:nvPr/>
        </p:nvSpPr>
        <p:spPr>
          <a:xfrm>
            <a:off x="550800" y="1038600"/>
            <a:ext cx="4434000" cy="112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Average"/>
                <a:ea typeface="Average"/>
                <a:cs typeface="Average"/>
                <a:sym typeface="Average"/>
              </a:rPr>
              <a:t>Using the created differential tables, w</a:t>
            </a:r>
            <a:r>
              <a:rPr lang="en" sz="1500">
                <a:solidFill>
                  <a:schemeClr val="dk1"/>
                </a:solidFill>
                <a:latin typeface="Average"/>
                <a:ea typeface="Average"/>
                <a:cs typeface="Average"/>
                <a:sym typeface="Average"/>
              </a:rPr>
              <a:t>e use a "randomized" and "smart" DFS to find the message pairs.</a:t>
            </a:r>
            <a:endParaRPr sz="1500">
              <a:solidFill>
                <a:schemeClr val="dk1"/>
              </a:solidFill>
              <a:latin typeface="Average"/>
              <a:ea typeface="Average"/>
              <a:cs typeface="Average"/>
              <a:sym typeface="Average"/>
            </a:endParaRPr>
          </a:p>
        </p:txBody>
      </p:sp>
      <p:sp>
        <p:nvSpPr>
          <p:cNvPr id="191" name="Google Shape;191;p26"/>
          <p:cNvSpPr txBox="1"/>
          <p:nvPr/>
        </p:nvSpPr>
        <p:spPr>
          <a:xfrm>
            <a:off x="550800" y="2063450"/>
            <a:ext cx="4434000" cy="112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Average"/>
                <a:ea typeface="Average"/>
                <a:cs typeface="Average"/>
                <a:sym typeface="Average"/>
              </a:rPr>
              <a:t>Here, "A" is more dense than "E" and "W" has no restrictions. To satisfy such a case, we fix a random value for (A, A') and compute (W, W') that produce these. Then, we compute (E, E') and check whether they follow the differential or not.</a:t>
            </a:r>
            <a:endParaRPr sz="1500">
              <a:solidFill>
                <a:schemeClr val="dk1"/>
              </a:solidFill>
              <a:latin typeface="Average"/>
              <a:ea typeface="Average"/>
              <a:cs typeface="Average"/>
              <a:sym typeface="Average"/>
            </a:endParaRPr>
          </a:p>
        </p:txBody>
      </p:sp>
      <p:sp>
        <p:nvSpPr>
          <p:cNvPr id="192" name="Google Shape;192;p26"/>
          <p:cNvSpPr txBox="1"/>
          <p:nvPr/>
        </p:nvSpPr>
        <p:spPr>
          <a:xfrm>
            <a:off x="550800" y="3571300"/>
            <a:ext cx="4338900" cy="128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Average"/>
                <a:ea typeface="Average"/>
                <a:cs typeface="Average"/>
                <a:sym typeface="Average"/>
              </a:rPr>
              <a:t>We also do not check all possible values at a step if many are possible (since that would take lots of time), we rather have a threshold that increases depending on how deep we are able to go with the current value.</a:t>
            </a:r>
            <a:endParaRPr sz="1500">
              <a:solidFill>
                <a:schemeClr val="dk1"/>
              </a:solidFill>
              <a:latin typeface="Average"/>
              <a:ea typeface="Average"/>
              <a:cs typeface="Average"/>
              <a:sym typeface="Average"/>
            </a:endParaRPr>
          </a:p>
        </p:txBody>
      </p:sp>
      <p:pic>
        <p:nvPicPr>
          <p:cNvPr id="193" name="Google Shape;193;p26"/>
          <p:cNvPicPr preferRelativeResize="0"/>
          <p:nvPr/>
        </p:nvPicPr>
        <p:blipFill>
          <a:blip r:embed="rId3">
            <a:alphaModFix/>
          </a:blip>
          <a:stretch>
            <a:fillRect/>
          </a:stretch>
        </p:blipFill>
        <p:spPr>
          <a:xfrm>
            <a:off x="5137200" y="3870225"/>
            <a:ext cx="3854400" cy="200465"/>
          </a:xfrm>
          <a:prstGeom prst="rect">
            <a:avLst/>
          </a:prstGeom>
          <a:noFill/>
          <a:ln>
            <a:noFill/>
          </a:ln>
        </p:spPr>
      </p:pic>
      <p:pic>
        <p:nvPicPr>
          <p:cNvPr id="194" name="Google Shape;194;p26"/>
          <p:cNvPicPr preferRelativeResize="0"/>
          <p:nvPr/>
        </p:nvPicPr>
        <p:blipFill>
          <a:blip r:embed="rId4">
            <a:alphaModFix/>
          </a:blip>
          <a:stretch>
            <a:fillRect/>
          </a:stretch>
        </p:blipFill>
        <p:spPr>
          <a:xfrm>
            <a:off x="5137200" y="3571290"/>
            <a:ext cx="3854400" cy="341997"/>
          </a:xfrm>
          <a:prstGeom prst="rect">
            <a:avLst/>
          </a:prstGeom>
          <a:noFill/>
          <a:ln>
            <a:noFill/>
          </a:ln>
        </p:spPr>
      </p:pic>
      <p:pic>
        <p:nvPicPr>
          <p:cNvPr id="195" name="Google Shape;195;p26"/>
          <p:cNvPicPr preferRelativeResize="0"/>
          <p:nvPr/>
        </p:nvPicPr>
        <p:blipFill>
          <a:blip r:embed="rId5">
            <a:alphaModFix/>
          </a:blip>
          <a:stretch>
            <a:fillRect/>
          </a:stretch>
        </p:blipFill>
        <p:spPr>
          <a:xfrm>
            <a:off x="5137200" y="2967500"/>
            <a:ext cx="3854400" cy="217660"/>
          </a:xfrm>
          <a:prstGeom prst="rect">
            <a:avLst/>
          </a:prstGeom>
          <a:noFill/>
          <a:ln>
            <a:noFill/>
          </a:ln>
        </p:spPr>
      </p:pic>
      <p:pic>
        <p:nvPicPr>
          <p:cNvPr id="196" name="Google Shape;196;p26"/>
          <p:cNvPicPr preferRelativeResize="0"/>
          <p:nvPr/>
        </p:nvPicPr>
        <p:blipFill>
          <a:blip r:embed="rId6">
            <a:alphaModFix/>
          </a:blip>
          <a:stretch>
            <a:fillRect/>
          </a:stretch>
        </p:blipFill>
        <p:spPr>
          <a:xfrm>
            <a:off x="5137200" y="2679935"/>
            <a:ext cx="3854400" cy="332754"/>
          </a:xfrm>
          <a:prstGeom prst="rect">
            <a:avLst/>
          </a:prstGeom>
          <a:noFill/>
          <a:ln>
            <a:noFill/>
          </a:ln>
        </p:spPr>
      </p:pic>
      <p:pic>
        <p:nvPicPr>
          <p:cNvPr id="197" name="Google Shape;197;p26"/>
          <p:cNvPicPr preferRelativeResize="0"/>
          <p:nvPr/>
        </p:nvPicPr>
        <p:blipFill>
          <a:blip r:embed="rId7">
            <a:alphaModFix/>
          </a:blip>
          <a:stretch>
            <a:fillRect/>
          </a:stretch>
        </p:blipFill>
        <p:spPr>
          <a:xfrm>
            <a:off x="5137200" y="1762502"/>
            <a:ext cx="3854400" cy="307628"/>
          </a:xfrm>
          <a:prstGeom prst="rect">
            <a:avLst/>
          </a:prstGeom>
          <a:noFill/>
          <a:ln>
            <a:noFill/>
          </a:ln>
        </p:spPr>
      </p:pic>
      <p:pic>
        <p:nvPicPr>
          <p:cNvPr id="198" name="Google Shape;198;p26"/>
          <p:cNvPicPr preferRelativeResize="0"/>
          <p:nvPr/>
        </p:nvPicPr>
        <p:blipFill>
          <a:blip r:embed="rId8">
            <a:alphaModFix/>
          </a:blip>
          <a:stretch>
            <a:fillRect/>
          </a:stretch>
        </p:blipFill>
        <p:spPr>
          <a:xfrm>
            <a:off x="5137200" y="2054175"/>
            <a:ext cx="3854400" cy="189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Collision Results</a:t>
            </a:r>
            <a:endParaRPr/>
          </a:p>
        </p:txBody>
      </p:sp>
      <p:sp>
        <p:nvSpPr>
          <p:cNvPr id="204" name="Google Shape;204;p27"/>
          <p:cNvSpPr txBox="1"/>
          <p:nvPr/>
        </p:nvSpPr>
        <p:spPr>
          <a:xfrm>
            <a:off x="579450" y="1202450"/>
            <a:ext cx="6535800" cy="49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Average"/>
                <a:ea typeface="Average"/>
                <a:cs typeface="Average"/>
                <a:sym typeface="Average"/>
              </a:rPr>
              <a:t>The message pair below produce collisions on 22 steps of SHA-256 (in hex)</a:t>
            </a:r>
            <a:endParaRPr sz="1500">
              <a:solidFill>
                <a:schemeClr val="dk1"/>
              </a:solidFill>
              <a:latin typeface="Average"/>
              <a:ea typeface="Average"/>
              <a:cs typeface="Average"/>
              <a:sym typeface="Average"/>
            </a:endParaRPr>
          </a:p>
        </p:txBody>
      </p:sp>
      <p:pic>
        <p:nvPicPr>
          <p:cNvPr id="205" name="Google Shape;205;p27"/>
          <p:cNvPicPr preferRelativeResize="0"/>
          <p:nvPr/>
        </p:nvPicPr>
        <p:blipFill>
          <a:blip r:embed="rId3">
            <a:alphaModFix/>
          </a:blip>
          <a:stretch>
            <a:fillRect/>
          </a:stretch>
        </p:blipFill>
        <p:spPr>
          <a:xfrm>
            <a:off x="1338413" y="1720322"/>
            <a:ext cx="6467175" cy="116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Next up</a:t>
            </a:r>
            <a:endParaRPr/>
          </a:p>
        </p:txBody>
      </p:sp>
      <p:sp>
        <p:nvSpPr>
          <p:cNvPr id="211" name="Google Shape;211;p28"/>
          <p:cNvSpPr txBox="1"/>
          <p:nvPr>
            <p:ph idx="4294967295" type="body"/>
          </p:nvPr>
        </p:nvSpPr>
        <p:spPr>
          <a:xfrm>
            <a:off x="254425" y="1038600"/>
            <a:ext cx="7726200" cy="2246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B7B7B7"/>
              </a:buClr>
              <a:buSzPts val="1800"/>
              <a:buChar char="●"/>
            </a:pPr>
            <a:r>
              <a:rPr b="1" lang="en">
                <a:solidFill>
                  <a:srgbClr val="B7B7B7"/>
                </a:solidFill>
              </a:rPr>
              <a:t>Description of SHA-256</a:t>
            </a:r>
            <a:endParaRPr b="1">
              <a:solidFill>
                <a:srgbClr val="B7B7B7"/>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Structure of our Collision Attack</a:t>
            </a:r>
            <a:endParaRPr b="1">
              <a:solidFill>
                <a:srgbClr val="FFFFFF"/>
              </a:solidFill>
            </a:endParaRPr>
          </a:p>
          <a:p>
            <a:pPr indent="-342900" lvl="0" marL="457200" rtl="0" algn="l">
              <a:lnSpc>
                <a:spcPct val="100000"/>
              </a:lnSpc>
              <a:spcBef>
                <a:spcPts val="1600"/>
              </a:spcBef>
              <a:spcAft>
                <a:spcPts val="0"/>
              </a:spcAft>
              <a:buClr>
                <a:srgbClr val="FFFFFF"/>
              </a:buClr>
              <a:buSzPts val="1800"/>
              <a:buChar char="●"/>
            </a:pPr>
            <a:r>
              <a:rPr b="1" lang="en">
                <a:solidFill>
                  <a:srgbClr val="FFFFFF"/>
                </a:solidFill>
              </a:rPr>
              <a:t>Creating Differentials given Additive Difference</a:t>
            </a:r>
            <a:endParaRPr b="1">
              <a:solidFill>
                <a:srgbClr val="B7B7B7"/>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Analysis of </a:t>
            </a:r>
            <a:r>
              <a:rPr b="1" lang="en" sz="1700">
                <a:solidFill>
                  <a:srgbClr val="B7B7B7"/>
                </a:solidFill>
              </a:rPr>
              <a:t>Σ</a:t>
            </a:r>
            <a:r>
              <a:rPr b="1" baseline="-25000" lang="en" sz="1700">
                <a:solidFill>
                  <a:srgbClr val="B7B7B7"/>
                </a:solidFill>
              </a:rPr>
              <a:t>0 </a:t>
            </a:r>
            <a:r>
              <a:rPr b="1" lang="en">
                <a:solidFill>
                  <a:srgbClr val="B7B7B7"/>
                </a:solidFill>
              </a:rPr>
              <a:t>F</a:t>
            </a:r>
            <a:r>
              <a:rPr b="1" lang="en">
                <a:solidFill>
                  <a:srgbClr val="B7B7B7"/>
                </a:solidFill>
              </a:rPr>
              <a:t>unction</a:t>
            </a:r>
            <a:endParaRPr b="1">
              <a:solidFill>
                <a:srgbClr val="B7B7B7"/>
              </a:solidFill>
            </a:endParaRPr>
          </a:p>
          <a:p>
            <a:pPr indent="-342900" lvl="0" marL="457200" rtl="0" algn="l">
              <a:lnSpc>
                <a:spcPct val="100000"/>
              </a:lnSpc>
              <a:spcBef>
                <a:spcPts val="1600"/>
              </a:spcBef>
              <a:spcAft>
                <a:spcPts val="1600"/>
              </a:spcAft>
              <a:buClr>
                <a:srgbClr val="B7B7B7"/>
              </a:buClr>
              <a:buSzPts val="1800"/>
              <a:buChar char="●"/>
            </a:pPr>
            <a:r>
              <a:rPr b="1" lang="en">
                <a:solidFill>
                  <a:srgbClr val="B7B7B7"/>
                </a:solidFill>
              </a:rPr>
              <a:t>Future Work</a:t>
            </a:r>
            <a:endParaRPr b="1">
              <a:solidFill>
                <a:srgbClr val="B7B7B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Differentials Given Difference</a:t>
            </a:r>
            <a:endParaRPr/>
          </a:p>
        </p:txBody>
      </p:sp>
      <p:sp>
        <p:nvSpPr>
          <p:cNvPr id="217" name="Google Shape;217;p29"/>
          <p:cNvSpPr txBox="1"/>
          <p:nvPr/>
        </p:nvSpPr>
        <p:spPr>
          <a:xfrm>
            <a:off x="645900" y="1038600"/>
            <a:ext cx="3733200" cy="5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Finding solutions for </a:t>
            </a:r>
            <a:r>
              <a:rPr b="1" lang="en" sz="1800">
                <a:solidFill>
                  <a:schemeClr val="dk1"/>
                </a:solidFill>
                <a:latin typeface="Average"/>
                <a:ea typeface="Average"/>
                <a:cs typeface="Average"/>
                <a:sym typeface="Average"/>
              </a:rPr>
              <a:t>x</a:t>
            </a:r>
            <a:r>
              <a:rPr lang="en" sz="1800">
                <a:solidFill>
                  <a:schemeClr val="dk1"/>
                </a:solidFill>
                <a:latin typeface="Average"/>
                <a:ea typeface="Average"/>
                <a:cs typeface="Average"/>
                <a:sym typeface="Average"/>
              </a:rPr>
              <a:t>, </a:t>
            </a:r>
            <a:r>
              <a:rPr b="1" lang="en" sz="1800">
                <a:solidFill>
                  <a:schemeClr val="dk1"/>
                </a:solidFill>
                <a:latin typeface="Average"/>
                <a:ea typeface="Average"/>
                <a:cs typeface="Average"/>
                <a:sym typeface="Average"/>
              </a:rPr>
              <a:t>x'</a:t>
            </a:r>
            <a:r>
              <a:rPr lang="en" sz="1800">
                <a:solidFill>
                  <a:schemeClr val="dk1"/>
                </a:solidFill>
                <a:latin typeface="Average"/>
                <a:ea typeface="Average"/>
                <a:cs typeface="Average"/>
                <a:sym typeface="Average"/>
              </a:rPr>
              <a:t> such that</a:t>
            </a:r>
            <a:endParaRPr sz="100">
              <a:solidFill>
                <a:schemeClr val="dk1"/>
              </a:solidFill>
              <a:latin typeface="Average"/>
              <a:ea typeface="Average"/>
              <a:cs typeface="Average"/>
              <a:sym typeface="Average"/>
            </a:endParaRPr>
          </a:p>
        </p:txBody>
      </p:sp>
      <p:sp>
        <p:nvSpPr>
          <p:cNvPr id="218" name="Google Shape;218;p29"/>
          <p:cNvSpPr txBox="1"/>
          <p:nvPr/>
        </p:nvSpPr>
        <p:spPr>
          <a:xfrm>
            <a:off x="3824250" y="1036775"/>
            <a:ext cx="3000000" cy="52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Average"/>
                <a:ea typeface="Average"/>
                <a:cs typeface="Average"/>
                <a:sym typeface="Average"/>
              </a:rPr>
              <a:t>x' - x = Δ</a:t>
            </a:r>
            <a:endParaRPr b="1" sz="100">
              <a:solidFill>
                <a:schemeClr val="dk1"/>
              </a:solidFill>
              <a:latin typeface="Average"/>
              <a:ea typeface="Average"/>
              <a:cs typeface="Average"/>
              <a:sym typeface="Average"/>
            </a:endParaRPr>
          </a:p>
        </p:txBody>
      </p:sp>
      <p:sp>
        <p:nvSpPr>
          <p:cNvPr id="219" name="Google Shape;219;p29"/>
          <p:cNvSpPr txBox="1"/>
          <p:nvPr/>
        </p:nvSpPr>
        <p:spPr>
          <a:xfrm>
            <a:off x="645900" y="1679300"/>
            <a:ext cx="6630600" cy="7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Observation : If  </a:t>
            </a:r>
            <a:r>
              <a:rPr b="1" lang="en" sz="1600">
                <a:solidFill>
                  <a:srgbClr val="FFFFFF"/>
                </a:solidFill>
              </a:rPr>
              <a:t>"un---u-----n---u"</a:t>
            </a:r>
            <a:r>
              <a:rPr lang="en" sz="1800">
                <a:solidFill>
                  <a:schemeClr val="dk1"/>
                </a:solidFill>
                <a:latin typeface="Average"/>
                <a:ea typeface="Average"/>
                <a:cs typeface="Average"/>
                <a:sym typeface="Average"/>
              </a:rPr>
              <a:t> is a solution for </a:t>
            </a:r>
            <a:r>
              <a:rPr b="1" lang="en" sz="1600">
                <a:solidFill>
                  <a:srgbClr val="FFFFFF"/>
                </a:solidFill>
              </a:rPr>
              <a:t>∇x</a:t>
            </a:r>
            <a:r>
              <a:rPr lang="en" sz="1600">
                <a:solidFill>
                  <a:srgbClr val="FFFFFF"/>
                </a:solidFill>
              </a:rPr>
              <a:t>, then so is </a:t>
            </a:r>
            <a:endParaRPr sz="1600">
              <a:solidFill>
                <a:srgbClr val="FFFFFF"/>
              </a:solidFill>
            </a:endParaRPr>
          </a:p>
          <a:p>
            <a:pPr indent="0" lvl="0" marL="0" rtl="0" algn="l">
              <a:spcBef>
                <a:spcPts val="0"/>
              </a:spcBef>
              <a:spcAft>
                <a:spcPts val="0"/>
              </a:spcAft>
              <a:buNone/>
            </a:pPr>
            <a:r>
              <a:rPr lang="en" sz="1600">
                <a:solidFill>
                  <a:srgbClr val="FFFFFF"/>
                </a:solidFill>
              </a:rPr>
              <a:t>			    </a:t>
            </a:r>
            <a:r>
              <a:rPr b="1" lang="en" sz="1600">
                <a:solidFill>
                  <a:srgbClr val="FFFFFF"/>
                </a:solidFill>
              </a:rPr>
              <a:t>"un---nu----n---u"</a:t>
            </a:r>
            <a:endParaRPr b="1" sz="1600">
              <a:solidFill>
                <a:srgbClr val="FFFFFF"/>
              </a:solidFill>
            </a:endParaRPr>
          </a:p>
          <a:p>
            <a:pPr indent="0" lvl="0" marL="0" rtl="0" algn="l">
              <a:spcBef>
                <a:spcPts val="0"/>
              </a:spcBef>
              <a:spcAft>
                <a:spcPts val="0"/>
              </a:spcAft>
              <a:buNone/>
            </a:pPr>
            <a:r>
              <a:rPr b="1" lang="en" sz="1600">
                <a:solidFill>
                  <a:srgbClr val="FFFFFF"/>
                </a:solidFill>
              </a:rPr>
              <a:t>			    "un---nnu---n---u" </a:t>
            </a:r>
            <a:endParaRPr b="1" sz="1600">
              <a:solidFill>
                <a:srgbClr val="FFFFFF"/>
              </a:solidFill>
            </a:endParaRPr>
          </a:p>
          <a:p>
            <a:pPr indent="457200" lvl="0" marL="914400" rtl="0" algn="l">
              <a:spcBef>
                <a:spcPts val="0"/>
              </a:spcBef>
              <a:spcAft>
                <a:spcPts val="0"/>
              </a:spcAft>
              <a:buNone/>
            </a:pPr>
            <a:r>
              <a:rPr b="1" lang="en" sz="1600">
                <a:solidFill>
                  <a:srgbClr val="FFFFFF"/>
                </a:solidFill>
              </a:rPr>
              <a:t>    "un---nnu---un--u"…</a:t>
            </a:r>
            <a:r>
              <a:rPr lang="en" sz="1600">
                <a:solidFill>
                  <a:srgbClr val="FFFFFF"/>
                </a:solidFill>
              </a:rPr>
              <a:t>and so on..</a:t>
            </a:r>
            <a:endParaRPr sz="1600">
              <a:solidFill>
                <a:srgbClr val="FFFFFF"/>
              </a:solidFill>
            </a:endParaRPr>
          </a:p>
          <a:p>
            <a:pPr indent="0" lvl="0" marL="0" rtl="0" algn="l">
              <a:spcBef>
                <a:spcPts val="0"/>
              </a:spcBef>
              <a:spcAft>
                <a:spcPts val="0"/>
              </a:spcAft>
              <a:buNone/>
            </a:pPr>
            <a:r>
              <a:t/>
            </a:r>
            <a:endParaRPr b="1" sz="1600">
              <a:solidFill>
                <a:srgbClr val="FFFFFF"/>
              </a:solidFill>
            </a:endParaRPr>
          </a:p>
        </p:txBody>
      </p:sp>
      <p:sp>
        <p:nvSpPr>
          <p:cNvPr id="220" name="Google Shape;220;p29"/>
          <p:cNvSpPr txBox="1"/>
          <p:nvPr/>
        </p:nvSpPr>
        <p:spPr>
          <a:xfrm>
            <a:off x="645900" y="3977050"/>
            <a:ext cx="6630600" cy="7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Hence, if we can come up with one differential, we can come up up with lots of differentials.</a:t>
            </a:r>
            <a:endParaRPr sz="1600">
              <a:solidFill>
                <a:srgbClr val="FFFFFF"/>
              </a:solidFill>
            </a:endParaRPr>
          </a:p>
        </p:txBody>
      </p:sp>
      <p:sp>
        <p:nvSpPr>
          <p:cNvPr id="221" name="Google Shape;221;p29"/>
          <p:cNvSpPr txBox="1"/>
          <p:nvPr/>
        </p:nvSpPr>
        <p:spPr>
          <a:xfrm>
            <a:off x="645900" y="3010475"/>
            <a:ext cx="6630600" cy="7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This happens because the contribution of </a:t>
            </a:r>
            <a:r>
              <a:rPr b="1" lang="en" sz="1800">
                <a:solidFill>
                  <a:schemeClr val="dk1"/>
                </a:solidFill>
                <a:latin typeface="Average"/>
                <a:ea typeface="Average"/>
                <a:cs typeface="Average"/>
                <a:sym typeface="Average"/>
              </a:rPr>
              <a:t>'n' </a:t>
            </a:r>
            <a:r>
              <a:rPr lang="en" sz="1800">
                <a:solidFill>
                  <a:schemeClr val="dk1"/>
                </a:solidFill>
                <a:latin typeface="Average"/>
                <a:ea typeface="Average"/>
                <a:cs typeface="Average"/>
                <a:sym typeface="Average"/>
              </a:rPr>
              <a:t>at </a:t>
            </a:r>
            <a:r>
              <a:rPr b="1" lang="en" sz="1600">
                <a:solidFill>
                  <a:schemeClr val="dk1"/>
                </a:solidFill>
              </a:rPr>
              <a:t>∇x</a:t>
            </a:r>
            <a:r>
              <a:rPr b="1" baseline="-25000" lang="en" sz="1500">
                <a:solidFill>
                  <a:schemeClr val="dk1"/>
                </a:solidFill>
              </a:rPr>
              <a:t>i</a:t>
            </a:r>
            <a:r>
              <a:rPr b="1" lang="en" sz="1800">
                <a:solidFill>
                  <a:schemeClr val="dk1"/>
                </a:solidFill>
                <a:latin typeface="Average"/>
                <a:ea typeface="Average"/>
                <a:cs typeface="Average"/>
                <a:sym typeface="Average"/>
              </a:rPr>
              <a:t> </a:t>
            </a:r>
            <a:r>
              <a:rPr lang="en" sz="1800">
                <a:solidFill>
                  <a:schemeClr val="dk1"/>
                </a:solidFill>
                <a:latin typeface="Average"/>
                <a:ea typeface="Average"/>
                <a:cs typeface="Average"/>
                <a:sym typeface="Average"/>
              </a:rPr>
              <a:t>in </a:t>
            </a:r>
            <a:r>
              <a:rPr b="1" lang="en" sz="1800">
                <a:solidFill>
                  <a:schemeClr val="dk1"/>
                </a:solidFill>
                <a:latin typeface="Average"/>
                <a:ea typeface="Average"/>
                <a:cs typeface="Average"/>
                <a:sym typeface="Average"/>
              </a:rPr>
              <a:t>x' - x </a:t>
            </a:r>
            <a:r>
              <a:rPr lang="en" sz="1800">
                <a:solidFill>
                  <a:schemeClr val="dk1"/>
                </a:solidFill>
                <a:latin typeface="Average"/>
                <a:ea typeface="Average"/>
                <a:cs typeface="Average"/>
                <a:sym typeface="Average"/>
              </a:rPr>
              <a:t>is 2</a:t>
            </a:r>
            <a:r>
              <a:rPr baseline="30000" lang="en" sz="1800">
                <a:solidFill>
                  <a:schemeClr val="dk1"/>
                </a:solidFill>
                <a:latin typeface="Average"/>
                <a:ea typeface="Average"/>
                <a:cs typeface="Average"/>
                <a:sym typeface="Average"/>
              </a:rPr>
              <a:t>i</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And that of </a:t>
            </a:r>
            <a:r>
              <a:rPr b="1" lang="en" sz="1800">
                <a:solidFill>
                  <a:schemeClr val="dk1"/>
                </a:solidFill>
                <a:latin typeface="Average"/>
                <a:ea typeface="Average"/>
                <a:cs typeface="Average"/>
                <a:sym typeface="Average"/>
              </a:rPr>
              <a:t>'u'</a:t>
            </a:r>
            <a:r>
              <a:rPr lang="en" sz="1800">
                <a:solidFill>
                  <a:schemeClr val="dk1"/>
                </a:solidFill>
                <a:latin typeface="Average"/>
                <a:ea typeface="Average"/>
                <a:cs typeface="Average"/>
                <a:sym typeface="Average"/>
              </a:rPr>
              <a:t> is -</a:t>
            </a:r>
            <a:r>
              <a:rPr lang="en" sz="1800">
                <a:solidFill>
                  <a:schemeClr val="dk1"/>
                </a:solidFill>
                <a:latin typeface="Average"/>
                <a:ea typeface="Average"/>
                <a:cs typeface="Average"/>
                <a:sym typeface="Average"/>
              </a:rPr>
              <a:t>2</a:t>
            </a:r>
            <a:r>
              <a:rPr baseline="30000" lang="en" sz="1800">
                <a:solidFill>
                  <a:schemeClr val="dk1"/>
                </a:solidFill>
                <a:latin typeface="Average"/>
                <a:ea typeface="Average"/>
                <a:cs typeface="Average"/>
                <a:sym typeface="Average"/>
              </a:rPr>
              <a:t>i</a:t>
            </a:r>
            <a:r>
              <a:rPr lang="en" sz="1800">
                <a:solidFill>
                  <a:schemeClr val="dk1"/>
                </a:solidFill>
                <a:latin typeface="Average"/>
                <a:ea typeface="Average"/>
                <a:cs typeface="Average"/>
                <a:sym typeface="Average"/>
              </a:rPr>
              <a:t>. </a:t>
            </a:r>
            <a:endParaRPr sz="1800">
              <a:solidFill>
                <a:schemeClr val="dk1"/>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Differentials Given Difference</a:t>
            </a:r>
            <a:endParaRPr/>
          </a:p>
        </p:txBody>
      </p:sp>
      <p:sp>
        <p:nvSpPr>
          <p:cNvPr id="227" name="Google Shape;227;p30"/>
          <p:cNvSpPr txBox="1"/>
          <p:nvPr/>
        </p:nvSpPr>
        <p:spPr>
          <a:xfrm>
            <a:off x="645900" y="1038600"/>
            <a:ext cx="3733200" cy="5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Finding solutions for </a:t>
            </a:r>
            <a:r>
              <a:rPr b="1" lang="en" sz="1800">
                <a:solidFill>
                  <a:schemeClr val="dk1"/>
                </a:solidFill>
                <a:latin typeface="Average"/>
                <a:ea typeface="Average"/>
                <a:cs typeface="Average"/>
                <a:sym typeface="Average"/>
              </a:rPr>
              <a:t>x</a:t>
            </a:r>
            <a:r>
              <a:rPr lang="en" sz="1800">
                <a:solidFill>
                  <a:schemeClr val="dk1"/>
                </a:solidFill>
                <a:latin typeface="Average"/>
                <a:ea typeface="Average"/>
                <a:cs typeface="Average"/>
                <a:sym typeface="Average"/>
              </a:rPr>
              <a:t>, </a:t>
            </a:r>
            <a:r>
              <a:rPr b="1" lang="en" sz="1800">
                <a:solidFill>
                  <a:schemeClr val="dk1"/>
                </a:solidFill>
                <a:latin typeface="Average"/>
                <a:ea typeface="Average"/>
                <a:cs typeface="Average"/>
                <a:sym typeface="Average"/>
              </a:rPr>
              <a:t>x'</a:t>
            </a:r>
            <a:r>
              <a:rPr lang="en" sz="1800">
                <a:solidFill>
                  <a:schemeClr val="dk1"/>
                </a:solidFill>
                <a:latin typeface="Average"/>
                <a:ea typeface="Average"/>
                <a:cs typeface="Average"/>
                <a:sym typeface="Average"/>
              </a:rPr>
              <a:t> such that</a:t>
            </a:r>
            <a:endParaRPr sz="100">
              <a:solidFill>
                <a:schemeClr val="dk1"/>
              </a:solidFill>
              <a:latin typeface="Average"/>
              <a:ea typeface="Average"/>
              <a:cs typeface="Average"/>
              <a:sym typeface="Average"/>
            </a:endParaRPr>
          </a:p>
        </p:txBody>
      </p:sp>
      <p:sp>
        <p:nvSpPr>
          <p:cNvPr id="228" name="Google Shape;228;p30"/>
          <p:cNvSpPr txBox="1"/>
          <p:nvPr/>
        </p:nvSpPr>
        <p:spPr>
          <a:xfrm>
            <a:off x="3824250" y="1036775"/>
            <a:ext cx="3000000" cy="52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Average"/>
                <a:ea typeface="Average"/>
                <a:cs typeface="Average"/>
                <a:sym typeface="Average"/>
              </a:rPr>
              <a:t>x' - x = Δ</a:t>
            </a:r>
            <a:endParaRPr b="1" sz="100">
              <a:solidFill>
                <a:schemeClr val="dk1"/>
              </a:solidFill>
              <a:latin typeface="Average"/>
              <a:ea typeface="Average"/>
              <a:cs typeface="Average"/>
              <a:sym typeface="Average"/>
            </a:endParaRPr>
          </a:p>
        </p:txBody>
      </p:sp>
      <p:sp>
        <p:nvSpPr>
          <p:cNvPr id="229" name="Google Shape;229;p30"/>
          <p:cNvSpPr txBox="1"/>
          <p:nvPr/>
        </p:nvSpPr>
        <p:spPr>
          <a:xfrm>
            <a:off x="645900" y="1611050"/>
            <a:ext cx="6630600" cy="7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One valid </a:t>
            </a:r>
            <a:r>
              <a:rPr b="1" lang="en" sz="1600">
                <a:solidFill>
                  <a:srgbClr val="FFFFFF"/>
                </a:solidFill>
              </a:rPr>
              <a:t>∇x </a:t>
            </a:r>
            <a:r>
              <a:rPr lang="en" sz="1600">
                <a:solidFill>
                  <a:srgbClr val="FFFFFF"/>
                </a:solidFill>
              </a:rPr>
              <a:t>can be obtained by representing </a:t>
            </a:r>
            <a:r>
              <a:rPr b="1" lang="en" sz="1800">
                <a:solidFill>
                  <a:schemeClr val="dk1"/>
                </a:solidFill>
                <a:latin typeface="Average"/>
                <a:ea typeface="Average"/>
                <a:cs typeface="Average"/>
                <a:sym typeface="Average"/>
              </a:rPr>
              <a:t>Δ </a:t>
            </a:r>
            <a:r>
              <a:rPr lang="en" sz="1800">
                <a:solidFill>
                  <a:schemeClr val="dk1"/>
                </a:solidFill>
                <a:latin typeface="Average"/>
                <a:ea typeface="Average"/>
                <a:cs typeface="Average"/>
                <a:sym typeface="Average"/>
              </a:rPr>
              <a:t>in binary and setting </a:t>
            </a:r>
            <a:r>
              <a:rPr b="1" lang="en" sz="1600">
                <a:solidFill>
                  <a:srgbClr val="FFFFFF"/>
                </a:solidFill>
              </a:rPr>
              <a:t>∇x</a:t>
            </a:r>
            <a:r>
              <a:rPr b="1" baseline="-25000" lang="en" sz="1600">
                <a:solidFill>
                  <a:srgbClr val="FFFFFF"/>
                </a:solidFill>
              </a:rPr>
              <a:t>i</a:t>
            </a:r>
            <a:r>
              <a:rPr lang="en" sz="1800">
                <a:solidFill>
                  <a:schemeClr val="dk1"/>
                </a:solidFill>
                <a:latin typeface="Average"/>
                <a:ea typeface="Average"/>
                <a:cs typeface="Average"/>
                <a:sym typeface="Average"/>
              </a:rPr>
              <a:t> = </a:t>
            </a:r>
            <a:r>
              <a:rPr b="1" lang="en" sz="1800">
                <a:solidFill>
                  <a:schemeClr val="dk1"/>
                </a:solidFill>
                <a:latin typeface="Average"/>
                <a:ea typeface="Average"/>
                <a:cs typeface="Average"/>
                <a:sym typeface="Average"/>
              </a:rPr>
              <a:t>'n' </a:t>
            </a:r>
            <a:r>
              <a:rPr lang="en" sz="1800">
                <a:solidFill>
                  <a:schemeClr val="dk1"/>
                </a:solidFill>
                <a:latin typeface="Average"/>
                <a:ea typeface="Average"/>
                <a:cs typeface="Average"/>
                <a:sym typeface="Average"/>
              </a:rPr>
              <a:t>if </a:t>
            </a:r>
            <a:r>
              <a:rPr b="1" lang="en" sz="1800">
                <a:solidFill>
                  <a:schemeClr val="dk1"/>
                </a:solidFill>
                <a:latin typeface="Average"/>
                <a:ea typeface="Average"/>
                <a:cs typeface="Average"/>
                <a:sym typeface="Average"/>
              </a:rPr>
              <a:t>Δ</a:t>
            </a:r>
            <a:r>
              <a:rPr b="1" baseline="-25000" lang="en" sz="1600">
                <a:solidFill>
                  <a:srgbClr val="FFFFFF"/>
                </a:solidFill>
              </a:rPr>
              <a:t>i </a:t>
            </a:r>
            <a:r>
              <a:rPr lang="en" sz="1800">
                <a:solidFill>
                  <a:schemeClr val="dk1"/>
                </a:solidFill>
                <a:latin typeface="Average"/>
                <a:ea typeface="Average"/>
                <a:cs typeface="Average"/>
                <a:sym typeface="Average"/>
              </a:rPr>
              <a:t>= 1 and </a:t>
            </a:r>
            <a:r>
              <a:rPr b="1" lang="en" sz="1800">
                <a:solidFill>
                  <a:schemeClr val="dk1"/>
                </a:solidFill>
                <a:latin typeface="Average"/>
                <a:ea typeface="Average"/>
                <a:cs typeface="Average"/>
                <a:sym typeface="Average"/>
              </a:rPr>
              <a:t>'-' </a:t>
            </a:r>
            <a:r>
              <a:rPr lang="en" sz="1800">
                <a:solidFill>
                  <a:schemeClr val="dk1"/>
                </a:solidFill>
                <a:latin typeface="Average"/>
                <a:ea typeface="Average"/>
                <a:cs typeface="Average"/>
                <a:sym typeface="Average"/>
              </a:rPr>
              <a:t>otherwise. Example:</a:t>
            </a:r>
            <a:endParaRPr baseline="-25000" sz="1600">
              <a:solidFill>
                <a:srgbClr val="FFFFFF"/>
              </a:solidFill>
              <a:latin typeface="Average"/>
              <a:ea typeface="Average"/>
              <a:cs typeface="Average"/>
              <a:sym typeface="Average"/>
            </a:endParaRPr>
          </a:p>
        </p:txBody>
      </p:sp>
      <p:sp>
        <p:nvSpPr>
          <p:cNvPr id="230" name="Google Shape;230;p30"/>
          <p:cNvSpPr txBox="1"/>
          <p:nvPr/>
        </p:nvSpPr>
        <p:spPr>
          <a:xfrm>
            <a:off x="645900" y="2505375"/>
            <a:ext cx="6630600" cy="74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dk1"/>
                </a:solidFill>
                <a:latin typeface="Average"/>
                <a:ea typeface="Average"/>
                <a:cs typeface="Average"/>
                <a:sym typeface="Average"/>
              </a:rPr>
              <a:t>Δ = 10 </a:t>
            </a:r>
            <a:r>
              <a:rPr lang="en" sz="1800">
                <a:solidFill>
                  <a:schemeClr val="dk1"/>
                </a:solidFill>
                <a:latin typeface="Average"/>
                <a:ea typeface="Average"/>
                <a:cs typeface="Average"/>
                <a:sym typeface="Average"/>
              </a:rPr>
              <a:t>and</a:t>
            </a:r>
            <a:r>
              <a:rPr b="1" lang="en" sz="1800">
                <a:solidFill>
                  <a:schemeClr val="dk1"/>
                </a:solidFill>
                <a:latin typeface="Average"/>
                <a:ea typeface="Average"/>
                <a:cs typeface="Average"/>
                <a:sym typeface="Average"/>
              </a:rPr>
              <a:t> x, x' ∈</a:t>
            </a:r>
            <a:r>
              <a:rPr lang="en" sz="1800">
                <a:solidFill>
                  <a:schemeClr val="dk1"/>
                </a:solidFill>
                <a:latin typeface="Average"/>
                <a:ea typeface="Average"/>
                <a:cs typeface="Average"/>
                <a:sym typeface="Average"/>
              </a:rPr>
              <a:t> {0, 1}</a:t>
            </a:r>
            <a:r>
              <a:rPr baseline="30000" lang="en" sz="1800">
                <a:solidFill>
                  <a:schemeClr val="dk1"/>
                </a:solidFill>
                <a:latin typeface="Average"/>
                <a:ea typeface="Average"/>
                <a:cs typeface="Average"/>
                <a:sym typeface="Average"/>
              </a:rPr>
              <a:t>6</a:t>
            </a:r>
            <a:endParaRPr baseline="30000" sz="1800">
              <a:solidFill>
                <a:schemeClr val="dk1"/>
              </a:solidFill>
              <a:latin typeface="Average"/>
              <a:ea typeface="Average"/>
              <a:cs typeface="Average"/>
              <a:sym typeface="Average"/>
            </a:endParaRPr>
          </a:p>
          <a:p>
            <a:pPr indent="0" lvl="0" marL="0" rtl="0" algn="ctr">
              <a:lnSpc>
                <a:spcPct val="115000"/>
              </a:lnSpc>
              <a:spcBef>
                <a:spcPts val="0"/>
              </a:spcBef>
              <a:spcAft>
                <a:spcPts val="0"/>
              </a:spcAft>
              <a:buNone/>
            </a:pPr>
            <a:r>
              <a:rPr b="1" lang="en" sz="1600">
                <a:solidFill>
                  <a:schemeClr val="dk1"/>
                </a:solidFill>
              </a:rPr>
              <a:t>∇x = "-n-n--"</a:t>
            </a:r>
            <a:endParaRPr baseline="30000" sz="1800">
              <a:solidFill>
                <a:schemeClr val="dk1"/>
              </a:solidFill>
              <a:latin typeface="Average"/>
              <a:ea typeface="Average"/>
              <a:cs typeface="Average"/>
              <a:sym typeface="Average"/>
            </a:endParaRPr>
          </a:p>
        </p:txBody>
      </p:sp>
      <p:sp>
        <p:nvSpPr>
          <p:cNvPr id="231" name="Google Shape;231;p30"/>
          <p:cNvSpPr txBox="1"/>
          <p:nvPr/>
        </p:nvSpPr>
        <p:spPr>
          <a:xfrm>
            <a:off x="710775" y="3399700"/>
            <a:ext cx="6630600" cy="7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Applying the strategy in the last slide, we can obtain 6 differentials for </a:t>
            </a:r>
            <a:r>
              <a:rPr b="1" lang="en" sz="1600">
                <a:solidFill>
                  <a:schemeClr val="dk1"/>
                </a:solidFill>
              </a:rPr>
              <a:t>∇x</a:t>
            </a:r>
            <a:endParaRPr baseline="-25000" sz="16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Next up</a:t>
            </a:r>
            <a:endParaRPr/>
          </a:p>
        </p:txBody>
      </p:sp>
      <p:sp>
        <p:nvSpPr>
          <p:cNvPr id="237" name="Google Shape;237;p31"/>
          <p:cNvSpPr txBox="1"/>
          <p:nvPr>
            <p:ph idx="4294967295" type="body"/>
          </p:nvPr>
        </p:nvSpPr>
        <p:spPr>
          <a:xfrm>
            <a:off x="254425" y="1038600"/>
            <a:ext cx="7726200" cy="2246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B7B7B7"/>
              </a:buClr>
              <a:buSzPts val="1800"/>
              <a:buChar char="●"/>
            </a:pPr>
            <a:r>
              <a:rPr b="1" lang="en">
                <a:solidFill>
                  <a:srgbClr val="B7B7B7"/>
                </a:solidFill>
              </a:rPr>
              <a:t>Description of SHA-256</a:t>
            </a:r>
            <a:endParaRPr b="1">
              <a:solidFill>
                <a:srgbClr val="B7B7B7"/>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Structure of our Collision Attack</a:t>
            </a:r>
            <a:endParaRPr b="1">
              <a:solidFill>
                <a:srgbClr val="FFFFFF"/>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Creating Differentials given Additive Difference</a:t>
            </a:r>
            <a:endParaRPr b="1">
              <a:solidFill>
                <a:srgbClr val="B7B7B7"/>
              </a:solidFill>
            </a:endParaRPr>
          </a:p>
          <a:p>
            <a:pPr indent="-342900" lvl="0" marL="457200" rtl="0" algn="l">
              <a:lnSpc>
                <a:spcPct val="100000"/>
              </a:lnSpc>
              <a:spcBef>
                <a:spcPts val="1600"/>
              </a:spcBef>
              <a:spcAft>
                <a:spcPts val="0"/>
              </a:spcAft>
              <a:buClr>
                <a:srgbClr val="FFFFFF"/>
              </a:buClr>
              <a:buSzPts val="1800"/>
              <a:buChar char="●"/>
            </a:pPr>
            <a:r>
              <a:rPr b="1" lang="en">
                <a:solidFill>
                  <a:srgbClr val="FFFFFF"/>
                </a:solidFill>
              </a:rPr>
              <a:t>Analysis of </a:t>
            </a:r>
            <a:r>
              <a:rPr b="1" lang="en" sz="1700">
                <a:solidFill>
                  <a:srgbClr val="FFFFFF"/>
                </a:solidFill>
              </a:rPr>
              <a:t>Σ</a:t>
            </a:r>
            <a:r>
              <a:rPr b="1" baseline="-25000" lang="en" sz="1700">
                <a:solidFill>
                  <a:srgbClr val="FFFFFF"/>
                </a:solidFill>
              </a:rPr>
              <a:t>0 </a:t>
            </a:r>
            <a:r>
              <a:rPr b="1" lang="en">
                <a:solidFill>
                  <a:srgbClr val="FFFFFF"/>
                </a:solidFill>
              </a:rPr>
              <a:t>Function</a:t>
            </a:r>
            <a:endParaRPr b="1">
              <a:solidFill>
                <a:srgbClr val="FFFFFF"/>
              </a:solidFill>
            </a:endParaRPr>
          </a:p>
          <a:p>
            <a:pPr indent="-342900" lvl="0" marL="457200" rtl="0" algn="l">
              <a:lnSpc>
                <a:spcPct val="100000"/>
              </a:lnSpc>
              <a:spcBef>
                <a:spcPts val="1600"/>
              </a:spcBef>
              <a:spcAft>
                <a:spcPts val="1600"/>
              </a:spcAft>
              <a:buClr>
                <a:srgbClr val="B7B7B7"/>
              </a:buClr>
              <a:buSzPts val="1800"/>
              <a:buChar char="●"/>
            </a:pPr>
            <a:r>
              <a:rPr b="1" lang="en">
                <a:solidFill>
                  <a:srgbClr val="B7B7B7"/>
                </a:solidFill>
              </a:rPr>
              <a:t>Future Work</a:t>
            </a:r>
            <a:endParaRPr b="1">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25675" y="88575"/>
            <a:ext cx="8130900" cy="11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Cryptographic Hash Functions (H)</a:t>
            </a:r>
            <a:endParaRPr/>
          </a:p>
        </p:txBody>
      </p:sp>
      <p:sp>
        <p:nvSpPr>
          <p:cNvPr id="66" name="Google Shape;66;p14"/>
          <p:cNvSpPr txBox="1"/>
          <p:nvPr/>
        </p:nvSpPr>
        <p:spPr>
          <a:xfrm>
            <a:off x="381350" y="1376600"/>
            <a:ext cx="4838100" cy="8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Average"/>
                <a:ea typeface="Average"/>
                <a:cs typeface="Average"/>
                <a:sym typeface="Average"/>
              </a:rPr>
              <a:t>H maps arbitrary length input to fixed length output. </a:t>
            </a:r>
            <a:endParaRPr sz="1600">
              <a:latin typeface="Average"/>
              <a:ea typeface="Average"/>
              <a:cs typeface="Average"/>
              <a:sym typeface="Average"/>
            </a:endParaRPr>
          </a:p>
          <a:p>
            <a:pPr indent="0" lvl="0" marL="0" rtl="0" algn="l">
              <a:lnSpc>
                <a:spcPct val="150000"/>
              </a:lnSpc>
              <a:spcBef>
                <a:spcPts val="0"/>
              </a:spcBef>
              <a:spcAft>
                <a:spcPts val="0"/>
              </a:spcAft>
              <a:buNone/>
            </a:pPr>
            <a:r>
              <a:t/>
            </a:r>
            <a:endParaRPr b="1" sz="1600">
              <a:latin typeface="Average"/>
              <a:ea typeface="Average"/>
              <a:cs typeface="Average"/>
              <a:sym typeface="Average"/>
            </a:endParaRPr>
          </a:p>
        </p:txBody>
      </p:sp>
      <p:sp>
        <p:nvSpPr>
          <p:cNvPr id="67" name="Google Shape;67;p14"/>
          <p:cNvSpPr/>
          <p:nvPr/>
        </p:nvSpPr>
        <p:spPr>
          <a:xfrm>
            <a:off x="5358950" y="1074425"/>
            <a:ext cx="1386000" cy="1888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 1}*</a:t>
            </a:r>
            <a:endParaRPr/>
          </a:p>
        </p:txBody>
      </p:sp>
      <p:sp>
        <p:nvSpPr>
          <p:cNvPr id="68" name="Google Shape;68;p14"/>
          <p:cNvSpPr/>
          <p:nvPr/>
        </p:nvSpPr>
        <p:spPr>
          <a:xfrm>
            <a:off x="7777250" y="1474225"/>
            <a:ext cx="864900" cy="12462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{0, 1}</a:t>
            </a:r>
            <a:r>
              <a:rPr baseline="30000" lang="en" sz="1000"/>
              <a:t>256</a:t>
            </a:r>
            <a:endParaRPr baseline="30000" sz="1000"/>
          </a:p>
        </p:txBody>
      </p:sp>
      <p:cxnSp>
        <p:nvCxnSpPr>
          <p:cNvPr id="69" name="Google Shape;69;p14"/>
          <p:cNvCxnSpPr/>
          <p:nvPr/>
        </p:nvCxnSpPr>
        <p:spPr>
          <a:xfrm>
            <a:off x="6130975" y="1809050"/>
            <a:ext cx="1944000" cy="0"/>
          </a:xfrm>
          <a:prstGeom prst="straightConnector1">
            <a:avLst/>
          </a:prstGeom>
          <a:noFill/>
          <a:ln cap="flat" cmpd="sng" w="9525">
            <a:solidFill>
              <a:srgbClr val="434343"/>
            </a:solidFill>
            <a:prstDash val="solid"/>
            <a:round/>
            <a:headEnd len="med" w="med" type="none"/>
            <a:tailEnd len="med" w="med" type="triangle"/>
          </a:ln>
        </p:spPr>
      </p:cxnSp>
      <p:sp>
        <p:nvSpPr>
          <p:cNvPr id="70" name="Google Shape;70;p14"/>
          <p:cNvSpPr txBox="1"/>
          <p:nvPr/>
        </p:nvSpPr>
        <p:spPr>
          <a:xfrm>
            <a:off x="6940125" y="1474225"/>
            <a:ext cx="6231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Average"/>
                <a:ea typeface="Average"/>
                <a:cs typeface="Average"/>
                <a:sym typeface="Average"/>
              </a:rPr>
              <a:t>SHA-256</a:t>
            </a:r>
            <a:endParaRPr sz="800">
              <a:latin typeface="Average"/>
              <a:ea typeface="Average"/>
              <a:cs typeface="Average"/>
              <a:sym typeface="Average"/>
            </a:endParaRPr>
          </a:p>
        </p:txBody>
      </p:sp>
      <p:sp>
        <p:nvSpPr>
          <p:cNvPr id="71" name="Google Shape;71;p14"/>
          <p:cNvSpPr txBox="1"/>
          <p:nvPr/>
        </p:nvSpPr>
        <p:spPr>
          <a:xfrm>
            <a:off x="381350" y="3257225"/>
            <a:ext cx="6940200" cy="86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latin typeface="Average"/>
                <a:ea typeface="Average"/>
                <a:cs typeface="Average"/>
                <a:sym typeface="Average"/>
              </a:rPr>
              <a:t>Collision Resistant Property</a:t>
            </a:r>
            <a:r>
              <a:rPr lang="en" sz="1600">
                <a:latin typeface="Average"/>
                <a:ea typeface="Average"/>
                <a:cs typeface="Average"/>
                <a:sym typeface="Average"/>
              </a:rPr>
              <a:t>: </a:t>
            </a:r>
            <a:r>
              <a:rPr b="1" lang="en" sz="1600">
                <a:latin typeface="Average"/>
                <a:ea typeface="Average"/>
                <a:cs typeface="Average"/>
                <a:sym typeface="Average"/>
              </a:rPr>
              <a:t>Finding any x, x' such that H(x) = H(x') </a:t>
            </a:r>
            <a:r>
              <a:rPr b="1" lang="en" sz="1600">
                <a:latin typeface="Average"/>
                <a:ea typeface="Average"/>
                <a:cs typeface="Average"/>
                <a:sym typeface="Average"/>
              </a:rPr>
              <a:t>should be inefficient.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Analyzing Σ</a:t>
            </a:r>
            <a:r>
              <a:rPr baseline="-25000" lang="en">
                <a:solidFill>
                  <a:srgbClr val="FFFFFF"/>
                </a:solidFill>
              </a:rPr>
              <a:t>0</a:t>
            </a:r>
            <a:r>
              <a:rPr lang="en"/>
              <a:t> </a:t>
            </a:r>
            <a:endParaRPr/>
          </a:p>
        </p:txBody>
      </p:sp>
      <p:sp>
        <p:nvSpPr>
          <p:cNvPr id="243" name="Google Shape;243;p32"/>
          <p:cNvSpPr txBox="1"/>
          <p:nvPr/>
        </p:nvSpPr>
        <p:spPr>
          <a:xfrm>
            <a:off x="645900" y="1038600"/>
            <a:ext cx="44169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Σ</a:t>
            </a:r>
            <a:r>
              <a:rPr baseline="-25000" lang="en" sz="1800">
                <a:solidFill>
                  <a:schemeClr val="dk1"/>
                </a:solidFill>
                <a:latin typeface="Average"/>
                <a:ea typeface="Average"/>
                <a:cs typeface="Average"/>
                <a:sym typeface="Average"/>
              </a:rPr>
              <a:t>0</a:t>
            </a:r>
            <a:r>
              <a:rPr lang="en" sz="1800">
                <a:solidFill>
                  <a:schemeClr val="dk1"/>
                </a:solidFill>
                <a:latin typeface="Average"/>
                <a:ea typeface="Average"/>
                <a:cs typeface="Average"/>
                <a:sym typeface="Average"/>
              </a:rPr>
              <a:t>(A) = A &gt;&gt;&gt; 2 ⊕ A &gt;&gt;&gt; 13 ⊕ A &gt;&gt;&gt; 22    </a:t>
            </a:r>
            <a:endParaRPr sz="1800">
              <a:solidFill>
                <a:schemeClr val="dk1"/>
              </a:solidFill>
              <a:latin typeface="Average"/>
              <a:ea typeface="Average"/>
              <a:cs typeface="Average"/>
              <a:sym typeface="Average"/>
            </a:endParaRPr>
          </a:p>
        </p:txBody>
      </p:sp>
      <p:sp>
        <p:nvSpPr>
          <p:cNvPr id="244" name="Google Shape;244;p32"/>
          <p:cNvSpPr txBox="1"/>
          <p:nvPr/>
        </p:nvSpPr>
        <p:spPr>
          <a:xfrm>
            <a:off x="5013300" y="1038600"/>
            <a:ext cx="3000000" cy="7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9900"/>
                </a:solidFill>
                <a:latin typeface="Average"/>
                <a:ea typeface="Average"/>
                <a:cs typeface="Average"/>
                <a:sym typeface="Average"/>
              </a:rPr>
              <a:t>XOR of three bits of input determine one bit of output</a:t>
            </a:r>
            <a:endParaRPr/>
          </a:p>
        </p:txBody>
      </p:sp>
      <p:sp>
        <p:nvSpPr>
          <p:cNvPr id="245" name="Google Shape;245;p32"/>
          <p:cNvSpPr txBox="1"/>
          <p:nvPr/>
        </p:nvSpPr>
        <p:spPr>
          <a:xfrm>
            <a:off x="645900" y="1917950"/>
            <a:ext cx="5007300" cy="10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Given a x-differential for </a:t>
            </a:r>
            <a:r>
              <a:rPr b="1" lang="en" sz="1800">
                <a:solidFill>
                  <a:schemeClr val="dk1"/>
                </a:solidFill>
                <a:latin typeface="Average"/>
                <a:ea typeface="Average"/>
                <a:cs typeface="Average"/>
                <a:sym typeface="Average"/>
              </a:rPr>
              <a:t>A</a:t>
            </a:r>
            <a:r>
              <a:rPr lang="en" sz="1800">
                <a:solidFill>
                  <a:schemeClr val="dk1"/>
                </a:solidFill>
                <a:latin typeface="Average"/>
                <a:ea typeface="Average"/>
                <a:cs typeface="Average"/>
                <a:sym typeface="Average"/>
              </a:rPr>
              <a:t>, an x-differential for </a:t>
            </a:r>
            <a:r>
              <a:rPr b="1" lang="en" sz="1800">
                <a:solidFill>
                  <a:schemeClr val="dk1"/>
                </a:solidFill>
                <a:latin typeface="Average"/>
                <a:ea typeface="Average"/>
                <a:cs typeface="Average"/>
                <a:sym typeface="Average"/>
              </a:rPr>
              <a:t>Σ</a:t>
            </a:r>
            <a:r>
              <a:rPr b="1" baseline="-25000" lang="en" sz="1800">
                <a:solidFill>
                  <a:schemeClr val="dk1"/>
                </a:solidFill>
                <a:latin typeface="Average"/>
                <a:ea typeface="Average"/>
                <a:cs typeface="Average"/>
                <a:sym typeface="Average"/>
              </a:rPr>
              <a:t>0</a:t>
            </a:r>
            <a:r>
              <a:rPr b="1" lang="en" sz="1800">
                <a:solidFill>
                  <a:schemeClr val="dk1"/>
                </a:solidFill>
                <a:latin typeface="Average"/>
                <a:ea typeface="Average"/>
                <a:cs typeface="Average"/>
                <a:sym typeface="Average"/>
              </a:rPr>
              <a:t>(A) </a:t>
            </a:r>
            <a:r>
              <a:rPr lang="en" sz="1800">
                <a:solidFill>
                  <a:schemeClr val="dk1"/>
                </a:solidFill>
                <a:latin typeface="Average"/>
                <a:ea typeface="Average"/>
                <a:cs typeface="Average"/>
                <a:sym typeface="Average"/>
              </a:rPr>
              <a:t>can be obtained.</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If an odd number of causing bits is </a:t>
            </a:r>
            <a:r>
              <a:rPr b="1" lang="en" sz="1800">
                <a:solidFill>
                  <a:schemeClr val="dk1"/>
                </a:solidFill>
                <a:latin typeface="Average"/>
                <a:ea typeface="Average"/>
                <a:cs typeface="Average"/>
                <a:sym typeface="Average"/>
              </a:rPr>
              <a:t>'x'</a:t>
            </a:r>
            <a:r>
              <a:rPr lang="en" sz="1800">
                <a:solidFill>
                  <a:schemeClr val="dk1"/>
                </a:solidFill>
                <a:latin typeface="Average"/>
                <a:ea typeface="Average"/>
                <a:cs typeface="Average"/>
                <a:sym typeface="Average"/>
              </a:rPr>
              <a:t>, then </a:t>
            </a:r>
            <a:endParaRPr sz="1800">
              <a:solidFill>
                <a:schemeClr val="dk1"/>
              </a:solidFill>
              <a:latin typeface="Average"/>
              <a:ea typeface="Average"/>
              <a:cs typeface="Average"/>
              <a:sym typeface="Average"/>
            </a:endParaRPr>
          </a:p>
          <a:p>
            <a:pPr indent="0" lvl="0" marL="0" rtl="0" algn="l">
              <a:spcBef>
                <a:spcPts val="0"/>
              </a:spcBef>
              <a:spcAft>
                <a:spcPts val="0"/>
              </a:spcAft>
              <a:buNone/>
            </a:pPr>
            <a:r>
              <a:rPr lang="en" sz="1800">
                <a:solidFill>
                  <a:schemeClr val="dk1"/>
                </a:solidFill>
                <a:latin typeface="Average"/>
                <a:ea typeface="Average"/>
                <a:cs typeface="Average"/>
                <a:sym typeface="Average"/>
              </a:rPr>
              <a:t>t</a:t>
            </a:r>
            <a:r>
              <a:rPr lang="en" sz="1800">
                <a:solidFill>
                  <a:schemeClr val="dk1"/>
                </a:solidFill>
                <a:latin typeface="Average"/>
                <a:ea typeface="Average"/>
                <a:cs typeface="Average"/>
                <a:sym typeface="Average"/>
              </a:rPr>
              <a:t>he caused bit is </a:t>
            </a:r>
            <a:r>
              <a:rPr b="1" lang="en" sz="1800">
                <a:solidFill>
                  <a:schemeClr val="dk1"/>
                </a:solidFill>
                <a:latin typeface="Average"/>
                <a:ea typeface="Average"/>
                <a:cs typeface="Average"/>
                <a:sym typeface="Average"/>
              </a:rPr>
              <a:t>'x'</a:t>
            </a:r>
            <a:r>
              <a:rPr lang="en" sz="1800">
                <a:solidFill>
                  <a:schemeClr val="dk1"/>
                </a:solidFill>
                <a:latin typeface="Average"/>
                <a:ea typeface="Average"/>
                <a:cs typeface="Average"/>
                <a:sym typeface="Average"/>
              </a:rPr>
              <a:t> and otherwise it is </a:t>
            </a:r>
            <a:r>
              <a:rPr b="1" lang="en" sz="1800">
                <a:solidFill>
                  <a:schemeClr val="dk1"/>
                </a:solidFill>
                <a:latin typeface="Average"/>
                <a:ea typeface="Average"/>
                <a:cs typeface="Average"/>
                <a:sym typeface="Average"/>
              </a:rPr>
              <a:t>'-'</a:t>
            </a:r>
            <a:endParaRPr b="1" sz="1800">
              <a:solidFill>
                <a:schemeClr val="dk1"/>
              </a:solidFill>
              <a:latin typeface="Average"/>
              <a:ea typeface="Average"/>
              <a:cs typeface="Average"/>
              <a:sym typeface="Average"/>
            </a:endParaRPr>
          </a:p>
        </p:txBody>
      </p:sp>
      <p:sp>
        <p:nvSpPr>
          <p:cNvPr id="246" name="Google Shape;246;p32"/>
          <p:cNvSpPr txBox="1"/>
          <p:nvPr/>
        </p:nvSpPr>
        <p:spPr>
          <a:xfrm>
            <a:off x="5309700" y="1886550"/>
            <a:ext cx="3000000" cy="7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9900"/>
                </a:solidFill>
                <a:latin typeface="Average"/>
                <a:ea typeface="Average"/>
                <a:cs typeface="Average"/>
                <a:sym typeface="Average"/>
              </a:rPr>
              <a:t>x-differential only contains 'x' and '-' bits.</a:t>
            </a:r>
            <a:endParaRPr/>
          </a:p>
        </p:txBody>
      </p:sp>
      <p:sp>
        <p:nvSpPr>
          <p:cNvPr id="247" name="Google Shape;247;p32"/>
          <p:cNvSpPr txBox="1"/>
          <p:nvPr/>
        </p:nvSpPr>
        <p:spPr>
          <a:xfrm>
            <a:off x="4959750" y="2734500"/>
            <a:ext cx="3493800" cy="1524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verage"/>
                <a:ea typeface="Average"/>
                <a:cs typeface="Average"/>
                <a:sym typeface="Average"/>
              </a:rPr>
              <a:t>A = </a:t>
            </a:r>
            <a:r>
              <a:rPr b="1" lang="en" sz="1800">
                <a:solidFill>
                  <a:schemeClr val="dk1"/>
                </a:solidFill>
                <a:latin typeface="Average"/>
                <a:ea typeface="Average"/>
                <a:cs typeface="Average"/>
                <a:sym typeface="Average"/>
              </a:rPr>
              <a:t>"- - u - - .. n - - .. n - - u"</a:t>
            </a:r>
            <a:endParaRPr b="1" sz="1800">
              <a:solidFill>
                <a:schemeClr val="dk1"/>
              </a:solidFill>
              <a:latin typeface="Average"/>
              <a:ea typeface="Average"/>
              <a:cs typeface="Average"/>
              <a:sym typeface="Average"/>
            </a:endParaRPr>
          </a:p>
          <a:p>
            <a:pPr indent="0" lvl="0" marL="0" rtl="0" algn="r">
              <a:spcBef>
                <a:spcPts val="0"/>
              </a:spcBef>
              <a:spcAft>
                <a:spcPts val="0"/>
              </a:spcAft>
              <a:buNone/>
            </a:pPr>
            <a:r>
              <a:t/>
            </a:r>
            <a:endParaRPr b="1" sz="1800">
              <a:solidFill>
                <a:schemeClr val="dk1"/>
              </a:solidFill>
              <a:latin typeface="Average"/>
              <a:ea typeface="Average"/>
              <a:cs typeface="Average"/>
              <a:sym typeface="Average"/>
            </a:endParaRPr>
          </a:p>
          <a:p>
            <a:pPr indent="0" lvl="0" marL="0" rtl="0" algn="r">
              <a:spcBef>
                <a:spcPts val="0"/>
              </a:spcBef>
              <a:spcAft>
                <a:spcPts val="0"/>
              </a:spcAft>
              <a:buNone/>
            </a:pPr>
            <a:r>
              <a:t/>
            </a:r>
            <a:endParaRPr b="1" sz="1800">
              <a:solidFill>
                <a:schemeClr val="dk1"/>
              </a:solidFill>
              <a:latin typeface="Average"/>
              <a:ea typeface="Average"/>
              <a:cs typeface="Average"/>
              <a:sym typeface="Average"/>
            </a:endParaRPr>
          </a:p>
          <a:p>
            <a:pPr indent="0" lvl="0" marL="0" rtl="0" algn="r">
              <a:spcBef>
                <a:spcPts val="0"/>
              </a:spcBef>
              <a:spcAft>
                <a:spcPts val="0"/>
              </a:spcAft>
              <a:buNone/>
            </a:pPr>
            <a:r>
              <a:rPr lang="en" sz="1800">
                <a:solidFill>
                  <a:schemeClr val="dk1"/>
                </a:solidFill>
                <a:latin typeface="Average"/>
                <a:ea typeface="Average"/>
                <a:cs typeface="Average"/>
                <a:sym typeface="Average"/>
              </a:rPr>
              <a:t>Σ</a:t>
            </a:r>
            <a:r>
              <a:rPr baseline="-25000" lang="en" sz="1800">
                <a:solidFill>
                  <a:schemeClr val="dk1"/>
                </a:solidFill>
                <a:latin typeface="Average"/>
                <a:ea typeface="Average"/>
                <a:cs typeface="Average"/>
                <a:sym typeface="Average"/>
              </a:rPr>
              <a:t>0</a:t>
            </a:r>
            <a:r>
              <a:rPr lang="en" sz="1800">
                <a:solidFill>
                  <a:schemeClr val="dk1"/>
                </a:solidFill>
                <a:latin typeface="Average"/>
                <a:ea typeface="Average"/>
                <a:cs typeface="Average"/>
                <a:sym typeface="Average"/>
              </a:rPr>
              <a:t>(A) = </a:t>
            </a:r>
            <a:r>
              <a:rPr b="1" lang="en" sz="1800">
                <a:solidFill>
                  <a:schemeClr val="dk1"/>
                </a:solidFill>
                <a:latin typeface="Average"/>
                <a:ea typeface="Average"/>
                <a:cs typeface="Average"/>
                <a:sym typeface="Average"/>
              </a:rPr>
              <a:t>" - - - - .. n - .. u - - u - -"</a:t>
            </a:r>
            <a:endParaRPr b="1" sz="1800">
              <a:solidFill>
                <a:schemeClr val="dk1"/>
              </a:solidFill>
              <a:latin typeface="Average"/>
              <a:ea typeface="Average"/>
              <a:cs typeface="Average"/>
              <a:sym typeface="Average"/>
            </a:endParaRPr>
          </a:p>
        </p:txBody>
      </p:sp>
      <p:cxnSp>
        <p:nvCxnSpPr>
          <p:cNvPr id="248" name="Google Shape;248;p32"/>
          <p:cNvCxnSpPr/>
          <p:nvPr/>
        </p:nvCxnSpPr>
        <p:spPr>
          <a:xfrm flipH="1" rot="-5400000">
            <a:off x="6572350" y="3201850"/>
            <a:ext cx="657900" cy="454200"/>
          </a:xfrm>
          <a:prstGeom prst="curvedConnector3">
            <a:avLst>
              <a:gd fmla="val 50000" name="adj1"/>
            </a:avLst>
          </a:prstGeom>
          <a:noFill/>
          <a:ln cap="flat" cmpd="sng" w="9525">
            <a:solidFill>
              <a:srgbClr val="FFFFFF"/>
            </a:solidFill>
            <a:prstDash val="solid"/>
            <a:round/>
            <a:headEnd len="med" w="med" type="none"/>
            <a:tailEnd len="med" w="med" type="none"/>
          </a:ln>
        </p:spPr>
      </p:cxnSp>
      <p:sp>
        <p:nvSpPr>
          <p:cNvPr id="249" name="Google Shape;249;p32"/>
          <p:cNvSpPr txBox="1"/>
          <p:nvPr/>
        </p:nvSpPr>
        <p:spPr>
          <a:xfrm>
            <a:off x="399375" y="3656200"/>
            <a:ext cx="5969100" cy="13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500">
                <a:solidFill>
                  <a:srgbClr val="FF9900"/>
                </a:solidFill>
                <a:latin typeface="Average"/>
                <a:ea typeface="Average"/>
                <a:cs typeface="Average"/>
                <a:sym typeface="Average"/>
              </a:rPr>
              <a:t>'u'</a:t>
            </a:r>
            <a:r>
              <a:rPr lang="en" sz="1500">
                <a:solidFill>
                  <a:srgbClr val="FF9900"/>
                </a:solidFill>
                <a:latin typeface="Average"/>
                <a:ea typeface="Average"/>
                <a:cs typeface="Average"/>
                <a:sym typeface="Average"/>
              </a:rPr>
              <a:t> </a:t>
            </a:r>
            <a:r>
              <a:rPr i="1" lang="en" sz="1500">
                <a:solidFill>
                  <a:srgbClr val="FF9900"/>
                </a:solidFill>
                <a:latin typeface="Average"/>
                <a:ea typeface="Average"/>
                <a:cs typeface="Average"/>
                <a:sym typeface="Average"/>
              </a:rPr>
              <a:t>means that(A', A) = (0, 1).</a:t>
            </a:r>
            <a:endParaRPr i="1" sz="1500">
              <a:solidFill>
                <a:srgbClr val="FF9900"/>
              </a:solidFill>
              <a:latin typeface="Average"/>
              <a:ea typeface="Average"/>
              <a:cs typeface="Average"/>
              <a:sym typeface="Average"/>
            </a:endParaRPr>
          </a:p>
          <a:p>
            <a:pPr indent="0" lvl="0" marL="0" rtl="0" algn="l">
              <a:spcBef>
                <a:spcPts val="0"/>
              </a:spcBef>
              <a:spcAft>
                <a:spcPts val="0"/>
              </a:spcAft>
              <a:buNone/>
            </a:pPr>
            <a:r>
              <a:rPr i="1" lang="en" sz="1500">
                <a:solidFill>
                  <a:srgbClr val="FF9900"/>
                </a:solidFill>
                <a:latin typeface="Average"/>
                <a:ea typeface="Average"/>
                <a:cs typeface="Average"/>
                <a:sym typeface="Average"/>
              </a:rPr>
              <a:t>Let the causing bits be </a:t>
            </a:r>
            <a:r>
              <a:rPr b="1" i="1" lang="en" sz="1500">
                <a:solidFill>
                  <a:srgbClr val="FF9900"/>
                </a:solidFill>
                <a:latin typeface="Average"/>
                <a:ea typeface="Average"/>
                <a:cs typeface="Average"/>
                <a:sym typeface="Average"/>
              </a:rPr>
              <a:t>'u'</a:t>
            </a:r>
            <a:r>
              <a:rPr i="1" lang="en" sz="1500">
                <a:solidFill>
                  <a:srgbClr val="FF9900"/>
                </a:solidFill>
                <a:latin typeface="Average"/>
                <a:ea typeface="Average"/>
                <a:cs typeface="Average"/>
                <a:sym typeface="Average"/>
              </a:rPr>
              <a:t>, </a:t>
            </a:r>
            <a:r>
              <a:rPr b="1" i="1" lang="en" sz="1500">
                <a:solidFill>
                  <a:srgbClr val="FF9900"/>
                </a:solidFill>
                <a:latin typeface="Average"/>
                <a:ea typeface="Average"/>
                <a:cs typeface="Average"/>
                <a:sym typeface="Average"/>
              </a:rPr>
              <a:t>'u'</a:t>
            </a:r>
            <a:r>
              <a:rPr i="1" lang="en" sz="1500">
                <a:solidFill>
                  <a:srgbClr val="FF9900"/>
                </a:solidFill>
                <a:latin typeface="Average"/>
                <a:ea typeface="Average"/>
                <a:cs typeface="Average"/>
                <a:sym typeface="Average"/>
              </a:rPr>
              <a:t>, </a:t>
            </a:r>
            <a:r>
              <a:rPr b="1" i="1" lang="en" sz="1500">
                <a:solidFill>
                  <a:srgbClr val="FF9900"/>
                </a:solidFill>
                <a:latin typeface="Average"/>
                <a:ea typeface="Average"/>
                <a:cs typeface="Average"/>
                <a:sym typeface="Average"/>
              </a:rPr>
              <a:t>'-'</a:t>
            </a:r>
            <a:r>
              <a:rPr i="1" lang="en" sz="1500">
                <a:solidFill>
                  <a:srgbClr val="FF9900"/>
                </a:solidFill>
                <a:latin typeface="Average"/>
                <a:ea typeface="Average"/>
                <a:cs typeface="Average"/>
                <a:sym typeface="Average"/>
              </a:rPr>
              <a:t>. Therefore, the caused bit in: </a:t>
            </a:r>
            <a:endParaRPr i="1" sz="1500">
              <a:solidFill>
                <a:srgbClr val="FF9900"/>
              </a:solidFill>
              <a:latin typeface="Average"/>
              <a:ea typeface="Average"/>
              <a:cs typeface="Average"/>
              <a:sym typeface="Average"/>
            </a:endParaRPr>
          </a:p>
          <a:p>
            <a:pPr indent="0" lvl="0" marL="0" rtl="0" algn="l">
              <a:spcBef>
                <a:spcPts val="0"/>
              </a:spcBef>
              <a:spcAft>
                <a:spcPts val="0"/>
              </a:spcAft>
              <a:buNone/>
            </a:pPr>
            <a:r>
              <a:rPr i="1" lang="en" sz="1500">
                <a:solidFill>
                  <a:srgbClr val="FF9900"/>
                </a:solidFill>
                <a:latin typeface="Average"/>
                <a:ea typeface="Average"/>
                <a:cs typeface="Average"/>
                <a:sym typeface="Average"/>
              </a:rPr>
              <a:t>Σ</a:t>
            </a:r>
            <a:r>
              <a:rPr baseline="-25000" i="1" lang="en" sz="1500">
                <a:solidFill>
                  <a:srgbClr val="FF9900"/>
                </a:solidFill>
                <a:latin typeface="Average"/>
                <a:ea typeface="Average"/>
                <a:cs typeface="Average"/>
                <a:sym typeface="Average"/>
              </a:rPr>
              <a:t>0</a:t>
            </a:r>
            <a:r>
              <a:rPr i="1" lang="en" sz="1500">
                <a:solidFill>
                  <a:srgbClr val="FF9900"/>
                </a:solidFill>
                <a:latin typeface="Average"/>
                <a:ea typeface="Average"/>
                <a:cs typeface="Average"/>
                <a:sym typeface="Average"/>
              </a:rPr>
              <a:t>(A') will be 0 ⊕ 0 ⊕ a = a</a:t>
            </a:r>
            <a:endParaRPr i="1" sz="1500">
              <a:solidFill>
                <a:srgbClr val="FF9900"/>
              </a:solidFill>
              <a:latin typeface="Average"/>
              <a:ea typeface="Average"/>
              <a:cs typeface="Average"/>
              <a:sym typeface="Average"/>
            </a:endParaRPr>
          </a:p>
          <a:p>
            <a:pPr indent="0" lvl="0" marL="0" rtl="0" algn="l">
              <a:spcBef>
                <a:spcPts val="0"/>
              </a:spcBef>
              <a:spcAft>
                <a:spcPts val="0"/>
              </a:spcAft>
              <a:buNone/>
            </a:pPr>
            <a:r>
              <a:rPr i="1" lang="en" sz="1500">
                <a:solidFill>
                  <a:srgbClr val="FF9900"/>
                </a:solidFill>
                <a:latin typeface="Average"/>
                <a:ea typeface="Average"/>
                <a:cs typeface="Average"/>
                <a:sym typeface="Average"/>
              </a:rPr>
              <a:t>Σ</a:t>
            </a:r>
            <a:r>
              <a:rPr baseline="-25000" i="1" lang="en" sz="1500">
                <a:solidFill>
                  <a:srgbClr val="FF9900"/>
                </a:solidFill>
                <a:latin typeface="Average"/>
                <a:ea typeface="Average"/>
                <a:cs typeface="Average"/>
                <a:sym typeface="Average"/>
              </a:rPr>
              <a:t>0</a:t>
            </a:r>
            <a:r>
              <a:rPr i="1" lang="en" sz="1500">
                <a:solidFill>
                  <a:srgbClr val="FF9900"/>
                </a:solidFill>
                <a:latin typeface="Average"/>
                <a:ea typeface="Average"/>
                <a:cs typeface="Average"/>
                <a:sym typeface="Average"/>
              </a:rPr>
              <a:t>(A) will be 1 ⊕ 1 ⊕ a = a</a:t>
            </a:r>
            <a:endParaRPr i="1" sz="1500">
              <a:solidFill>
                <a:srgbClr val="FF9900"/>
              </a:solidFill>
              <a:latin typeface="Average"/>
              <a:ea typeface="Average"/>
              <a:cs typeface="Average"/>
              <a:sym typeface="Average"/>
            </a:endParaRPr>
          </a:p>
          <a:p>
            <a:pPr indent="0" lvl="0" marL="0" rtl="0" algn="l">
              <a:spcBef>
                <a:spcPts val="0"/>
              </a:spcBef>
              <a:spcAft>
                <a:spcPts val="0"/>
              </a:spcAft>
              <a:buNone/>
            </a:pPr>
            <a:r>
              <a:rPr i="1" lang="en" sz="1500">
                <a:solidFill>
                  <a:srgbClr val="FF9900"/>
                </a:solidFill>
                <a:latin typeface="Average"/>
                <a:ea typeface="Average"/>
                <a:cs typeface="Average"/>
                <a:sym typeface="Average"/>
              </a:rPr>
              <a:t>Similar analysis can be done for different possibilities of causing bits</a:t>
            </a:r>
            <a:endParaRPr i="1" sz="1500">
              <a:solidFill>
                <a:srgbClr val="FF9900"/>
              </a:solidFill>
              <a:latin typeface="Average"/>
              <a:ea typeface="Average"/>
              <a:cs typeface="Average"/>
              <a:sym typeface="Average"/>
            </a:endParaRPr>
          </a:p>
        </p:txBody>
      </p:sp>
      <p:cxnSp>
        <p:nvCxnSpPr>
          <p:cNvPr id="250" name="Google Shape;250;p32"/>
          <p:cNvCxnSpPr/>
          <p:nvPr/>
        </p:nvCxnSpPr>
        <p:spPr>
          <a:xfrm rot="5400000">
            <a:off x="7035625" y="3239150"/>
            <a:ext cx="639600" cy="305700"/>
          </a:xfrm>
          <a:prstGeom prst="curvedConnector3">
            <a:avLst>
              <a:gd fmla="val 50000" name="adj1"/>
            </a:avLst>
          </a:prstGeom>
          <a:noFill/>
          <a:ln cap="flat" cmpd="sng" w="9525">
            <a:solidFill>
              <a:srgbClr val="FFFFFF"/>
            </a:solidFill>
            <a:prstDash val="solid"/>
            <a:round/>
            <a:headEnd len="med" w="med" type="none"/>
            <a:tailEnd len="med" w="med" type="none"/>
          </a:ln>
        </p:spPr>
      </p:cxnSp>
      <p:cxnSp>
        <p:nvCxnSpPr>
          <p:cNvPr id="251" name="Google Shape;251;p32"/>
          <p:cNvCxnSpPr/>
          <p:nvPr/>
        </p:nvCxnSpPr>
        <p:spPr>
          <a:xfrm flipH="1" rot="-5400000">
            <a:off x="6349800" y="3072225"/>
            <a:ext cx="713700" cy="695100"/>
          </a:xfrm>
          <a:prstGeom prst="curvedConnector3">
            <a:avLst>
              <a:gd fmla="val 50000" name="adj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Analyzing </a:t>
            </a:r>
            <a:r>
              <a:rPr lang="en"/>
              <a:t>Σ</a:t>
            </a:r>
            <a:r>
              <a:rPr baseline="-25000" lang="en">
                <a:solidFill>
                  <a:srgbClr val="FFFFFF"/>
                </a:solidFill>
              </a:rPr>
              <a:t>0</a:t>
            </a:r>
            <a:r>
              <a:rPr lang="en"/>
              <a:t> </a:t>
            </a:r>
            <a:endParaRPr/>
          </a:p>
        </p:txBody>
      </p:sp>
      <p:pic>
        <p:nvPicPr>
          <p:cNvPr id="257" name="Google Shape;257;p33"/>
          <p:cNvPicPr preferRelativeResize="0"/>
          <p:nvPr/>
        </p:nvPicPr>
        <p:blipFill>
          <a:blip r:embed="rId3">
            <a:alphaModFix/>
          </a:blip>
          <a:stretch>
            <a:fillRect/>
          </a:stretch>
        </p:blipFill>
        <p:spPr>
          <a:xfrm>
            <a:off x="4389276" y="1890150"/>
            <a:ext cx="4532350" cy="2894550"/>
          </a:xfrm>
          <a:prstGeom prst="rect">
            <a:avLst/>
          </a:prstGeom>
          <a:noFill/>
          <a:ln>
            <a:noFill/>
          </a:ln>
        </p:spPr>
      </p:pic>
      <p:sp>
        <p:nvSpPr>
          <p:cNvPr id="258" name="Google Shape;258;p33"/>
          <p:cNvSpPr txBox="1"/>
          <p:nvPr/>
        </p:nvSpPr>
        <p:spPr>
          <a:xfrm>
            <a:off x="645900" y="1890150"/>
            <a:ext cx="3322200" cy="10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Let x, y, z be the causing bits of a, then we can generate a table of conditions.</a:t>
            </a:r>
            <a:endParaRPr/>
          </a:p>
        </p:txBody>
      </p:sp>
      <p:sp>
        <p:nvSpPr>
          <p:cNvPr id="259" name="Google Shape;259;p33"/>
          <p:cNvSpPr txBox="1"/>
          <p:nvPr/>
        </p:nvSpPr>
        <p:spPr>
          <a:xfrm>
            <a:off x="645900" y="1038600"/>
            <a:ext cx="44169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Σ</a:t>
            </a:r>
            <a:r>
              <a:rPr baseline="-25000" lang="en" sz="1800">
                <a:solidFill>
                  <a:schemeClr val="dk1"/>
                </a:solidFill>
                <a:latin typeface="Average"/>
                <a:ea typeface="Average"/>
                <a:cs typeface="Average"/>
                <a:sym typeface="Average"/>
              </a:rPr>
              <a:t>0</a:t>
            </a:r>
            <a:r>
              <a:rPr lang="en" sz="1800">
                <a:solidFill>
                  <a:schemeClr val="dk1"/>
                </a:solidFill>
                <a:latin typeface="Average"/>
                <a:ea typeface="Average"/>
                <a:cs typeface="Average"/>
                <a:sym typeface="Average"/>
              </a:rPr>
              <a:t>(A) = A &gt;&gt;&gt; 2 ⊕ A &gt;&gt;&gt; 13 ⊕ A &gt;&gt;&gt; 22    </a:t>
            </a:r>
            <a:endParaRPr sz="1800">
              <a:solidFill>
                <a:schemeClr val="dk1"/>
              </a:solidFill>
              <a:latin typeface="Average"/>
              <a:ea typeface="Average"/>
              <a:cs typeface="Average"/>
              <a:sym typeface="Average"/>
            </a:endParaRPr>
          </a:p>
        </p:txBody>
      </p:sp>
      <p:sp>
        <p:nvSpPr>
          <p:cNvPr id="260" name="Google Shape;260;p33"/>
          <p:cNvSpPr txBox="1"/>
          <p:nvPr/>
        </p:nvSpPr>
        <p:spPr>
          <a:xfrm>
            <a:off x="5013300" y="1038600"/>
            <a:ext cx="3000000" cy="7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500">
                <a:solidFill>
                  <a:srgbClr val="FF9900"/>
                </a:solidFill>
                <a:latin typeface="Average"/>
                <a:ea typeface="Average"/>
                <a:cs typeface="Average"/>
                <a:sym typeface="Average"/>
              </a:rPr>
              <a:t>XOR of three bits of input determine one bit of output</a:t>
            </a:r>
            <a:endParaRPr/>
          </a:p>
        </p:txBody>
      </p:sp>
      <p:sp>
        <p:nvSpPr>
          <p:cNvPr id="261" name="Google Shape;261;p33"/>
          <p:cNvSpPr txBox="1"/>
          <p:nvPr/>
        </p:nvSpPr>
        <p:spPr>
          <a:xfrm>
            <a:off x="524850" y="2831700"/>
            <a:ext cx="3564300" cy="19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500">
                <a:solidFill>
                  <a:srgbClr val="FF9900"/>
                </a:solidFill>
                <a:latin typeface="Average"/>
                <a:ea typeface="Average"/>
                <a:cs typeface="Average"/>
                <a:sym typeface="Average"/>
              </a:rPr>
              <a:t>'u'</a:t>
            </a:r>
            <a:r>
              <a:rPr lang="en" sz="1500">
                <a:solidFill>
                  <a:srgbClr val="FF9900"/>
                </a:solidFill>
                <a:latin typeface="Average"/>
                <a:ea typeface="Average"/>
                <a:cs typeface="Average"/>
                <a:sym typeface="Average"/>
              </a:rPr>
              <a:t> </a:t>
            </a:r>
            <a:r>
              <a:rPr i="1" lang="en" sz="1500">
                <a:solidFill>
                  <a:srgbClr val="FF9900"/>
                </a:solidFill>
                <a:latin typeface="Average"/>
                <a:ea typeface="Average"/>
                <a:cs typeface="Average"/>
                <a:sym typeface="Average"/>
              </a:rPr>
              <a:t>means that(A', A) = (0, 1).</a:t>
            </a:r>
            <a:endParaRPr i="1" sz="1500">
              <a:solidFill>
                <a:srgbClr val="FF9900"/>
              </a:solidFill>
              <a:latin typeface="Average"/>
              <a:ea typeface="Average"/>
              <a:cs typeface="Average"/>
              <a:sym typeface="Average"/>
            </a:endParaRPr>
          </a:p>
          <a:p>
            <a:pPr indent="0" lvl="0" marL="0" rtl="0" algn="l">
              <a:spcBef>
                <a:spcPts val="0"/>
              </a:spcBef>
              <a:spcAft>
                <a:spcPts val="0"/>
              </a:spcAft>
              <a:buNone/>
            </a:pPr>
            <a:r>
              <a:rPr i="1" lang="en" sz="1500">
                <a:solidFill>
                  <a:srgbClr val="FF9900"/>
                </a:solidFill>
                <a:latin typeface="Average"/>
                <a:ea typeface="Average"/>
                <a:cs typeface="Average"/>
                <a:sym typeface="Average"/>
              </a:rPr>
              <a:t>Let the causing bits be </a:t>
            </a:r>
            <a:r>
              <a:rPr b="1" i="1" lang="en" sz="1500">
                <a:solidFill>
                  <a:srgbClr val="FF9900"/>
                </a:solidFill>
                <a:latin typeface="Average"/>
                <a:ea typeface="Average"/>
                <a:cs typeface="Average"/>
                <a:sym typeface="Average"/>
              </a:rPr>
              <a:t>'u'</a:t>
            </a:r>
            <a:r>
              <a:rPr i="1" lang="en" sz="1500">
                <a:solidFill>
                  <a:srgbClr val="FF9900"/>
                </a:solidFill>
                <a:latin typeface="Average"/>
                <a:ea typeface="Average"/>
                <a:cs typeface="Average"/>
                <a:sym typeface="Average"/>
              </a:rPr>
              <a:t>, </a:t>
            </a:r>
            <a:r>
              <a:rPr b="1" i="1" lang="en" sz="1500">
                <a:solidFill>
                  <a:srgbClr val="FF9900"/>
                </a:solidFill>
                <a:latin typeface="Average"/>
                <a:ea typeface="Average"/>
                <a:cs typeface="Average"/>
                <a:sym typeface="Average"/>
              </a:rPr>
              <a:t>'-'</a:t>
            </a:r>
            <a:r>
              <a:rPr i="1" lang="en" sz="1500">
                <a:solidFill>
                  <a:srgbClr val="FF9900"/>
                </a:solidFill>
                <a:latin typeface="Average"/>
                <a:ea typeface="Average"/>
                <a:cs typeface="Average"/>
                <a:sym typeface="Average"/>
              </a:rPr>
              <a:t>, </a:t>
            </a:r>
            <a:r>
              <a:rPr b="1" i="1" lang="en" sz="1500">
                <a:solidFill>
                  <a:srgbClr val="FF9900"/>
                </a:solidFill>
                <a:latin typeface="Average"/>
                <a:ea typeface="Average"/>
                <a:cs typeface="Average"/>
                <a:sym typeface="Average"/>
              </a:rPr>
              <a:t>'-'</a:t>
            </a:r>
            <a:r>
              <a:rPr i="1" lang="en" sz="1500">
                <a:solidFill>
                  <a:srgbClr val="FF9900"/>
                </a:solidFill>
                <a:latin typeface="Average"/>
                <a:ea typeface="Average"/>
                <a:cs typeface="Average"/>
                <a:sym typeface="Average"/>
              </a:rPr>
              <a:t>. Therefore, the caused bit in: </a:t>
            </a:r>
            <a:endParaRPr i="1" sz="1500">
              <a:solidFill>
                <a:srgbClr val="FF9900"/>
              </a:solidFill>
              <a:latin typeface="Average"/>
              <a:ea typeface="Average"/>
              <a:cs typeface="Average"/>
              <a:sym typeface="Average"/>
            </a:endParaRPr>
          </a:p>
          <a:p>
            <a:pPr indent="0" lvl="0" marL="0" rtl="0" algn="l">
              <a:spcBef>
                <a:spcPts val="0"/>
              </a:spcBef>
              <a:spcAft>
                <a:spcPts val="0"/>
              </a:spcAft>
              <a:buNone/>
            </a:pPr>
            <a:r>
              <a:rPr i="1" lang="en" sz="1500">
                <a:solidFill>
                  <a:srgbClr val="FF9900"/>
                </a:solidFill>
                <a:latin typeface="Average"/>
                <a:ea typeface="Average"/>
                <a:cs typeface="Average"/>
                <a:sym typeface="Average"/>
              </a:rPr>
              <a:t>Σ</a:t>
            </a:r>
            <a:r>
              <a:rPr baseline="-25000" i="1" lang="en" sz="1500">
                <a:solidFill>
                  <a:srgbClr val="FF9900"/>
                </a:solidFill>
                <a:latin typeface="Average"/>
                <a:ea typeface="Average"/>
                <a:cs typeface="Average"/>
                <a:sym typeface="Average"/>
              </a:rPr>
              <a:t>0</a:t>
            </a:r>
            <a:r>
              <a:rPr i="1" lang="en" sz="1500">
                <a:solidFill>
                  <a:srgbClr val="FF9900"/>
                </a:solidFill>
                <a:latin typeface="Average"/>
                <a:ea typeface="Average"/>
                <a:cs typeface="Average"/>
                <a:sym typeface="Average"/>
              </a:rPr>
              <a:t>(A') will be 0 ⊕ b ⊕ a = 0 ⊕ r</a:t>
            </a:r>
            <a:endParaRPr i="1" sz="1500">
              <a:solidFill>
                <a:srgbClr val="FF9900"/>
              </a:solidFill>
              <a:latin typeface="Average"/>
              <a:ea typeface="Average"/>
              <a:cs typeface="Average"/>
              <a:sym typeface="Average"/>
            </a:endParaRPr>
          </a:p>
          <a:p>
            <a:pPr indent="0" lvl="0" marL="0" rtl="0" algn="l">
              <a:spcBef>
                <a:spcPts val="0"/>
              </a:spcBef>
              <a:spcAft>
                <a:spcPts val="0"/>
              </a:spcAft>
              <a:buNone/>
            </a:pPr>
            <a:r>
              <a:rPr i="1" lang="en" sz="1500">
                <a:solidFill>
                  <a:srgbClr val="FF9900"/>
                </a:solidFill>
                <a:latin typeface="Average"/>
                <a:ea typeface="Average"/>
                <a:cs typeface="Average"/>
                <a:sym typeface="Average"/>
              </a:rPr>
              <a:t>Σ</a:t>
            </a:r>
            <a:r>
              <a:rPr baseline="-25000" i="1" lang="en" sz="1500">
                <a:solidFill>
                  <a:srgbClr val="FF9900"/>
                </a:solidFill>
                <a:latin typeface="Average"/>
                <a:ea typeface="Average"/>
                <a:cs typeface="Average"/>
                <a:sym typeface="Average"/>
              </a:rPr>
              <a:t>0</a:t>
            </a:r>
            <a:r>
              <a:rPr i="1" lang="en" sz="1500">
                <a:solidFill>
                  <a:srgbClr val="FF9900"/>
                </a:solidFill>
                <a:latin typeface="Average"/>
                <a:ea typeface="Average"/>
                <a:cs typeface="Average"/>
                <a:sym typeface="Average"/>
              </a:rPr>
              <a:t>(A) will be 1 ⊕ b ⊕ a = 1 ⊕ r</a:t>
            </a:r>
            <a:endParaRPr i="1" sz="1500">
              <a:solidFill>
                <a:srgbClr val="FF9900"/>
              </a:solidFill>
              <a:latin typeface="Average"/>
              <a:ea typeface="Average"/>
              <a:cs typeface="Average"/>
              <a:sym typeface="Average"/>
            </a:endParaRPr>
          </a:p>
          <a:p>
            <a:pPr indent="0" lvl="0" marL="0" rtl="0" algn="l">
              <a:spcBef>
                <a:spcPts val="0"/>
              </a:spcBef>
              <a:spcAft>
                <a:spcPts val="0"/>
              </a:spcAft>
              <a:buNone/>
            </a:pPr>
            <a:r>
              <a:rPr i="1" lang="en" sz="1500">
                <a:solidFill>
                  <a:srgbClr val="FF9900"/>
                </a:solidFill>
                <a:latin typeface="Average"/>
                <a:ea typeface="Average"/>
                <a:cs typeface="Average"/>
                <a:sym typeface="Average"/>
              </a:rPr>
              <a:t>If the caused bit is desired to be </a:t>
            </a:r>
            <a:r>
              <a:rPr b="1" i="1" lang="en" sz="1500">
                <a:solidFill>
                  <a:srgbClr val="FF9900"/>
                </a:solidFill>
                <a:latin typeface="Average"/>
                <a:ea typeface="Average"/>
                <a:cs typeface="Average"/>
                <a:sym typeface="Average"/>
              </a:rPr>
              <a:t>'u'</a:t>
            </a:r>
            <a:r>
              <a:rPr i="1" lang="en" sz="1500">
                <a:solidFill>
                  <a:srgbClr val="FF9900"/>
                </a:solidFill>
                <a:latin typeface="Average"/>
                <a:ea typeface="Average"/>
                <a:cs typeface="Average"/>
                <a:sym typeface="Average"/>
              </a:rPr>
              <a:t> then we add the condition a = b,</a:t>
            </a:r>
            <a:endParaRPr i="1" sz="1500">
              <a:solidFill>
                <a:srgbClr val="FF9900"/>
              </a:solidFill>
              <a:latin typeface="Average"/>
              <a:ea typeface="Average"/>
              <a:cs typeface="Average"/>
              <a:sym typeface="Average"/>
            </a:endParaRPr>
          </a:p>
          <a:p>
            <a:pPr indent="0" lvl="0" marL="0" rtl="0" algn="l">
              <a:spcBef>
                <a:spcPts val="0"/>
              </a:spcBef>
              <a:spcAft>
                <a:spcPts val="0"/>
              </a:spcAft>
              <a:buNone/>
            </a:pPr>
            <a:r>
              <a:rPr i="1" lang="en" sz="1500">
                <a:solidFill>
                  <a:srgbClr val="FF9900"/>
                </a:solidFill>
                <a:latin typeface="Average"/>
                <a:ea typeface="Average"/>
                <a:cs typeface="Average"/>
                <a:sym typeface="Average"/>
              </a:rPr>
              <a:t>And if the caused bit is desired to be </a:t>
            </a:r>
            <a:r>
              <a:rPr b="1" i="1" lang="en" sz="1500">
                <a:solidFill>
                  <a:srgbClr val="FF9900"/>
                </a:solidFill>
                <a:latin typeface="Average"/>
                <a:ea typeface="Average"/>
                <a:cs typeface="Average"/>
                <a:sym typeface="Average"/>
              </a:rPr>
              <a:t>'n'</a:t>
            </a:r>
            <a:r>
              <a:rPr i="1" lang="en" sz="1500">
                <a:solidFill>
                  <a:srgbClr val="FF9900"/>
                </a:solidFill>
                <a:latin typeface="Average"/>
                <a:ea typeface="Average"/>
                <a:cs typeface="Average"/>
                <a:sym typeface="Average"/>
              </a:rPr>
              <a:t> then we add the condition a != b</a:t>
            </a:r>
            <a:endParaRPr i="1" sz="1500">
              <a:solidFill>
                <a:srgbClr val="FF9900"/>
              </a:solidFill>
              <a:latin typeface="Average"/>
              <a:ea typeface="Average"/>
              <a:cs typeface="Average"/>
              <a:sym typeface="Averag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Analyzing</a:t>
            </a:r>
            <a:r>
              <a:rPr lang="en"/>
              <a:t> Σ</a:t>
            </a:r>
            <a:r>
              <a:rPr baseline="-25000" lang="en">
                <a:solidFill>
                  <a:srgbClr val="FFFFFF"/>
                </a:solidFill>
              </a:rPr>
              <a:t>0</a:t>
            </a:r>
            <a:r>
              <a:rPr lang="en"/>
              <a:t> </a:t>
            </a:r>
            <a:endParaRPr/>
          </a:p>
        </p:txBody>
      </p:sp>
      <p:sp>
        <p:nvSpPr>
          <p:cNvPr id="267" name="Google Shape;267;p34"/>
          <p:cNvSpPr txBox="1"/>
          <p:nvPr/>
        </p:nvSpPr>
        <p:spPr>
          <a:xfrm>
            <a:off x="645900" y="1038600"/>
            <a:ext cx="3733200" cy="5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Finding solutions for </a:t>
            </a:r>
            <a:r>
              <a:rPr b="1" lang="en" sz="1800">
                <a:solidFill>
                  <a:schemeClr val="dk1"/>
                </a:solidFill>
                <a:latin typeface="Average"/>
                <a:ea typeface="Average"/>
                <a:cs typeface="Average"/>
                <a:sym typeface="Average"/>
              </a:rPr>
              <a:t>x</a:t>
            </a:r>
            <a:r>
              <a:rPr lang="en" sz="1800">
                <a:solidFill>
                  <a:schemeClr val="dk1"/>
                </a:solidFill>
                <a:latin typeface="Average"/>
                <a:ea typeface="Average"/>
                <a:cs typeface="Average"/>
                <a:sym typeface="Average"/>
              </a:rPr>
              <a:t>, </a:t>
            </a:r>
            <a:r>
              <a:rPr b="1" lang="en" sz="1800">
                <a:solidFill>
                  <a:schemeClr val="dk1"/>
                </a:solidFill>
                <a:latin typeface="Average"/>
                <a:ea typeface="Average"/>
                <a:cs typeface="Average"/>
                <a:sym typeface="Average"/>
              </a:rPr>
              <a:t>x'</a:t>
            </a:r>
            <a:r>
              <a:rPr lang="en" sz="1800">
                <a:solidFill>
                  <a:schemeClr val="dk1"/>
                </a:solidFill>
                <a:latin typeface="Average"/>
                <a:ea typeface="Average"/>
                <a:cs typeface="Average"/>
                <a:sym typeface="Average"/>
              </a:rPr>
              <a:t> such that</a:t>
            </a:r>
            <a:endParaRPr sz="100">
              <a:solidFill>
                <a:schemeClr val="dk1"/>
              </a:solidFill>
              <a:latin typeface="Average"/>
              <a:ea typeface="Average"/>
              <a:cs typeface="Average"/>
              <a:sym typeface="Average"/>
            </a:endParaRPr>
          </a:p>
        </p:txBody>
      </p:sp>
      <p:sp>
        <p:nvSpPr>
          <p:cNvPr id="268" name="Google Shape;268;p34"/>
          <p:cNvSpPr txBox="1"/>
          <p:nvPr/>
        </p:nvSpPr>
        <p:spPr>
          <a:xfrm>
            <a:off x="4281450" y="960575"/>
            <a:ext cx="3000000" cy="86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Average"/>
                <a:ea typeface="Average"/>
                <a:cs typeface="Average"/>
                <a:sym typeface="Average"/>
              </a:rPr>
              <a:t>Σ</a:t>
            </a:r>
            <a:r>
              <a:rPr b="1" baseline="-25000" lang="en" sz="1800">
                <a:solidFill>
                  <a:schemeClr val="dk1"/>
                </a:solidFill>
                <a:latin typeface="Average"/>
                <a:ea typeface="Average"/>
                <a:cs typeface="Average"/>
                <a:sym typeface="Average"/>
              </a:rPr>
              <a:t>0</a:t>
            </a:r>
            <a:r>
              <a:rPr b="1" lang="en" sz="1800">
                <a:solidFill>
                  <a:schemeClr val="dk1"/>
                </a:solidFill>
                <a:latin typeface="Average"/>
                <a:ea typeface="Average"/>
                <a:cs typeface="Average"/>
                <a:sym typeface="Average"/>
              </a:rPr>
              <a:t>(x') - Σ</a:t>
            </a:r>
            <a:r>
              <a:rPr b="1" baseline="-25000" lang="en" sz="1800">
                <a:solidFill>
                  <a:schemeClr val="dk1"/>
                </a:solidFill>
                <a:latin typeface="Average"/>
                <a:ea typeface="Average"/>
                <a:cs typeface="Average"/>
                <a:sym typeface="Average"/>
              </a:rPr>
              <a:t>0</a:t>
            </a:r>
            <a:r>
              <a:rPr b="1" lang="en" sz="1800">
                <a:solidFill>
                  <a:schemeClr val="dk1"/>
                </a:solidFill>
                <a:latin typeface="Average"/>
                <a:ea typeface="Average"/>
                <a:cs typeface="Average"/>
                <a:sym typeface="Average"/>
              </a:rPr>
              <a:t>(x) = Δ</a:t>
            </a:r>
            <a:r>
              <a:rPr b="1" baseline="-25000" lang="en" sz="1800">
                <a:solidFill>
                  <a:schemeClr val="dk1"/>
                </a:solidFill>
                <a:latin typeface="Average"/>
                <a:ea typeface="Average"/>
                <a:cs typeface="Average"/>
                <a:sym typeface="Average"/>
              </a:rPr>
              <a:t>0</a:t>
            </a:r>
            <a:r>
              <a:rPr b="1" lang="en" sz="1800">
                <a:solidFill>
                  <a:schemeClr val="dk1"/>
                </a:solidFill>
                <a:latin typeface="Average"/>
                <a:ea typeface="Average"/>
                <a:cs typeface="Average"/>
                <a:sym typeface="Average"/>
              </a:rPr>
              <a:t> </a:t>
            </a:r>
            <a:endParaRPr b="1" sz="1800">
              <a:solidFill>
                <a:schemeClr val="dk1"/>
              </a:solidFill>
              <a:latin typeface="Average"/>
              <a:ea typeface="Average"/>
              <a:cs typeface="Average"/>
              <a:sym typeface="Average"/>
            </a:endParaRPr>
          </a:p>
          <a:p>
            <a:pPr indent="0" lvl="0" marL="0" rtl="0" algn="ctr">
              <a:spcBef>
                <a:spcPts val="0"/>
              </a:spcBef>
              <a:spcAft>
                <a:spcPts val="0"/>
              </a:spcAft>
              <a:buNone/>
            </a:pPr>
            <a:r>
              <a:rPr b="1" lang="en" sz="1800">
                <a:solidFill>
                  <a:schemeClr val="dk1"/>
                </a:solidFill>
                <a:latin typeface="Average"/>
                <a:ea typeface="Average"/>
                <a:cs typeface="Average"/>
                <a:sym typeface="Average"/>
              </a:rPr>
              <a:t>x' - x = Δ</a:t>
            </a:r>
            <a:r>
              <a:rPr b="1" baseline="-25000" lang="en" sz="1800">
                <a:solidFill>
                  <a:schemeClr val="dk1"/>
                </a:solidFill>
                <a:latin typeface="Average"/>
                <a:ea typeface="Average"/>
                <a:cs typeface="Average"/>
                <a:sym typeface="Average"/>
              </a:rPr>
              <a:t>1</a:t>
            </a:r>
            <a:endParaRPr b="1" sz="100">
              <a:solidFill>
                <a:schemeClr val="dk1"/>
              </a:solidFill>
              <a:latin typeface="Average"/>
              <a:ea typeface="Average"/>
              <a:cs typeface="Average"/>
              <a:sym typeface="Average"/>
            </a:endParaRPr>
          </a:p>
        </p:txBody>
      </p:sp>
      <p:sp>
        <p:nvSpPr>
          <p:cNvPr id="269" name="Google Shape;269;p34"/>
          <p:cNvSpPr txBox="1"/>
          <p:nvPr/>
        </p:nvSpPr>
        <p:spPr>
          <a:xfrm>
            <a:off x="645900" y="1821575"/>
            <a:ext cx="71775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verage"/>
                <a:ea typeface="Average"/>
                <a:cs typeface="Average"/>
                <a:sym typeface="Average"/>
              </a:rPr>
              <a:t>Algorithm : </a:t>
            </a:r>
            <a:endParaRPr sz="1800">
              <a:solidFill>
                <a:schemeClr val="dk1"/>
              </a:solidFill>
              <a:latin typeface="Average"/>
              <a:ea typeface="Average"/>
              <a:cs typeface="Average"/>
              <a:sym typeface="Average"/>
            </a:endParaRPr>
          </a:p>
          <a:p>
            <a:pPr indent="0" lvl="0" marL="0" rtl="0" algn="l">
              <a:spcBef>
                <a:spcPts val="0"/>
              </a:spcBef>
              <a:spcAft>
                <a:spcPts val="0"/>
              </a:spcAft>
              <a:buNone/>
            </a:pPr>
            <a:r>
              <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Fix a random differential for </a:t>
            </a:r>
            <a:r>
              <a:rPr b="1" lang="en" sz="1800">
                <a:solidFill>
                  <a:schemeClr val="dk1"/>
                </a:solidFill>
                <a:latin typeface="Average"/>
                <a:ea typeface="Average"/>
                <a:cs typeface="Average"/>
                <a:sym typeface="Average"/>
              </a:rPr>
              <a:t>x</a:t>
            </a:r>
            <a:r>
              <a:rPr lang="en" sz="1800">
                <a:solidFill>
                  <a:schemeClr val="dk1"/>
                </a:solidFill>
                <a:latin typeface="Average"/>
                <a:ea typeface="Average"/>
                <a:cs typeface="Average"/>
                <a:sym typeface="Average"/>
              </a:rPr>
              <a:t> using the difference in x variable. </a:t>
            </a:r>
            <a:r>
              <a:rPr lang="en" sz="1800">
                <a:solidFill>
                  <a:schemeClr val="dk1"/>
                </a:solidFill>
                <a:latin typeface="Average"/>
                <a:ea typeface="Average"/>
                <a:cs typeface="Average"/>
                <a:sym typeface="Average"/>
              </a:rPr>
              <a:t>This fixes x-differential for </a:t>
            </a:r>
            <a:r>
              <a:rPr b="1" lang="en" sz="1800">
                <a:solidFill>
                  <a:schemeClr val="dk1"/>
                </a:solidFill>
                <a:latin typeface="Average"/>
                <a:ea typeface="Average"/>
                <a:cs typeface="Average"/>
                <a:sym typeface="Average"/>
              </a:rPr>
              <a:t>Σ</a:t>
            </a:r>
            <a:r>
              <a:rPr b="1" baseline="-25000" lang="en" sz="1800">
                <a:solidFill>
                  <a:schemeClr val="dk1"/>
                </a:solidFill>
                <a:latin typeface="Average"/>
                <a:ea typeface="Average"/>
                <a:cs typeface="Average"/>
                <a:sym typeface="Average"/>
              </a:rPr>
              <a:t>0</a:t>
            </a:r>
            <a:r>
              <a:rPr b="1" lang="en" sz="1800">
                <a:solidFill>
                  <a:schemeClr val="dk1"/>
                </a:solidFill>
                <a:latin typeface="Average"/>
                <a:ea typeface="Average"/>
                <a:cs typeface="Average"/>
                <a:sym typeface="Average"/>
              </a:rPr>
              <a:t>(x)</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Check if we can set bits of x-differential of </a:t>
            </a:r>
            <a:r>
              <a:rPr b="1" lang="en" sz="1800">
                <a:solidFill>
                  <a:schemeClr val="dk1"/>
                </a:solidFill>
                <a:latin typeface="Average"/>
                <a:ea typeface="Average"/>
                <a:cs typeface="Average"/>
                <a:sym typeface="Average"/>
              </a:rPr>
              <a:t>Σ</a:t>
            </a:r>
            <a:r>
              <a:rPr b="1" baseline="-25000" lang="en" sz="1800">
                <a:solidFill>
                  <a:schemeClr val="dk1"/>
                </a:solidFill>
                <a:latin typeface="Average"/>
                <a:ea typeface="Average"/>
                <a:cs typeface="Average"/>
                <a:sym typeface="Average"/>
              </a:rPr>
              <a:t>0</a:t>
            </a:r>
            <a:r>
              <a:rPr b="1" lang="en" sz="1800">
                <a:solidFill>
                  <a:schemeClr val="dk1"/>
                </a:solidFill>
                <a:latin typeface="Average"/>
                <a:ea typeface="Average"/>
                <a:cs typeface="Average"/>
                <a:sym typeface="Average"/>
              </a:rPr>
              <a:t>(x) </a:t>
            </a:r>
            <a:r>
              <a:rPr lang="en" sz="1800">
                <a:solidFill>
                  <a:schemeClr val="dk1"/>
                </a:solidFill>
                <a:latin typeface="Average"/>
                <a:ea typeface="Average"/>
                <a:cs typeface="Average"/>
                <a:sym typeface="Average"/>
              </a:rPr>
              <a:t>such that the difference is </a:t>
            </a:r>
            <a:r>
              <a:rPr b="1" lang="en" sz="1800">
                <a:solidFill>
                  <a:schemeClr val="dk1"/>
                </a:solidFill>
                <a:latin typeface="Average"/>
                <a:ea typeface="Average"/>
                <a:cs typeface="Average"/>
                <a:sym typeface="Average"/>
              </a:rPr>
              <a:t>Δ</a:t>
            </a:r>
            <a:r>
              <a:rPr b="1" baseline="-25000" lang="en" sz="1800">
                <a:solidFill>
                  <a:schemeClr val="dk1"/>
                </a:solidFill>
                <a:latin typeface="Average"/>
                <a:ea typeface="Average"/>
                <a:cs typeface="Average"/>
                <a:sym typeface="Average"/>
              </a:rPr>
              <a:t>0 </a:t>
            </a:r>
            <a:r>
              <a:rPr lang="en" sz="1800">
                <a:solidFill>
                  <a:schemeClr val="dk1"/>
                </a:solidFill>
                <a:latin typeface="Average"/>
                <a:ea typeface="Average"/>
                <a:cs typeface="Average"/>
                <a:sym typeface="Average"/>
              </a:rPr>
              <a:t> (this check uses the table we created in the last slide - we can check the conditions by solving 2 SAT)</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Since it is not always possible to find a solution, this algorithm is run for some threshold number of times.</a:t>
            </a:r>
            <a:endParaRPr sz="1800">
              <a:solidFill>
                <a:schemeClr val="dk1"/>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of Experiments</a:t>
            </a:r>
            <a:r>
              <a:rPr lang="en"/>
              <a:t> </a:t>
            </a:r>
            <a:endParaRPr/>
          </a:p>
        </p:txBody>
      </p:sp>
      <p:sp>
        <p:nvSpPr>
          <p:cNvPr id="275" name="Google Shape;275;p35"/>
          <p:cNvSpPr txBox="1"/>
          <p:nvPr/>
        </p:nvSpPr>
        <p:spPr>
          <a:xfrm>
            <a:off x="645900" y="1038600"/>
            <a:ext cx="5501100" cy="128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Average"/>
                <a:ea typeface="Average"/>
                <a:cs typeface="Average"/>
                <a:sym typeface="Average"/>
              </a:rPr>
              <a:t>The experiment:</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Set random values of </a:t>
            </a:r>
            <a:r>
              <a:rPr b="1" lang="en" sz="1800">
                <a:solidFill>
                  <a:schemeClr val="dk1"/>
                </a:solidFill>
                <a:latin typeface="Average"/>
                <a:ea typeface="Average"/>
                <a:cs typeface="Average"/>
                <a:sym typeface="Average"/>
              </a:rPr>
              <a:t>Δ</a:t>
            </a:r>
            <a:r>
              <a:rPr b="1" baseline="-25000" lang="en" sz="1800">
                <a:solidFill>
                  <a:schemeClr val="dk1"/>
                </a:solidFill>
                <a:latin typeface="Average"/>
                <a:ea typeface="Average"/>
                <a:cs typeface="Average"/>
                <a:sym typeface="Average"/>
              </a:rPr>
              <a:t>0</a:t>
            </a:r>
            <a:r>
              <a:rPr lang="en" sz="1800">
                <a:solidFill>
                  <a:schemeClr val="dk1"/>
                </a:solidFill>
                <a:latin typeface="Average"/>
                <a:ea typeface="Average"/>
                <a:cs typeface="Average"/>
                <a:sym typeface="Average"/>
              </a:rPr>
              <a:t> and </a:t>
            </a:r>
            <a:r>
              <a:rPr b="1" lang="en" sz="1800">
                <a:solidFill>
                  <a:schemeClr val="dk1"/>
                </a:solidFill>
                <a:latin typeface="Average"/>
                <a:ea typeface="Average"/>
                <a:cs typeface="Average"/>
                <a:sym typeface="Average"/>
              </a:rPr>
              <a:t>Δ</a:t>
            </a:r>
            <a:r>
              <a:rPr b="1" baseline="-25000" lang="en" sz="1800">
                <a:solidFill>
                  <a:schemeClr val="dk1"/>
                </a:solidFill>
                <a:latin typeface="Average"/>
                <a:ea typeface="Average"/>
                <a:cs typeface="Average"/>
                <a:sym typeface="Average"/>
              </a:rPr>
              <a:t>1</a:t>
            </a:r>
            <a:endParaRPr b="1" baseline="-25000"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Check if the conditions are satisfied (threshold set to 1000). If true, return number of iterations, else increment iterations and go back to step 1.</a:t>
            </a:r>
            <a:endParaRPr sz="1800">
              <a:solidFill>
                <a:schemeClr val="dk1"/>
              </a:solidFill>
              <a:latin typeface="Average"/>
              <a:ea typeface="Average"/>
              <a:cs typeface="Average"/>
              <a:sym typeface="Average"/>
            </a:endParaRPr>
          </a:p>
        </p:txBody>
      </p:sp>
      <p:sp>
        <p:nvSpPr>
          <p:cNvPr id="276" name="Google Shape;276;p35"/>
          <p:cNvSpPr txBox="1"/>
          <p:nvPr/>
        </p:nvSpPr>
        <p:spPr>
          <a:xfrm>
            <a:off x="5433525" y="1186550"/>
            <a:ext cx="3000000" cy="86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Average"/>
                <a:ea typeface="Average"/>
                <a:cs typeface="Average"/>
                <a:sym typeface="Average"/>
              </a:rPr>
              <a:t>Σ(x') - Σ(x) = Δ</a:t>
            </a:r>
            <a:r>
              <a:rPr b="1" baseline="-25000" lang="en" sz="1800">
                <a:solidFill>
                  <a:schemeClr val="dk1"/>
                </a:solidFill>
                <a:latin typeface="Average"/>
                <a:ea typeface="Average"/>
                <a:cs typeface="Average"/>
                <a:sym typeface="Average"/>
              </a:rPr>
              <a:t>0</a:t>
            </a:r>
            <a:r>
              <a:rPr b="1" lang="en" sz="1800">
                <a:solidFill>
                  <a:schemeClr val="dk1"/>
                </a:solidFill>
                <a:latin typeface="Average"/>
                <a:ea typeface="Average"/>
                <a:cs typeface="Average"/>
                <a:sym typeface="Average"/>
              </a:rPr>
              <a:t> </a:t>
            </a:r>
            <a:endParaRPr b="1" sz="1800">
              <a:solidFill>
                <a:schemeClr val="dk1"/>
              </a:solidFill>
              <a:latin typeface="Average"/>
              <a:ea typeface="Average"/>
              <a:cs typeface="Average"/>
              <a:sym typeface="Average"/>
            </a:endParaRPr>
          </a:p>
          <a:p>
            <a:pPr indent="0" lvl="0" marL="0" rtl="0" algn="ctr">
              <a:spcBef>
                <a:spcPts val="0"/>
              </a:spcBef>
              <a:spcAft>
                <a:spcPts val="0"/>
              </a:spcAft>
              <a:buNone/>
            </a:pPr>
            <a:r>
              <a:rPr b="1" lang="en" sz="1800">
                <a:solidFill>
                  <a:schemeClr val="dk1"/>
                </a:solidFill>
                <a:latin typeface="Average"/>
                <a:ea typeface="Average"/>
                <a:cs typeface="Average"/>
                <a:sym typeface="Average"/>
              </a:rPr>
              <a:t>x' - x = Δ</a:t>
            </a:r>
            <a:r>
              <a:rPr b="1" baseline="-25000" lang="en" sz="1800">
                <a:solidFill>
                  <a:schemeClr val="dk1"/>
                </a:solidFill>
                <a:latin typeface="Average"/>
                <a:ea typeface="Average"/>
                <a:cs typeface="Average"/>
                <a:sym typeface="Average"/>
              </a:rPr>
              <a:t>1</a:t>
            </a:r>
            <a:endParaRPr b="1" sz="100">
              <a:solidFill>
                <a:schemeClr val="dk1"/>
              </a:solidFill>
              <a:latin typeface="Average"/>
              <a:ea typeface="Average"/>
              <a:cs typeface="Average"/>
              <a:sym typeface="Average"/>
            </a:endParaRPr>
          </a:p>
        </p:txBody>
      </p:sp>
      <p:graphicFrame>
        <p:nvGraphicFramePr>
          <p:cNvPr id="277" name="Google Shape;277;p35"/>
          <p:cNvGraphicFramePr/>
          <p:nvPr/>
        </p:nvGraphicFramePr>
        <p:xfrm>
          <a:off x="952500" y="2942825"/>
          <a:ext cx="3000000" cy="3000000"/>
        </p:xfrm>
        <a:graphic>
          <a:graphicData uri="http://schemas.openxmlformats.org/drawingml/2006/table">
            <a:tbl>
              <a:tblPr>
                <a:noFill/>
                <a:tableStyleId>{08561115-57C0-4FD2-9DD3-C2125068DD6A}</a:tableStyleId>
              </a:tblPr>
              <a:tblGrid>
                <a:gridCol w="3619500"/>
                <a:gridCol w="3619500"/>
              </a:tblGrid>
              <a:tr h="381000">
                <a:tc>
                  <a:txBody>
                    <a:bodyPr/>
                    <a:lstStyle/>
                    <a:p>
                      <a:pPr indent="0" lvl="0" marL="0" rtl="0" algn="ctr">
                        <a:spcBef>
                          <a:spcPts val="0"/>
                        </a:spcBef>
                        <a:spcAft>
                          <a:spcPts val="0"/>
                        </a:spcAft>
                        <a:buNone/>
                      </a:pPr>
                      <a:r>
                        <a:rPr lang="en">
                          <a:solidFill>
                            <a:srgbClr val="FFFFFF"/>
                          </a:solidFill>
                        </a:rPr>
                        <a:t>Function</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Iterations</a:t>
                      </a:r>
                      <a:endParaRPr>
                        <a:solidFill>
                          <a:srgbClr val="FFFFFF"/>
                        </a:solidFill>
                      </a:endParaRPr>
                    </a:p>
                  </a:txBody>
                  <a:tcPr marT="91425" marB="91425" marR="91425" marL="91425"/>
                </a:tc>
              </a:tr>
              <a:tr h="381000">
                <a:tc>
                  <a:txBody>
                    <a:bodyPr/>
                    <a:lstStyle/>
                    <a:p>
                      <a:pPr indent="0" lvl="0" marL="0" rtl="0" algn="ctr">
                        <a:spcBef>
                          <a:spcPts val="0"/>
                        </a:spcBef>
                        <a:spcAft>
                          <a:spcPts val="0"/>
                        </a:spcAft>
                        <a:buNone/>
                      </a:pPr>
                      <a:r>
                        <a:rPr b="1" lang="en" sz="1500">
                          <a:solidFill>
                            <a:schemeClr val="dk1"/>
                          </a:solidFill>
                          <a:latin typeface="Average"/>
                          <a:ea typeface="Average"/>
                          <a:cs typeface="Average"/>
                          <a:sym typeface="Average"/>
                        </a:rPr>
                        <a:t>Σ</a:t>
                      </a:r>
                      <a:r>
                        <a:rPr b="1" baseline="-25000" lang="en" sz="1500">
                          <a:solidFill>
                            <a:schemeClr val="dk1"/>
                          </a:solidFill>
                          <a:latin typeface="Average"/>
                          <a:ea typeface="Average"/>
                          <a:cs typeface="Average"/>
                          <a:sym typeface="Average"/>
                        </a:rPr>
                        <a:t>0</a:t>
                      </a:r>
                      <a:endParaRPr sz="1100">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31732</a:t>
                      </a:r>
                      <a:endParaRPr>
                        <a:solidFill>
                          <a:srgbClr val="FFFFFF"/>
                        </a:solidFill>
                      </a:endParaRPr>
                    </a:p>
                  </a:txBody>
                  <a:tcPr marT="91425" marB="91425" marR="91425" marL="91425"/>
                </a:tc>
              </a:tr>
              <a:tr h="381000">
                <a:tc>
                  <a:txBody>
                    <a:bodyPr/>
                    <a:lstStyle/>
                    <a:p>
                      <a:pPr indent="0" lvl="0" marL="0" rtl="0" algn="ctr">
                        <a:spcBef>
                          <a:spcPts val="0"/>
                        </a:spcBef>
                        <a:spcAft>
                          <a:spcPts val="0"/>
                        </a:spcAft>
                        <a:buNone/>
                      </a:pPr>
                      <a:r>
                        <a:rPr b="1" lang="en" sz="1500">
                          <a:solidFill>
                            <a:schemeClr val="dk1"/>
                          </a:solidFill>
                          <a:latin typeface="Average"/>
                          <a:ea typeface="Average"/>
                          <a:cs typeface="Average"/>
                          <a:sym typeface="Average"/>
                        </a:rPr>
                        <a:t>Σ</a:t>
                      </a:r>
                      <a:r>
                        <a:rPr b="1" baseline="-25000" lang="en" sz="1500">
                          <a:solidFill>
                            <a:schemeClr val="dk1"/>
                          </a:solidFill>
                          <a:latin typeface="Average"/>
                          <a:ea typeface="Average"/>
                          <a:cs typeface="Average"/>
                          <a:sym typeface="Average"/>
                        </a:rPr>
                        <a:t>1</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27246</a:t>
                      </a:r>
                      <a:endParaRPr>
                        <a:solidFill>
                          <a:srgbClr val="FFFFFF"/>
                        </a:solidFill>
                      </a:endParaRPr>
                    </a:p>
                  </a:txBody>
                  <a:tcPr marT="91425" marB="91425" marR="91425" marL="91425"/>
                </a:tc>
              </a:tr>
              <a:tr h="381000">
                <a:tc>
                  <a:txBody>
                    <a:bodyPr/>
                    <a:lstStyle/>
                    <a:p>
                      <a:pPr indent="0" lvl="0" marL="0" rtl="0" algn="ctr">
                        <a:spcBef>
                          <a:spcPts val="0"/>
                        </a:spcBef>
                        <a:spcAft>
                          <a:spcPts val="0"/>
                        </a:spcAft>
                        <a:buNone/>
                      </a:pPr>
                      <a:r>
                        <a:rPr b="1" lang="en">
                          <a:solidFill>
                            <a:srgbClr val="FFFFFF"/>
                          </a:solidFill>
                          <a:latin typeface="Average"/>
                          <a:ea typeface="Average"/>
                          <a:cs typeface="Average"/>
                          <a:sym typeface="Average"/>
                        </a:rPr>
                        <a:t>σ</a:t>
                      </a:r>
                      <a:r>
                        <a:rPr b="1" baseline="-25000" lang="en" sz="1500">
                          <a:solidFill>
                            <a:schemeClr val="dk1"/>
                          </a:solidFill>
                          <a:latin typeface="Average"/>
                          <a:ea typeface="Average"/>
                          <a:cs typeface="Average"/>
                          <a:sym typeface="Average"/>
                        </a:rPr>
                        <a:t>0</a:t>
                      </a:r>
                      <a:endParaRPr b="1">
                        <a:solidFill>
                          <a:srgbClr val="FFFFFF"/>
                        </a:solidFill>
                        <a:latin typeface="Average"/>
                        <a:ea typeface="Average"/>
                        <a:cs typeface="Average"/>
                        <a:sym typeface="Average"/>
                      </a:endParaRPr>
                    </a:p>
                  </a:txBody>
                  <a:tcPr marT="91425" marB="91425" marR="91425" marL="91425"/>
                </a:tc>
                <a:tc>
                  <a:txBody>
                    <a:bodyPr/>
                    <a:lstStyle/>
                    <a:p>
                      <a:pPr indent="0" lvl="0" marL="0" rtl="0" algn="ctr">
                        <a:spcBef>
                          <a:spcPts val="0"/>
                        </a:spcBef>
                        <a:spcAft>
                          <a:spcPts val="0"/>
                        </a:spcAft>
                        <a:buNone/>
                      </a:pPr>
                      <a:r>
                        <a:rPr lang="en">
                          <a:solidFill>
                            <a:srgbClr val="FFFFFF"/>
                          </a:solidFill>
                        </a:rPr>
                        <a:t>10</a:t>
                      </a:r>
                      <a:endParaRPr>
                        <a:solidFill>
                          <a:srgbClr val="FFFFFF"/>
                        </a:solidFill>
                      </a:endParaRPr>
                    </a:p>
                  </a:txBody>
                  <a:tcPr marT="91425" marB="91425" marR="91425" marL="91425"/>
                </a:tc>
              </a:tr>
              <a:tr h="381000">
                <a:tc>
                  <a:txBody>
                    <a:bodyPr/>
                    <a:lstStyle/>
                    <a:p>
                      <a:pPr indent="0" lvl="0" marL="0" rtl="0" algn="ctr">
                        <a:spcBef>
                          <a:spcPts val="0"/>
                        </a:spcBef>
                        <a:spcAft>
                          <a:spcPts val="0"/>
                        </a:spcAft>
                        <a:buNone/>
                      </a:pPr>
                      <a:r>
                        <a:rPr b="1" lang="en">
                          <a:solidFill>
                            <a:srgbClr val="FFFFFF"/>
                          </a:solidFill>
                          <a:latin typeface="Average"/>
                          <a:ea typeface="Average"/>
                          <a:cs typeface="Average"/>
                          <a:sym typeface="Average"/>
                        </a:rPr>
                        <a:t>σ</a:t>
                      </a:r>
                      <a:r>
                        <a:rPr b="1" baseline="-25000" lang="en" sz="1500">
                          <a:solidFill>
                            <a:schemeClr val="dk1"/>
                          </a:solidFill>
                          <a:latin typeface="Average"/>
                          <a:ea typeface="Average"/>
                          <a:cs typeface="Average"/>
                          <a:sym typeface="Average"/>
                        </a:rPr>
                        <a:t>1</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19358</a:t>
                      </a:r>
                      <a:endParaRPr>
                        <a:solidFill>
                          <a:srgbClr val="FFFFFF"/>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Next up</a:t>
            </a:r>
            <a:endParaRPr/>
          </a:p>
        </p:txBody>
      </p:sp>
      <p:sp>
        <p:nvSpPr>
          <p:cNvPr id="283" name="Google Shape;283;p36"/>
          <p:cNvSpPr txBox="1"/>
          <p:nvPr>
            <p:ph idx="4294967295" type="body"/>
          </p:nvPr>
        </p:nvSpPr>
        <p:spPr>
          <a:xfrm>
            <a:off x="254425" y="1038600"/>
            <a:ext cx="7726200" cy="2246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B7B7B7"/>
              </a:buClr>
              <a:buSzPts val="1800"/>
              <a:buChar char="●"/>
            </a:pPr>
            <a:r>
              <a:rPr b="1" lang="en">
                <a:solidFill>
                  <a:srgbClr val="B7B7B7"/>
                </a:solidFill>
              </a:rPr>
              <a:t>Description of SHA-256</a:t>
            </a:r>
            <a:endParaRPr b="1">
              <a:solidFill>
                <a:srgbClr val="B7B7B7"/>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Structure of our Collision Attack</a:t>
            </a:r>
            <a:endParaRPr b="1">
              <a:solidFill>
                <a:srgbClr val="B7B7B7"/>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Creating Differentials given Additive Difference</a:t>
            </a:r>
            <a:endParaRPr b="1">
              <a:solidFill>
                <a:srgbClr val="B7B7B7"/>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Analysis of </a:t>
            </a:r>
            <a:r>
              <a:rPr b="1" lang="en" sz="1700">
                <a:solidFill>
                  <a:srgbClr val="B7B7B7"/>
                </a:solidFill>
              </a:rPr>
              <a:t>Σ</a:t>
            </a:r>
            <a:r>
              <a:rPr b="1" baseline="-25000" lang="en" sz="1700">
                <a:solidFill>
                  <a:srgbClr val="B7B7B7"/>
                </a:solidFill>
              </a:rPr>
              <a:t>0 </a:t>
            </a:r>
            <a:r>
              <a:rPr b="1" lang="en">
                <a:solidFill>
                  <a:srgbClr val="B7B7B7"/>
                </a:solidFill>
              </a:rPr>
              <a:t>Function</a:t>
            </a:r>
            <a:endParaRPr b="1">
              <a:solidFill>
                <a:srgbClr val="B7B7B7"/>
              </a:solidFill>
            </a:endParaRPr>
          </a:p>
          <a:p>
            <a:pPr indent="-342900" lvl="0" marL="457200" rtl="0" algn="l">
              <a:lnSpc>
                <a:spcPct val="100000"/>
              </a:lnSpc>
              <a:spcBef>
                <a:spcPts val="1600"/>
              </a:spcBef>
              <a:spcAft>
                <a:spcPts val="1600"/>
              </a:spcAft>
              <a:buClr>
                <a:srgbClr val="FFFFFF"/>
              </a:buClr>
              <a:buSzPts val="1800"/>
              <a:buChar char="●"/>
            </a:pPr>
            <a:r>
              <a:rPr b="1" lang="en">
                <a:solidFill>
                  <a:srgbClr val="FFFFFF"/>
                </a:solidFill>
              </a:rPr>
              <a:t>Future Work</a:t>
            </a:r>
            <a:endParaRPr b="1">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89" name="Google Shape;289;p37"/>
          <p:cNvSpPr txBox="1"/>
          <p:nvPr/>
        </p:nvSpPr>
        <p:spPr>
          <a:xfrm>
            <a:off x="645900" y="1038600"/>
            <a:ext cx="6437100" cy="2488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Incorporate more differentials for a fixed additive difference.</a:t>
            </a:r>
            <a:endParaRPr sz="1800">
              <a:solidFill>
                <a:schemeClr val="dk1"/>
              </a:solidFill>
              <a:latin typeface="Average"/>
              <a:ea typeface="Average"/>
              <a:cs typeface="Average"/>
              <a:sym typeface="Average"/>
            </a:endParaRPr>
          </a:p>
          <a:p>
            <a:pPr indent="-342900" lvl="0" marL="457200" rtl="0" algn="l">
              <a:lnSpc>
                <a:spcPct val="150000"/>
              </a:lnSpc>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Better methods for message search given differentials.</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AutoNum type="arabicPeriod"/>
            </a:pPr>
            <a:r>
              <a:rPr lang="en" sz="1800">
                <a:solidFill>
                  <a:schemeClr val="dk1"/>
                </a:solidFill>
                <a:latin typeface="Average"/>
                <a:ea typeface="Average"/>
                <a:cs typeface="Average"/>
                <a:sym typeface="Average"/>
              </a:rPr>
              <a:t>Fully automatic creation of differentials. Right now, the method is semi-automatic since it requires manual analysis initially.</a:t>
            </a:r>
            <a:endParaRPr sz="1800">
              <a:solidFill>
                <a:schemeClr val="dk1"/>
              </a:solidFill>
              <a:latin typeface="Average"/>
              <a:ea typeface="Average"/>
              <a:cs typeface="Average"/>
              <a:sym typeface="Average"/>
            </a:endParaRPr>
          </a:p>
          <a:p>
            <a:pPr indent="-342900" lvl="0" marL="457200" rtl="0" algn="l">
              <a:lnSpc>
                <a:spcPct val="150000"/>
              </a:lnSpc>
              <a:spcBef>
                <a:spcPts val="0"/>
              </a:spcBef>
              <a:spcAft>
                <a:spcPts val="0"/>
              </a:spcAft>
              <a:buClr>
                <a:schemeClr val="dk1"/>
              </a:buClr>
              <a:buSzPts val="1800"/>
              <a:buFont typeface="Average"/>
              <a:buAutoNum type="arabicPeriod"/>
            </a:pPr>
            <a:r>
              <a:rPr b="1" lang="en" sz="1800">
                <a:solidFill>
                  <a:schemeClr val="dk1"/>
                </a:solidFill>
                <a:latin typeface="Average"/>
                <a:ea typeface="Average"/>
                <a:cs typeface="Average"/>
                <a:sym typeface="Average"/>
              </a:rPr>
              <a:t>Getting collisions on more number of rounds.</a:t>
            </a:r>
            <a:endParaRPr b="1" sz="1800">
              <a:solidFill>
                <a:schemeClr val="dk1"/>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5" name="Google Shape;295;p38"/>
          <p:cNvSpPr txBox="1"/>
          <p:nvPr>
            <p:ph idx="4294967295" type="body"/>
          </p:nvPr>
        </p:nvSpPr>
        <p:spPr>
          <a:xfrm>
            <a:off x="254425" y="1038600"/>
            <a:ext cx="7726200" cy="3695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Char char="●"/>
            </a:pPr>
            <a:r>
              <a:rPr lang="en" sz="1500">
                <a:solidFill>
                  <a:schemeClr val="dk1"/>
                </a:solidFill>
              </a:rPr>
              <a:t>Sanadhya, S. K., &amp; Sarkar, P. (2007). New local collisions for the SHA-2 hash family. , 4817, 193–205. </a:t>
            </a:r>
            <a:endParaRPr sz="1500">
              <a:solidFill>
                <a:schemeClr val="dk1"/>
              </a:solidFill>
            </a:endParaRPr>
          </a:p>
          <a:p>
            <a:pPr indent="-323850" lvl="0" marL="457200" rtl="0" algn="l">
              <a:lnSpc>
                <a:spcPct val="100000"/>
              </a:lnSpc>
              <a:spcBef>
                <a:spcPts val="1600"/>
              </a:spcBef>
              <a:spcAft>
                <a:spcPts val="0"/>
              </a:spcAft>
              <a:buClr>
                <a:schemeClr val="dk1"/>
              </a:buClr>
              <a:buSzPts val="1500"/>
              <a:buChar char="●"/>
            </a:pPr>
            <a:r>
              <a:rPr lang="en" sz="1500">
                <a:solidFill>
                  <a:schemeClr val="dk1"/>
                </a:solidFill>
              </a:rPr>
              <a:t>Sanadhya, S. K., &amp; Sarkar, P. (2008). New collision attacks against up to 24-step sha-2. Cryptology ePrint Archive, Report 2008/270.</a:t>
            </a:r>
            <a:endParaRPr sz="1500">
              <a:solidFill>
                <a:srgbClr val="FFFFFF"/>
              </a:solidFill>
            </a:endParaRPr>
          </a:p>
          <a:p>
            <a:pPr indent="-323850" lvl="0" marL="457200" rtl="0" algn="l">
              <a:lnSpc>
                <a:spcPct val="100000"/>
              </a:lnSpc>
              <a:spcBef>
                <a:spcPts val="1600"/>
              </a:spcBef>
              <a:spcAft>
                <a:spcPts val="0"/>
              </a:spcAft>
              <a:buClr>
                <a:schemeClr val="dk1"/>
              </a:buClr>
              <a:buSzPts val="1500"/>
              <a:buChar char="●"/>
            </a:pPr>
            <a:r>
              <a:rPr lang="en" sz="1500">
                <a:solidFill>
                  <a:srgbClr val="FFFFFF"/>
                </a:solidFill>
              </a:rPr>
              <a:t>Indesteege, S., Mendel, F., Preneel, B., &amp; Rechberger, C. (2008). Collisions and other non-random properties for step-reduced sha-256. Cryptology ePrint Archive, Report 2008/131.</a:t>
            </a:r>
            <a:endParaRPr sz="1500">
              <a:solidFill>
                <a:srgbClr val="FFFFFF"/>
              </a:solidFill>
            </a:endParaRPr>
          </a:p>
          <a:p>
            <a:pPr indent="-323850" lvl="0" marL="457200" rtl="0" algn="l">
              <a:lnSpc>
                <a:spcPct val="100000"/>
              </a:lnSpc>
              <a:spcBef>
                <a:spcPts val="1600"/>
              </a:spcBef>
              <a:spcAft>
                <a:spcPts val="0"/>
              </a:spcAft>
              <a:buClr>
                <a:schemeClr val="dk1"/>
              </a:buClr>
              <a:buSzPts val="1500"/>
              <a:buChar char="●"/>
            </a:pPr>
            <a:r>
              <a:rPr lang="en" sz="1500">
                <a:solidFill>
                  <a:srgbClr val="FFFFFF"/>
                </a:solidFill>
              </a:rPr>
              <a:t>Mendel, F., Nad, T., &amp; Schläffer, M. (2011). Finding sha-2 characteristics: Searching through a minefield of contradictions. , 288–307.</a:t>
            </a:r>
            <a:endParaRPr sz="1500">
              <a:solidFill>
                <a:srgbClr val="FFFFFF"/>
              </a:solidFill>
            </a:endParaRPr>
          </a:p>
          <a:p>
            <a:pPr indent="-323850" lvl="0" marL="457200" rtl="0" algn="l">
              <a:lnSpc>
                <a:spcPct val="100000"/>
              </a:lnSpc>
              <a:spcBef>
                <a:spcPts val="1600"/>
              </a:spcBef>
              <a:spcAft>
                <a:spcPts val="1600"/>
              </a:spcAft>
              <a:buClr>
                <a:srgbClr val="FFFFFF"/>
              </a:buClr>
              <a:buSzPts val="1500"/>
              <a:buChar char="●"/>
            </a:pPr>
            <a:r>
              <a:rPr lang="en" sz="1500">
                <a:solidFill>
                  <a:srgbClr val="FFFFFF"/>
                </a:solidFill>
              </a:rPr>
              <a:t>Mendel F., Nad T.,</a:t>
            </a:r>
            <a:r>
              <a:rPr lang="en" sz="1500">
                <a:solidFill>
                  <a:schemeClr val="dk1"/>
                </a:solidFill>
              </a:rPr>
              <a:t> &amp;</a:t>
            </a:r>
            <a:r>
              <a:rPr lang="en" sz="1500">
                <a:solidFill>
                  <a:srgbClr val="FFFFFF"/>
                </a:solidFill>
              </a:rPr>
              <a:t> Schläffer M. (2013) Improving Local Collisions: New Attacks on Reduced SHA-256. In: Johansson T., Nguyen P.Q. (eds) Advances in Cryptology – EUROCRYPT 2013.</a:t>
            </a:r>
            <a:endParaRPr sz="15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25675" y="88575"/>
            <a:ext cx="8130900" cy="11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Previous Results</a:t>
            </a:r>
            <a:endParaRPr/>
          </a:p>
        </p:txBody>
      </p:sp>
      <p:graphicFrame>
        <p:nvGraphicFramePr>
          <p:cNvPr id="77" name="Google Shape;77;p15"/>
          <p:cNvGraphicFramePr/>
          <p:nvPr/>
        </p:nvGraphicFramePr>
        <p:xfrm>
          <a:off x="97075" y="2004325"/>
          <a:ext cx="3000000" cy="3000000"/>
        </p:xfrm>
        <a:graphic>
          <a:graphicData uri="http://schemas.openxmlformats.org/drawingml/2006/table">
            <a:tbl>
              <a:tblPr>
                <a:noFill/>
                <a:tableStyleId>{08561115-57C0-4FD2-9DD3-C2125068DD6A}</a:tableStyleId>
              </a:tblPr>
              <a:tblGrid>
                <a:gridCol w="2517900"/>
                <a:gridCol w="1893775"/>
              </a:tblGrid>
              <a:tr h="438975">
                <a:tc>
                  <a:txBody>
                    <a:bodyPr/>
                    <a:lstStyle/>
                    <a:p>
                      <a:pPr indent="0" lvl="0" marL="0" rtl="0" algn="ctr">
                        <a:spcBef>
                          <a:spcPts val="0"/>
                        </a:spcBef>
                        <a:spcAft>
                          <a:spcPts val="0"/>
                        </a:spcAft>
                        <a:buNone/>
                      </a:pPr>
                      <a:r>
                        <a:rPr b="1" lang="en" sz="1200"/>
                        <a:t>Publication and Year</a:t>
                      </a:r>
                      <a:endParaRPr b="1" sz="1200"/>
                    </a:p>
                  </a:txBody>
                  <a:tcPr marT="91425" marB="91425" marR="91425" marL="91425"/>
                </a:tc>
                <a:tc>
                  <a:txBody>
                    <a:bodyPr/>
                    <a:lstStyle/>
                    <a:p>
                      <a:pPr indent="0" lvl="0" marL="0" rtl="0" algn="ctr">
                        <a:spcBef>
                          <a:spcPts val="0"/>
                        </a:spcBef>
                        <a:spcAft>
                          <a:spcPts val="0"/>
                        </a:spcAft>
                        <a:buNone/>
                      </a:pPr>
                      <a:r>
                        <a:rPr b="1" lang="en" sz="1200"/>
                        <a:t>Rounds</a:t>
                      </a:r>
                      <a:endParaRPr b="1" sz="1200"/>
                    </a:p>
                  </a:txBody>
                  <a:tcPr marT="91425" marB="91425" marR="91425" marL="91425"/>
                </a:tc>
              </a:tr>
              <a:tr h="438975">
                <a:tc>
                  <a:txBody>
                    <a:bodyPr/>
                    <a:lstStyle/>
                    <a:p>
                      <a:pPr indent="0" lvl="0" marL="0" rtl="0" algn="ctr">
                        <a:spcBef>
                          <a:spcPts val="0"/>
                        </a:spcBef>
                        <a:spcAft>
                          <a:spcPts val="0"/>
                        </a:spcAft>
                        <a:buNone/>
                      </a:pPr>
                      <a:r>
                        <a:rPr lang="en" sz="1200"/>
                        <a:t>[1] </a:t>
                      </a:r>
                      <a:r>
                        <a:rPr lang="en" sz="1200">
                          <a:latin typeface="Average"/>
                          <a:ea typeface="Average"/>
                          <a:cs typeface="Average"/>
                          <a:sym typeface="Average"/>
                        </a:rPr>
                        <a:t>Sanadhya, S. K., &amp; Sarkar, P. (2007)</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21</a:t>
                      </a:r>
                      <a:endParaRPr b="1" sz="1200"/>
                    </a:p>
                  </a:txBody>
                  <a:tcPr marT="91425" marB="91425" marR="91425" marL="91425">
                    <a:lnB cap="flat" cmpd="sng" w="9525">
                      <a:solidFill>
                        <a:srgbClr val="9E9E9E"/>
                      </a:solidFill>
                      <a:prstDash val="solid"/>
                      <a:round/>
                      <a:headEnd len="sm" w="sm" type="none"/>
                      <a:tailEnd len="sm" w="sm" type="none"/>
                    </a:lnB>
                  </a:tcPr>
                </a:tc>
              </a:tr>
              <a:tr h="627675">
                <a:tc>
                  <a:txBody>
                    <a:bodyPr/>
                    <a:lstStyle/>
                    <a:p>
                      <a:pPr indent="0" lvl="0" marL="0" rtl="0" algn="ctr">
                        <a:spcBef>
                          <a:spcPts val="0"/>
                        </a:spcBef>
                        <a:spcAft>
                          <a:spcPts val="0"/>
                        </a:spcAft>
                        <a:buNone/>
                      </a:pPr>
                      <a:r>
                        <a:rPr lang="en" sz="1200"/>
                        <a:t>[3] </a:t>
                      </a:r>
                      <a:r>
                        <a:rPr lang="en" sz="1200">
                          <a:latin typeface="Average"/>
                          <a:ea typeface="Average"/>
                          <a:cs typeface="Average"/>
                          <a:sym typeface="Average"/>
                        </a:rPr>
                        <a:t>Indesteege, S., Mendel, F., Preneel, B., &amp; Rechberger, C. (2008)</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24</a:t>
                      </a:r>
                      <a:endParaRPr b="1"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8975">
                <a:tc>
                  <a:txBody>
                    <a:bodyPr/>
                    <a:lstStyle/>
                    <a:p>
                      <a:pPr indent="0" lvl="0" marL="0" rtl="0" algn="ctr">
                        <a:spcBef>
                          <a:spcPts val="0"/>
                        </a:spcBef>
                        <a:spcAft>
                          <a:spcPts val="0"/>
                        </a:spcAft>
                        <a:buNone/>
                      </a:pPr>
                      <a:r>
                        <a:rPr lang="en" sz="1200"/>
                        <a:t>[2] </a:t>
                      </a:r>
                      <a:r>
                        <a:rPr lang="en" sz="1200">
                          <a:latin typeface="Average"/>
                          <a:ea typeface="Average"/>
                          <a:cs typeface="Average"/>
                          <a:sym typeface="Average"/>
                        </a:rPr>
                        <a:t>Sanadhya, S. K., &amp; Sarkar, P. (2008)</a:t>
                      </a:r>
                      <a:endParaRPr b="1"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200"/>
                        <a:t>24</a:t>
                      </a:r>
                      <a:r>
                        <a:rPr lang="en" sz="1200"/>
                        <a:t> (Better Complexity)</a:t>
                      </a:r>
                      <a:endParaRPr sz="1200"/>
                    </a:p>
                  </a:txBody>
                  <a:tcPr marT="91425" marB="91425" marR="91425" marL="91425">
                    <a:lnT cap="flat" cmpd="sng" w="9525">
                      <a:solidFill>
                        <a:srgbClr val="9E9E9E"/>
                      </a:solidFill>
                      <a:prstDash val="solid"/>
                      <a:round/>
                      <a:headEnd len="sm" w="sm" type="none"/>
                      <a:tailEnd len="sm" w="sm" type="none"/>
                    </a:lnT>
                  </a:tcPr>
                </a:tc>
              </a:tr>
              <a:tr h="438975">
                <a:tc>
                  <a:txBody>
                    <a:bodyPr/>
                    <a:lstStyle/>
                    <a:p>
                      <a:pPr indent="0" lvl="0" marL="0" rtl="0" algn="ctr">
                        <a:spcBef>
                          <a:spcPts val="0"/>
                        </a:spcBef>
                        <a:spcAft>
                          <a:spcPts val="0"/>
                        </a:spcAft>
                        <a:buNone/>
                      </a:pPr>
                      <a:r>
                        <a:rPr lang="en" sz="1200"/>
                        <a:t>[4] </a:t>
                      </a:r>
                      <a:r>
                        <a:rPr lang="en" sz="1200">
                          <a:latin typeface="Average"/>
                          <a:ea typeface="Average"/>
                          <a:cs typeface="Average"/>
                          <a:sym typeface="Average"/>
                        </a:rPr>
                        <a:t>Mendel, F., Nad, T., &amp; Schläffer, M. (2011)</a:t>
                      </a:r>
                      <a:endParaRPr sz="1200"/>
                    </a:p>
                  </a:txBody>
                  <a:tcPr marT="91425" marB="91425" marR="91425" marL="91425"/>
                </a:tc>
                <a:tc>
                  <a:txBody>
                    <a:bodyPr/>
                    <a:lstStyle/>
                    <a:p>
                      <a:pPr indent="0" lvl="0" marL="0" rtl="0" algn="ctr">
                        <a:spcBef>
                          <a:spcPts val="0"/>
                        </a:spcBef>
                        <a:spcAft>
                          <a:spcPts val="0"/>
                        </a:spcAft>
                        <a:buNone/>
                      </a:pPr>
                      <a:r>
                        <a:rPr b="1" lang="en" sz="1200"/>
                        <a:t>27</a:t>
                      </a:r>
                      <a:endParaRPr b="1" sz="1200"/>
                    </a:p>
                  </a:txBody>
                  <a:tcPr marT="91425" marB="91425" marR="91425" marL="91425"/>
                </a:tc>
              </a:tr>
            </a:tbl>
          </a:graphicData>
        </a:graphic>
      </p:graphicFrame>
      <p:sp>
        <p:nvSpPr>
          <p:cNvPr id="78" name="Google Shape;78;p15"/>
          <p:cNvSpPr txBox="1"/>
          <p:nvPr/>
        </p:nvSpPr>
        <p:spPr>
          <a:xfrm>
            <a:off x="97149" y="1673425"/>
            <a:ext cx="44118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rage"/>
                <a:ea typeface="Average"/>
                <a:cs typeface="Average"/>
                <a:sym typeface="Average"/>
              </a:rPr>
              <a:t>Reduced Rounds Collisions</a:t>
            </a:r>
            <a:endParaRPr sz="1300"/>
          </a:p>
        </p:txBody>
      </p:sp>
      <p:graphicFrame>
        <p:nvGraphicFramePr>
          <p:cNvPr id="79" name="Google Shape;79;p15"/>
          <p:cNvGraphicFramePr/>
          <p:nvPr/>
        </p:nvGraphicFramePr>
        <p:xfrm>
          <a:off x="4638850" y="2017375"/>
          <a:ext cx="3000000" cy="3000000"/>
        </p:xfrm>
        <a:graphic>
          <a:graphicData uri="http://schemas.openxmlformats.org/drawingml/2006/table">
            <a:tbl>
              <a:tblPr>
                <a:noFill/>
                <a:tableStyleId>{08561115-57C0-4FD2-9DD3-C2125068DD6A}</a:tableStyleId>
              </a:tblPr>
              <a:tblGrid>
                <a:gridCol w="2517900"/>
                <a:gridCol w="1893775"/>
              </a:tblGrid>
              <a:tr h="438975">
                <a:tc>
                  <a:txBody>
                    <a:bodyPr/>
                    <a:lstStyle/>
                    <a:p>
                      <a:pPr indent="0" lvl="0" marL="0" rtl="0" algn="ctr">
                        <a:spcBef>
                          <a:spcPts val="0"/>
                        </a:spcBef>
                        <a:spcAft>
                          <a:spcPts val="0"/>
                        </a:spcAft>
                        <a:buNone/>
                      </a:pPr>
                      <a:r>
                        <a:rPr b="1" lang="en" sz="1200"/>
                        <a:t>Publication and Year</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Rounds</a:t>
                      </a:r>
                      <a:endParaRPr b="1" sz="1200"/>
                    </a:p>
                  </a:txBody>
                  <a:tcPr marT="91425" marB="91425" marR="91425" marL="91425">
                    <a:lnB cap="flat" cmpd="sng" w="9525">
                      <a:solidFill>
                        <a:srgbClr val="9E9E9E"/>
                      </a:solidFill>
                      <a:prstDash val="solid"/>
                      <a:round/>
                      <a:headEnd len="sm" w="sm" type="none"/>
                      <a:tailEnd len="sm" w="sm" type="none"/>
                    </a:lnB>
                  </a:tcPr>
                </a:tc>
              </a:tr>
              <a:tr h="438975">
                <a:tc>
                  <a:txBody>
                    <a:bodyPr/>
                    <a:lstStyle/>
                    <a:p>
                      <a:pPr indent="0" lvl="0" marL="0" rtl="0" algn="ctr">
                        <a:spcBef>
                          <a:spcPts val="0"/>
                        </a:spcBef>
                        <a:spcAft>
                          <a:spcPts val="0"/>
                        </a:spcAft>
                        <a:buNone/>
                      </a:pPr>
                      <a:r>
                        <a:rPr lang="en" sz="1200"/>
                        <a:t>[3] </a:t>
                      </a:r>
                      <a:r>
                        <a:rPr lang="en" sz="1200">
                          <a:latin typeface="Average"/>
                          <a:ea typeface="Average"/>
                          <a:cs typeface="Average"/>
                          <a:sym typeface="Average"/>
                        </a:rPr>
                        <a:t>Indesteege, S., Mendel, F., Preneel, B., &amp; Rechberger, C. (2008)</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24</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8975">
                <a:tc>
                  <a:txBody>
                    <a:bodyPr/>
                    <a:lstStyle/>
                    <a:p>
                      <a:pPr indent="0" lvl="0" marL="0" rtl="0" algn="ctr">
                        <a:spcBef>
                          <a:spcPts val="0"/>
                        </a:spcBef>
                        <a:spcAft>
                          <a:spcPts val="0"/>
                        </a:spcAft>
                        <a:buNone/>
                      </a:pPr>
                      <a:r>
                        <a:rPr lang="en" sz="1200"/>
                        <a:t>[4] </a:t>
                      </a:r>
                      <a:r>
                        <a:rPr lang="en" sz="1200">
                          <a:latin typeface="Average"/>
                          <a:ea typeface="Average"/>
                          <a:cs typeface="Average"/>
                          <a:sym typeface="Average"/>
                        </a:rPr>
                        <a:t>Mendel, F., Nad, T., &amp; Schläffer, M. (2011)</a:t>
                      </a:r>
                      <a:endParaRPr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t>28</a:t>
                      </a:r>
                      <a:endParaRPr b="1" sz="12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8975">
                <a:tc>
                  <a:txBody>
                    <a:bodyPr/>
                    <a:lstStyle/>
                    <a:p>
                      <a:pPr indent="0" lvl="0" marL="0" rtl="0" algn="ctr">
                        <a:spcBef>
                          <a:spcPts val="0"/>
                        </a:spcBef>
                        <a:spcAft>
                          <a:spcPts val="0"/>
                        </a:spcAft>
                        <a:buNone/>
                      </a:pPr>
                      <a:r>
                        <a:rPr lang="en" sz="1200"/>
                        <a:t>[5] </a:t>
                      </a:r>
                      <a:r>
                        <a:rPr lang="en" sz="1200">
                          <a:latin typeface="Average"/>
                          <a:ea typeface="Average"/>
                          <a:cs typeface="Average"/>
                          <a:sym typeface="Average"/>
                        </a:rPr>
                        <a:t>Mendel F., Nad T., &amp; Schläffer M. (2013)</a:t>
                      </a:r>
                      <a:endParaRPr b="1" sz="9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sz="1200"/>
                        <a:t>38</a:t>
                      </a:r>
                      <a:endParaRPr sz="1200"/>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80" name="Google Shape;80;p15"/>
          <p:cNvSpPr txBox="1"/>
          <p:nvPr/>
        </p:nvSpPr>
        <p:spPr>
          <a:xfrm>
            <a:off x="4638924" y="1686475"/>
            <a:ext cx="4411800" cy="33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Average"/>
                <a:ea typeface="Average"/>
                <a:cs typeface="Average"/>
                <a:sym typeface="Average"/>
              </a:rPr>
              <a:t>Reduced Rounds Semi-Free Start Collisions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Results</a:t>
            </a:r>
            <a:endParaRPr/>
          </a:p>
        </p:txBody>
      </p:sp>
      <p:sp>
        <p:nvSpPr>
          <p:cNvPr id="86" name="Google Shape;86;p16"/>
          <p:cNvSpPr txBox="1"/>
          <p:nvPr>
            <p:ph idx="4294967295" type="body"/>
          </p:nvPr>
        </p:nvSpPr>
        <p:spPr>
          <a:xfrm>
            <a:off x="254425" y="1038600"/>
            <a:ext cx="7726200" cy="3695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b="1" lang="en">
                <a:solidFill>
                  <a:srgbClr val="FFFFFF"/>
                </a:solidFill>
              </a:rPr>
              <a:t>Developed tools which help us analyse small components of SHA-256. </a:t>
            </a:r>
            <a:endParaRPr b="1">
              <a:solidFill>
                <a:srgbClr val="FFFFFF"/>
              </a:solidFill>
            </a:endParaRPr>
          </a:p>
          <a:p>
            <a:pPr indent="-342900" lvl="0" marL="457200" rtl="0" algn="l">
              <a:lnSpc>
                <a:spcPct val="100000"/>
              </a:lnSpc>
              <a:spcBef>
                <a:spcPts val="1600"/>
              </a:spcBef>
              <a:spcAft>
                <a:spcPts val="0"/>
              </a:spcAft>
              <a:buClr>
                <a:srgbClr val="FFFFFF"/>
              </a:buClr>
              <a:buSzPts val="1800"/>
              <a:buChar char="●"/>
            </a:pPr>
            <a:r>
              <a:rPr b="1" lang="en">
                <a:solidFill>
                  <a:srgbClr val="FFFFFF"/>
                </a:solidFill>
              </a:rPr>
              <a:t>Developed a new method to find collisions</a:t>
            </a:r>
            <a:r>
              <a:rPr b="1" lang="en">
                <a:solidFill>
                  <a:srgbClr val="FFFFFF"/>
                </a:solidFill>
              </a:rPr>
              <a:t>. </a:t>
            </a:r>
            <a:endParaRPr b="1">
              <a:solidFill>
                <a:srgbClr val="FFFFFF"/>
              </a:solidFill>
            </a:endParaRPr>
          </a:p>
          <a:p>
            <a:pPr indent="-317500" lvl="1" marL="914400" rtl="0" algn="l">
              <a:lnSpc>
                <a:spcPct val="100000"/>
              </a:lnSpc>
              <a:spcBef>
                <a:spcPts val="1600"/>
              </a:spcBef>
              <a:spcAft>
                <a:spcPts val="0"/>
              </a:spcAft>
              <a:buClr>
                <a:srgbClr val="FFFFFF"/>
              </a:buClr>
              <a:buSzPts val="1400"/>
              <a:buChar char="○"/>
            </a:pPr>
            <a:r>
              <a:rPr lang="en">
                <a:solidFill>
                  <a:srgbClr val="FFFFFF"/>
                </a:solidFill>
              </a:rPr>
              <a:t>This method was used to produce </a:t>
            </a:r>
            <a:r>
              <a:rPr b="1" lang="en">
                <a:solidFill>
                  <a:srgbClr val="FFFFFF"/>
                </a:solidFill>
              </a:rPr>
              <a:t>22 step</a:t>
            </a:r>
            <a:r>
              <a:rPr lang="en">
                <a:solidFill>
                  <a:srgbClr val="FFFFFF"/>
                </a:solidFill>
              </a:rPr>
              <a:t> collisions.</a:t>
            </a:r>
            <a:endParaRPr>
              <a:solidFill>
                <a:srgbClr val="FFFFFF"/>
              </a:solidFill>
            </a:endParaRPr>
          </a:p>
          <a:p>
            <a:pPr indent="-317500" lvl="1" marL="914400" rtl="0" algn="l">
              <a:lnSpc>
                <a:spcPct val="100000"/>
              </a:lnSpc>
              <a:spcBef>
                <a:spcPts val="1600"/>
              </a:spcBef>
              <a:spcAft>
                <a:spcPts val="0"/>
              </a:spcAft>
              <a:buClr>
                <a:srgbClr val="FFFFFF"/>
              </a:buClr>
              <a:buSzPts val="1400"/>
              <a:buChar char="○"/>
            </a:pPr>
            <a:r>
              <a:rPr lang="en">
                <a:solidFill>
                  <a:srgbClr val="FFFFFF"/>
                </a:solidFill>
              </a:rPr>
              <a:t>The best algorithm can find collisions for 27 steps.</a:t>
            </a:r>
            <a:endParaRPr>
              <a:solidFill>
                <a:srgbClr val="FFFFFF"/>
              </a:solidFill>
            </a:endParaRPr>
          </a:p>
          <a:p>
            <a:pPr indent="-342900" lvl="0" marL="457200" rtl="0" algn="l">
              <a:lnSpc>
                <a:spcPct val="100000"/>
              </a:lnSpc>
              <a:spcBef>
                <a:spcPts val="1600"/>
              </a:spcBef>
              <a:spcAft>
                <a:spcPts val="0"/>
              </a:spcAft>
              <a:buClr>
                <a:srgbClr val="FFFFFF"/>
              </a:buClr>
              <a:buSzPts val="1800"/>
              <a:buChar char="●"/>
            </a:pPr>
            <a:r>
              <a:rPr b="1" lang="en">
                <a:solidFill>
                  <a:schemeClr val="dk1"/>
                </a:solidFill>
              </a:rPr>
              <a:t>Found 23 step semi-free start collisions. </a:t>
            </a:r>
            <a:endParaRPr b="1">
              <a:solidFill>
                <a:schemeClr val="dk1"/>
              </a:solidFill>
            </a:endParaRPr>
          </a:p>
          <a:p>
            <a:pPr indent="-317500" lvl="1" marL="914400" rtl="0" algn="l">
              <a:lnSpc>
                <a:spcPct val="100000"/>
              </a:lnSpc>
              <a:spcBef>
                <a:spcPts val="1600"/>
              </a:spcBef>
              <a:spcAft>
                <a:spcPts val="0"/>
              </a:spcAft>
              <a:buClr>
                <a:schemeClr val="dk1"/>
              </a:buClr>
              <a:buSzPts val="1400"/>
              <a:buChar char="○"/>
            </a:pPr>
            <a:r>
              <a:rPr lang="en">
                <a:solidFill>
                  <a:schemeClr val="dk1"/>
                </a:solidFill>
              </a:rPr>
              <a:t>A semi-free start collision is a collision on a relaxed version of SHA-256.</a:t>
            </a:r>
            <a:endParaRPr>
              <a:solidFill>
                <a:schemeClr val="dk1"/>
              </a:solidFill>
            </a:endParaRPr>
          </a:p>
          <a:p>
            <a:pPr indent="-317500" lvl="1" marL="914400" rtl="0" algn="l">
              <a:lnSpc>
                <a:spcPct val="100000"/>
              </a:lnSpc>
              <a:spcBef>
                <a:spcPts val="1600"/>
              </a:spcBef>
              <a:spcAft>
                <a:spcPts val="1600"/>
              </a:spcAft>
              <a:buClr>
                <a:srgbClr val="FFFFFF"/>
              </a:buClr>
              <a:buSzPts val="1400"/>
              <a:buChar char="○"/>
            </a:pPr>
            <a:r>
              <a:rPr lang="en">
                <a:solidFill>
                  <a:schemeClr val="dk1"/>
                </a:solidFill>
              </a:rPr>
              <a:t>The best algorithm can find collisions for 38 steps.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Next up</a:t>
            </a:r>
            <a:endParaRPr/>
          </a:p>
        </p:txBody>
      </p:sp>
      <p:sp>
        <p:nvSpPr>
          <p:cNvPr id="92" name="Google Shape;92;p17"/>
          <p:cNvSpPr txBox="1"/>
          <p:nvPr>
            <p:ph idx="4294967295" type="body"/>
          </p:nvPr>
        </p:nvSpPr>
        <p:spPr>
          <a:xfrm>
            <a:off x="254425" y="1038600"/>
            <a:ext cx="7726200" cy="2515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FFFFFF"/>
              </a:buClr>
              <a:buSzPts val="1800"/>
              <a:buChar char="●"/>
            </a:pPr>
            <a:r>
              <a:rPr b="1" lang="en">
                <a:solidFill>
                  <a:srgbClr val="FFFFFF"/>
                </a:solidFill>
              </a:rPr>
              <a:t>Description of SHA-256</a:t>
            </a:r>
            <a:endParaRPr b="1">
              <a:solidFill>
                <a:srgbClr val="B7B7B7"/>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Structure of our Collision Attack</a:t>
            </a:r>
            <a:endParaRPr b="1">
              <a:solidFill>
                <a:srgbClr val="B7B7B7"/>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Creating Differentials given </a:t>
            </a:r>
            <a:r>
              <a:rPr b="1" lang="en">
                <a:solidFill>
                  <a:srgbClr val="B7B7B7"/>
                </a:solidFill>
              </a:rPr>
              <a:t>Additive </a:t>
            </a:r>
            <a:r>
              <a:rPr b="1" lang="en">
                <a:solidFill>
                  <a:srgbClr val="B7B7B7"/>
                </a:solidFill>
              </a:rPr>
              <a:t>Difference</a:t>
            </a:r>
            <a:endParaRPr b="1">
              <a:solidFill>
                <a:srgbClr val="B7B7B7"/>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Analysis of </a:t>
            </a:r>
            <a:r>
              <a:rPr b="1" lang="en" sz="1700">
                <a:solidFill>
                  <a:srgbClr val="B7B7B7"/>
                </a:solidFill>
              </a:rPr>
              <a:t>Σ</a:t>
            </a:r>
            <a:r>
              <a:rPr b="1" baseline="-25000" lang="en" sz="1700">
                <a:solidFill>
                  <a:srgbClr val="B7B7B7"/>
                </a:solidFill>
              </a:rPr>
              <a:t>0 </a:t>
            </a:r>
            <a:r>
              <a:rPr b="1" lang="en">
                <a:solidFill>
                  <a:srgbClr val="B7B7B7"/>
                </a:solidFill>
              </a:rPr>
              <a:t>Function</a:t>
            </a:r>
            <a:endParaRPr b="1">
              <a:solidFill>
                <a:srgbClr val="B7B7B7"/>
              </a:solidFill>
            </a:endParaRPr>
          </a:p>
          <a:p>
            <a:pPr indent="-342900" lvl="0" marL="457200" rtl="0" algn="l">
              <a:lnSpc>
                <a:spcPct val="100000"/>
              </a:lnSpc>
              <a:spcBef>
                <a:spcPts val="1600"/>
              </a:spcBef>
              <a:spcAft>
                <a:spcPts val="1600"/>
              </a:spcAft>
              <a:buClr>
                <a:srgbClr val="B7B7B7"/>
              </a:buClr>
              <a:buSzPts val="1800"/>
              <a:buChar char="●"/>
            </a:pPr>
            <a:r>
              <a:rPr b="1" lang="en">
                <a:solidFill>
                  <a:srgbClr val="B7B7B7"/>
                </a:solidFill>
              </a:rPr>
              <a:t>Future Work</a:t>
            </a:r>
            <a:endParaRPr b="1">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25675" y="88575"/>
            <a:ext cx="7232400" cy="11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Quick Definition - SHA2</a:t>
            </a:r>
            <a:endParaRPr/>
          </a:p>
        </p:txBody>
      </p:sp>
      <p:pic>
        <p:nvPicPr>
          <p:cNvPr id="98" name="Google Shape;98;p18"/>
          <p:cNvPicPr preferRelativeResize="0"/>
          <p:nvPr/>
        </p:nvPicPr>
        <p:blipFill>
          <a:blip r:embed="rId3">
            <a:alphaModFix/>
          </a:blip>
          <a:stretch>
            <a:fillRect/>
          </a:stretch>
        </p:blipFill>
        <p:spPr>
          <a:xfrm>
            <a:off x="1051038" y="2208038"/>
            <a:ext cx="5781675" cy="1707475"/>
          </a:xfrm>
          <a:prstGeom prst="rect">
            <a:avLst/>
          </a:prstGeom>
          <a:noFill/>
          <a:ln>
            <a:noFill/>
          </a:ln>
        </p:spPr>
      </p:pic>
      <p:sp>
        <p:nvSpPr>
          <p:cNvPr id="99" name="Google Shape;99;p18"/>
          <p:cNvSpPr txBox="1"/>
          <p:nvPr/>
        </p:nvSpPr>
        <p:spPr>
          <a:xfrm>
            <a:off x="1801713" y="1300850"/>
            <a:ext cx="4061100" cy="419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00" name="Google Shape;100;p18"/>
          <p:cNvSpPr/>
          <p:nvPr/>
        </p:nvSpPr>
        <p:spPr>
          <a:xfrm>
            <a:off x="3581563" y="1835150"/>
            <a:ext cx="254400" cy="675600"/>
          </a:xfrm>
          <a:prstGeom prst="downArrow">
            <a:avLst>
              <a:gd fmla="val 50000" name="adj1"/>
              <a:gd fmla="val 50000"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1888863" y="1300838"/>
            <a:ext cx="3886800" cy="38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verage"/>
                <a:ea typeface="Average"/>
                <a:cs typeface="Average"/>
                <a:sym typeface="Average"/>
              </a:rPr>
              <a:t>Arbitrary Length Message</a:t>
            </a:r>
            <a:endParaRPr>
              <a:latin typeface="Average"/>
              <a:ea typeface="Average"/>
              <a:cs typeface="Average"/>
              <a:sym typeface="Average"/>
            </a:endParaRPr>
          </a:p>
        </p:txBody>
      </p:sp>
      <p:sp>
        <p:nvSpPr>
          <p:cNvPr id="102" name="Google Shape;102;p18"/>
          <p:cNvSpPr txBox="1"/>
          <p:nvPr/>
        </p:nvSpPr>
        <p:spPr>
          <a:xfrm>
            <a:off x="327100" y="4032025"/>
            <a:ext cx="72735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This structure ensures that to get</a:t>
            </a:r>
            <a:r>
              <a:rPr lang="en">
                <a:latin typeface="Average"/>
                <a:ea typeface="Average"/>
                <a:cs typeface="Average"/>
                <a:sym typeface="Average"/>
              </a:rPr>
              <a:t> a collision, it</a:t>
            </a:r>
            <a:r>
              <a:rPr lang="en">
                <a:latin typeface="Average"/>
                <a:ea typeface="Average"/>
                <a:cs typeface="Average"/>
                <a:sym typeface="Average"/>
              </a:rPr>
              <a:t> is sufficient to find two initial blocks that produce the same output.</a:t>
            </a:r>
            <a:endParaRPr>
              <a:latin typeface="Average"/>
              <a:ea typeface="Average"/>
              <a:cs typeface="Average"/>
              <a:sym typeface="Average"/>
            </a:endParaRPr>
          </a:p>
        </p:txBody>
      </p:sp>
      <p:sp>
        <p:nvSpPr>
          <p:cNvPr id="103" name="Google Shape;103;p18"/>
          <p:cNvSpPr/>
          <p:nvPr/>
        </p:nvSpPr>
        <p:spPr>
          <a:xfrm>
            <a:off x="1132175" y="3156550"/>
            <a:ext cx="806400" cy="6756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Initial State</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148375" y="31950"/>
            <a:ext cx="7232400" cy="11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Quick Definition</a:t>
            </a:r>
            <a:r>
              <a:rPr lang="en"/>
              <a:t> - SHA2</a:t>
            </a:r>
            <a:endParaRPr/>
          </a:p>
        </p:txBody>
      </p:sp>
      <p:sp>
        <p:nvSpPr>
          <p:cNvPr id="109" name="Google Shape;109;p19"/>
          <p:cNvSpPr/>
          <p:nvPr/>
        </p:nvSpPr>
        <p:spPr>
          <a:xfrm>
            <a:off x="2300725" y="1365825"/>
            <a:ext cx="3541800" cy="319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m</a:t>
            </a:r>
            <a:r>
              <a:rPr baseline="-25000" lang="en" sz="1000"/>
              <a:t>0</a:t>
            </a:r>
            <a:r>
              <a:rPr lang="en" sz="1000"/>
              <a:t>    m</a:t>
            </a:r>
            <a:r>
              <a:rPr baseline="-25000" lang="en" sz="1000"/>
              <a:t>1</a:t>
            </a:r>
            <a:r>
              <a:rPr lang="en" sz="1000"/>
              <a:t>   m</a:t>
            </a:r>
            <a:r>
              <a:rPr baseline="-25000" lang="en" sz="1000"/>
              <a:t>2</a:t>
            </a:r>
            <a:r>
              <a:rPr lang="en" sz="1000"/>
              <a:t>   .  .  . 				           m</a:t>
            </a:r>
            <a:r>
              <a:rPr baseline="-25000" lang="en" sz="1000"/>
              <a:t>15</a:t>
            </a:r>
            <a:endParaRPr/>
          </a:p>
        </p:txBody>
      </p:sp>
      <p:cxnSp>
        <p:nvCxnSpPr>
          <p:cNvPr id="110" name="Google Shape;110;p19"/>
          <p:cNvCxnSpPr/>
          <p:nvPr/>
        </p:nvCxnSpPr>
        <p:spPr>
          <a:xfrm>
            <a:off x="2605850" y="1369575"/>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11" name="Google Shape;111;p19"/>
          <p:cNvCxnSpPr/>
          <p:nvPr/>
        </p:nvCxnSpPr>
        <p:spPr>
          <a:xfrm>
            <a:off x="2881750" y="1369575"/>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12" name="Google Shape;112;p19"/>
          <p:cNvCxnSpPr/>
          <p:nvPr/>
        </p:nvCxnSpPr>
        <p:spPr>
          <a:xfrm>
            <a:off x="3135850" y="1365825"/>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13" name="Google Shape;113;p19"/>
          <p:cNvCxnSpPr/>
          <p:nvPr/>
        </p:nvCxnSpPr>
        <p:spPr>
          <a:xfrm>
            <a:off x="5424125" y="1365825"/>
            <a:ext cx="0" cy="312300"/>
          </a:xfrm>
          <a:prstGeom prst="straightConnector1">
            <a:avLst/>
          </a:prstGeom>
          <a:noFill/>
          <a:ln cap="flat" cmpd="sng" w="9525">
            <a:solidFill>
              <a:srgbClr val="000000"/>
            </a:solidFill>
            <a:prstDash val="solid"/>
            <a:round/>
            <a:headEnd len="med" w="med" type="none"/>
            <a:tailEnd len="med" w="med" type="none"/>
          </a:ln>
        </p:spPr>
      </p:cxnSp>
      <p:sp>
        <p:nvSpPr>
          <p:cNvPr id="114" name="Google Shape;114;p19"/>
          <p:cNvSpPr/>
          <p:nvPr/>
        </p:nvSpPr>
        <p:spPr>
          <a:xfrm>
            <a:off x="3879450" y="1893775"/>
            <a:ext cx="108900" cy="434700"/>
          </a:xfrm>
          <a:prstGeom prst="downArrow">
            <a:avLst>
              <a:gd fmla="val 50000" name="adj1"/>
              <a:gd fmla="val 50000"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774425" y="2351375"/>
            <a:ext cx="6732000" cy="319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w</a:t>
            </a:r>
            <a:r>
              <a:rPr baseline="-25000" lang="en" sz="1000"/>
              <a:t>0</a:t>
            </a:r>
            <a:r>
              <a:rPr lang="en" sz="1000"/>
              <a:t>    </a:t>
            </a:r>
            <a:r>
              <a:rPr lang="en" sz="1000"/>
              <a:t>w</a:t>
            </a:r>
            <a:r>
              <a:rPr baseline="-25000" lang="en" sz="1000"/>
              <a:t>1</a:t>
            </a:r>
            <a:r>
              <a:rPr lang="en" sz="1000"/>
              <a:t>    </a:t>
            </a:r>
            <a:r>
              <a:rPr lang="en" sz="1000"/>
              <a:t>w</a:t>
            </a:r>
            <a:r>
              <a:rPr baseline="-25000" lang="en" sz="1000"/>
              <a:t>2</a:t>
            </a:r>
            <a:r>
              <a:rPr lang="en" sz="1000"/>
              <a:t>   .  .  . 											           </a:t>
            </a:r>
            <a:r>
              <a:rPr lang="en" sz="1000"/>
              <a:t>w</a:t>
            </a:r>
            <a:r>
              <a:rPr baseline="-25000" lang="en" sz="1000"/>
              <a:t>63</a:t>
            </a:r>
            <a:endParaRPr sz="1000"/>
          </a:p>
        </p:txBody>
      </p:sp>
      <p:cxnSp>
        <p:nvCxnSpPr>
          <p:cNvPr id="116" name="Google Shape;116;p19"/>
          <p:cNvCxnSpPr/>
          <p:nvPr/>
        </p:nvCxnSpPr>
        <p:spPr>
          <a:xfrm>
            <a:off x="1079539" y="2351375"/>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17" name="Google Shape;117;p19"/>
          <p:cNvCxnSpPr/>
          <p:nvPr/>
        </p:nvCxnSpPr>
        <p:spPr>
          <a:xfrm>
            <a:off x="1355454" y="2351375"/>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18" name="Google Shape;118;p19"/>
          <p:cNvCxnSpPr/>
          <p:nvPr/>
        </p:nvCxnSpPr>
        <p:spPr>
          <a:xfrm>
            <a:off x="1609547" y="2355125"/>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19" name="Google Shape;119;p19"/>
          <p:cNvCxnSpPr/>
          <p:nvPr/>
        </p:nvCxnSpPr>
        <p:spPr>
          <a:xfrm>
            <a:off x="7095890" y="2355125"/>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20" name="Google Shape;120;p19"/>
          <p:cNvCxnSpPr/>
          <p:nvPr/>
        </p:nvCxnSpPr>
        <p:spPr>
          <a:xfrm rot="10800000">
            <a:off x="803375" y="2816450"/>
            <a:ext cx="3015000" cy="72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9"/>
          <p:cNvCxnSpPr/>
          <p:nvPr/>
        </p:nvCxnSpPr>
        <p:spPr>
          <a:xfrm flipH="1" rot="10800000">
            <a:off x="4155450" y="2804300"/>
            <a:ext cx="3333600" cy="276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9"/>
          <p:cNvSpPr txBox="1"/>
          <p:nvPr/>
        </p:nvSpPr>
        <p:spPr>
          <a:xfrm>
            <a:off x="3756250" y="2667425"/>
            <a:ext cx="443100" cy="21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Average"/>
                <a:ea typeface="Average"/>
                <a:cs typeface="Average"/>
                <a:sym typeface="Average"/>
              </a:rPr>
              <a:t>64</a:t>
            </a:r>
            <a:endParaRPr sz="1000">
              <a:latin typeface="Average"/>
              <a:ea typeface="Average"/>
              <a:cs typeface="Average"/>
              <a:sym typeface="Average"/>
            </a:endParaRPr>
          </a:p>
        </p:txBody>
      </p:sp>
      <p:cxnSp>
        <p:nvCxnSpPr>
          <p:cNvPr id="123" name="Google Shape;123;p19"/>
          <p:cNvCxnSpPr/>
          <p:nvPr/>
        </p:nvCxnSpPr>
        <p:spPr>
          <a:xfrm rot="10800000">
            <a:off x="2351575" y="1794200"/>
            <a:ext cx="1482000" cy="75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19"/>
          <p:cNvCxnSpPr/>
          <p:nvPr/>
        </p:nvCxnSpPr>
        <p:spPr>
          <a:xfrm flipH="1" rot="10800000">
            <a:off x="4026825" y="1801725"/>
            <a:ext cx="1717500" cy="69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19"/>
          <p:cNvSpPr txBox="1"/>
          <p:nvPr/>
        </p:nvSpPr>
        <p:spPr>
          <a:xfrm>
            <a:off x="3712350" y="1631163"/>
            <a:ext cx="443100" cy="23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Average"/>
                <a:ea typeface="Average"/>
                <a:cs typeface="Average"/>
                <a:sym typeface="Average"/>
              </a:rPr>
              <a:t>16</a:t>
            </a:r>
            <a:endParaRPr sz="1000">
              <a:latin typeface="Average"/>
              <a:ea typeface="Average"/>
              <a:cs typeface="Average"/>
              <a:sym typeface="Average"/>
            </a:endParaRPr>
          </a:p>
        </p:txBody>
      </p:sp>
      <p:sp>
        <p:nvSpPr>
          <p:cNvPr id="126" name="Google Shape;126;p19"/>
          <p:cNvSpPr txBox="1"/>
          <p:nvPr/>
        </p:nvSpPr>
        <p:spPr>
          <a:xfrm>
            <a:off x="3015100" y="1037075"/>
            <a:ext cx="1925400" cy="23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i</a:t>
            </a:r>
            <a:r>
              <a:rPr baseline="30000" lang="en"/>
              <a:t>th</a:t>
            </a:r>
            <a:r>
              <a:rPr lang="en"/>
              <a:t> Message Block</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148375" y="31950"/>
            <a:ext cx="7232400" cy="111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Quick Definition - SHA2</a:t>
            </a:r>
            <a:endParaRPr/>
          </a:p>
        </p:txBody>
      </p:sp>
      <p:pic>
        <p:nvPicPr>
          <p:cNvPr id="132" name="Google Shape;132;p20"/>
          <p:cNvPicPr preferRelativeResize="0"/>
          <p:nvPr/>
        </p:nvPicPr>
        <p:blipFill>
          <a:blip r:embed="rId3">
            <a:alphaModFix/>
          </a:blip>
          <a:stretch>
            <a:fillRect/>
          </a:stretch>
        </p:blipFill>
        <p:spPr>
          <a:xfrm>
            <a:off x="182000" y="1296700"/>
            <a:ext cx="4564550" cy="2930925"/>
          </a:xfrm>
          <a:prstGeom prst="rect">
            <a:avLst/>
          </a:prstGeom>
          <a:noFill/>
          <a:ln>
            <a:noFill/>
          </a:ln>
        </p:spPr>
      </p:pic>
      <p:sp>
        <p:nvSpPr>
          <p:cNvPr id="133" name="Google Shape;133;p20"/>
          <p:cNvSpPr/>
          <p:nvPr/>
        </p:nvSpPr>
        <p:spPr>
          <a:xfrm>
            <a:off x="152388" y="919200"/>
            <a:ext cx="6732000" cy="3198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w</a:t>
            </a:r>
            <a:r>
              <a:rPr baseline="-25000" lang="en" sz="1000"/>
              <a:t>0</a:t>
            </a:r>
            <a:r>
              <a:rPr lang="en" sz="1000"/>
              <a:t>    w</a:t>
            </a:r>
            <a:r>
              <a:rPr baseline="-25000" lang="en" sz="1000"/>
              <a:t>1</a:t>
            </a:r>
            <a:r>
              <a:rPr lang="en" sz="1000"/>
              <a:t>    w</a:t>
            </a:r>
            <a:r>
              <a:rPr baseline="-25000" lang="en" sz="1000"/>
              <a:t>2</a:t>
            </a:r>
            <a:r>
              <a:rPr lang="en" sz="1000"/>
              <a:t>   .  .  . 		w</a:t>
            </a:r>
            <a:r>
              <a:rPr baseline="-25000" lang="en" sz="1000"/>
              <a:t>i</a:t>
            </a:r>
            <a:r>
              <a:rPr lang="en" sz="1000"/>
              <a:t>									           w</a:t>
            </a:r>
            <a:r>
              <a:rPr baseline="-25000" lang="en" sz="1000"/>
              <a:t>63</a:t>
            </a:r>
            <a:endParaRPr sz="1000"/>
          </a:p>
        </p:txBody>
      </p:sp>
      <p:cxnSp>
        <p:nvCxnSpPr>
          <p:cNvPr id="134" name="Google Shape;134;p20"/>
          <p:cNvCxnSpPr/>
          <p:nvPr/>
        </p:nvCxnSpPr>
        <p:spPr>
          <a:xfrm>
            <a:off x="457502" y="919200"/>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35" name="Google Shape;135;p20"/>
          <p:cNvCxnSpPr/>
          <p:nvPr/>
        </p:nvCxnSpPr>
        <p:spPr>
          <a:xfrm>
            <a:off x="733417" y="919200"/>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36" name="Google Shape;136;p20"/>
          <p:cNvCxnSpPr/>
          <p:nvPr/>
        </p:nvCxnSpPr>
        <p:spPr>
          <a:xfrm>
            <a:off x="987510" y="922950"/>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37" name="Google Shape;137;p20"/>
          <p:cNvCxnSpPr/>
          <p:nvPr/>
        </p:nvCxnSpPr>
        <p:spPr>
          <a:xfrm>
            <a:off x="6473853" y="922950"/>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38" name="Google Shape;138;p20"/>
          <p:cNvCxnSpPr/>
          <p:nvPr/>
        </p:nvCxnSpPr>
        <p:spPr>
          <a:xfrm>
            <a:off x="1974042" y="922950"/>
            <a:ext cx="0" cy="312300"/>
          </a:xfrm>
          <a:prstGeom prst="straightConnector1">
            <a:avLst/>
          </a:prstGeom>
          <a:noFill/>
          <a:ln cap="flat" cmpd="sng" w="9525">
            <a:solidFill>
              <a:srgbClr val="000000"/>
            </a:solidFill>
            <a:prstDash val="solid"/>
            <a:round/>
            <a:headEnd len="med" w="med" type="none"/>
            <a:tailEnd len="med" w="med" type="none"/>
          </a:ln>
        </p:spPr>
      </p:cxnSp>
      <p:cxnSp>
        <p:nvCxnSpPr>
          <p:cNvPr id="139" name="Google Shape;139;p20"/>
          <p:cNvCxnSpPr/>
          <p:nvPr/>
        </p:nvCxnSpPr>
        <p:spPr>
          <a:xfrm>
            <a:off x="2247367" y="922950"/>
            <a:ext cx="0" cy="312300"/>
          </a:xfrm>
          <a:prstGeom prst="straightConnector1">
            <a:avLst/>
          </a:prstGeom>
          <a:noFill/>
          <a:ln cap="flat" cmpd="sng" w="9525">
            <a:solidFill>
              <a:srgbClr val="000000"/>
            </a:solidFill>
            <a:prstDash val="solid"/>
            <a:round/>
            <a:headEnd len="med" w="med" type="none"/>
            <a:tailEnd len="med" w="med" type="none"/>
          </a:ln>
        </p:spPr>
      </p:cxnSp>
      <p:sp>
        <p:nvSpPr>
          <p:cNvPr id="140" name="Google Shape;140;p20"/>
          <p:cNvSpPr txBox="1"/>
          <p:nvPr/>
        </p:nvSpPr>
        <p:spPr>
          <a:xfrm>
            <a:off x="148375" y="4547425"/>
            <a:ext cx="4644600" cy="5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The output of the block is the state after all the updates.</a:t>
            </a:r>
            <a:endParaRPr>
              <a:latin typeface="Average"/>
              <a:ea typeface="Average"/>
              <a:cs typeface="Average"/>
              <a:sym typeface="Average"/>
            </a:endParaRPr>
          </a:p>
          <a:p>
            <a:pPr indent="0" lvl="0" marL="0" rtl="0" algn="l">
              <a:spcBef>
                <a:spcPts val="0"/>
              </a:spcBef>
              <a:spcAft>
                <a:spcPts val="0"/>
              </a:spcAft>
              <a:buNone/>
            </a:pPr>
            <a:r>
              <a:rPr lang="en">
                <a:latin typeface="Average"/>
                <a:ea typeface="Average"/>
                <a:cs typeface="Average"/>
                <a:sym typeface="Average"/>
              </a:rPr>
              <a:t>Only A and E get "new" values in each update. </a:t>
            </a:r>
            <a:endParaRPr/>
          </a:p>
        </p:txBody>
      </p:sp>
      <p:sp>
        <p:nvSpPr>
          <p:cNvPr id="141" name="Google Shape;141;p20"/>
          <p:cNvSpPr txBox="1"/>
          <p:nvPr/>
        </p:nvSpPr>
        <p:spPr>
          <a:xfrm>
            <a:off x="182000" y="4227625"/>
            <a:ext cx="4564500" cy="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Average"/>
                <a:ea typeface="Average"/>
                <a:cs typeface="Average"/>
                <a:sym typeface="Average"/>
              </a:rPr>
              <a:t>Image from [1]</a:t>
            </a:r>
            <a:endParaRPr sz="800"/>
          </a:p>
        </p:txBody>
      </p:sp>
      <p:pic>
        <p:nvPicPr>
          <p:cNvPr id="142" name="Google Shape;142;p20"/>
          <p:cNvPicPr preferRelativeResize="0"/>
          <p:nvPr/>
        </p:nvPicPr>
        <p:blipFill>
          <a:blip r:embed="rId4">
            <a:alphaModFix/>
          </a:blip>
          <a:stretch>
            <a:fillRect/>
          </a:stretch>
        </p:blipFill>
        <p:spPr>
          <a:xfrm>
            <a:off x="5038050" y="1792013"/>
            <a:ext cx="3583375" cy="1940300"/>
          </a:xfrm>
          <a:prstGeom prst="rect">
            <a:avLst/>
          </a:prstGeom>
          <a:noFill/>
          <a:ln>
            <a:noFill/>
          </a:ln>
        </p:spPr>
      </p:pic>
      <p:sp>
        <p:nvSpPr>
          <p:cNvPr id="143" name="Google Shape;143;p20"/>
          <p:cNvSpPr txBox="1"/>
          <p:nvPr/>
        </p:nvSpPr>
        <p:spPr>
          <a:xfrm>
            <a:off x="5038050" y="3732300"/>
            <a:ext cx="3583500" cy="3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Average"/>
                <a:ea typeface="Average"/>
                <a:cs typeface="Average"/>
                <a:sym typeface="Average"/>
              </a:rPr>
              <a:t>Image from [1]</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645900" y="177600"/>
            <a:ext cx="7852200" cy="8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Next up</a:t>
            </a:r>
            <a:endParaRPr/>
          </a:p>
        </p:txBody>
      </p:sp>
      <p:sp>
        <p:nvSpPr>
          <p:cNvPr id="149" name="Google Shape;149;p21"/>
          <p:cNvSpPr txBox="1"/>
          <p:nvPr>
            <p:ph idx="4294967295" type="body"/>
          </p:nvPr>
        </p:nvSpPr>
        <p:spPr>
          <a:xfrm>
            <a:off x="254425" y="1038600"/>
            <a:ext cx="7726200" cy="2246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B7B7B7"/>
              </a:buClr>
              <a:buSzPts val="1800"/>
              <a:buChar char="●"/>
            </a:pPr>
            <a:r>
              <a:rPr b="1" lang="en">
                <a:solidFill>
                  <a:srgbClr val="B7B7B7"/>
                </a:solidFill>
              </a:rPr>
              <a:t>Description of SHA-256</a:t>
            </a:r>
            <a:endParaRPr b="1">
              <a:solidFill>
                <a:srgbClr val="B7B7B7"/>
              </a:solidFill>
            </a:endParaRPr>
          </a:p>
          <a:p>
            <a:pPr indent="-342900" lvl="0" marL="457200" rtl="0" algn="l">
              <a:lnSpc>
                <a:spcPct val="100000"/>
              </a:lnSpc>
              <a:spcBef>
                <a:spcPts val="1600"/>
              </a:spcBef>
              <a:spcAft>
                <a:spcPts val="0"/>
              </a:spcAft>
              <a:buClr>
                <a:srgbClr val="FFFFFF"/>
              </a:buClr>
              <a:buSzPts val="1800"/>
              <a:buChar char="●"/>
            </a:pPr>
            <a:r>
              <a:rPr b="1" lang="en">
                <a:solidFill>
                  <a:srgbClr val="FFFFFF"/>
                </a:solidFill>
              </a:rPr>
              <a:t>Structure of our Collision Attack</a:t>
            </a:r>
            <a:endParaRPr b="1">
              <a:solidFill>
                <a:srgbClr val="B7B7B7"/>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Creating Differentials given Additive Difference</a:t>
            </a:r>
            <a:endParaRPr b="1">
              <a:solidFill>
                <a:srgbClr val="FFFFFF"/>
              </a:solidFill>
            </a:endParaRPr>
          </a:p>
          <a:p>
            <a:pPr indent="-342900" lvl="0" marL="457200" rtl="0" algn="l">
              <a:lnSpc>
                <a:spcPct val="100000"/>
              </a:lnSpc>
              <a:spcBef>
                <a:spcPts val="1600"/>
              </a:spcBef>
              <a:spcAft>
                <a:spcPts val="0"/>
              </a:spcAft>
              <a:buClr>
                <a:srgbClr val="B7B7B7"/>
              </a:buClr>
              <a:buSzPts val="1800"/>
              <a:buChar char="●"/>
            </a:pPr>
            <a:r>
              <a:rPr b="1" lang="en">
                <a:solidFill>
                  <a:srgbClr val="B7B7B7"/>
                </a:solidFill>
              </a:rPr>
              <a:t>Analysis of </a:t>
            </a:r>
            <a:r>
              <a:rPr b="1" lang="en" sz="1700">
                <a:solidFill>
                  <a:srgbClr val="B7B7B7"/>
                </a:solidFill>
              </a:rPr>
              <a:t>Σ</a:t>
            </a:r>
            <a:r>
              <a:rPr b="1" baseline="-25000" lang="en" sz="1700">
                <a:solidFill>
                  <a:srgbClr val="B7B7B7"/>
                </a:solidFill>
              </a:rPr>
              <a:t>0 </a:t>
            </a:r>
            <a:r>
              <a:rPr b="1" lang="en">
                <a:solidFill>
                  <a:srgbClr val="B7B7B7"/>
                </a:solidFill>
              </a:rPr>
              <a:t>F</a:t>
            </a:r>
            <a:r>
              <a:rPr b="1" lang="en">
                <a:solidFill>
                  <a:srgbClr val="B7B7B7"/>
                </a:solidFill>
              </a:rPr>
              <a:t>unction</a:t>
            </a:r>
            <a:endParaRPr b="1">
              <a:solidFill>
                <a:srgbClr val="B7B7B7"/>
              </a:solidFill>
            </a:endParaRPr>
          </a:p>
          <a:p>
            <a:pPr indent="-342900" lvl="0" marL="457200" rtl="0" algn="l">
              <a:lnSpc>
                <a:spcPct val="100000"/>
              </a:lnSpc>
              <a:spcBef>
                <a:spcPts val="1600"/>
              </a:spcBef>
              <a:spcAft>
                <a:spcPts val="1600"/>
              </a:spcAft>
              <a:buClr>
                <a:srgbClr val="B7B7B7"/>
              </a:buClr>
              <a:buSzPts val="1800"/>
              <a:buChar char="●"/>
            </a:pPr>
            <a:r>
              <a:rPr b="1" lang="en">
                <a:solidFill>
                  <a:srgbClr val="B7B7B7"/>
                </a:solidFill>
              </a:rPr>
              <a:t>Future Work</a:t>
            </a:r>
            <a:endParaRPr b="1">
              <a:solidFill>
                <a:srgbClr val="B7B7B7"/>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