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AE798151-BC99-4935-86E3-DA3A77185270}" styleName="Table_0">
    <a:wholeTbl>
      <a:tcTxStyle>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eeed9204784f29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eeed9204784f29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eeed9204784f29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eeed9204784f29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eeed9204784f29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eeed9204784f29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eeed9204784f29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eeed9204784f29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6f73a04f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eeed9204784f29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eeed9204784f29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eeed9204784f29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eeed9204784f29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eeed9204784f29_4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eeed9204784f29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eeed9204784f29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eeed9204784f29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6f73a04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6f73a04f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67c83e7b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67c83e7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67c83e7b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67c83e7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67c83e7b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67c83e7b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67c83e7b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67c83e7b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eeed9204784f29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eeed9204784f29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txBox="1">
            <a:spLocks noGrp="1"/>
          </p:cNvSpPr>
          <p:nvPr>
            <p:ph type="ctrTitle"/>
          </p:nvPr>
        </p:nvSpPr>
        <p:spPr>
          <a:xfrm>
            <a:off x="408454" y="743243"/>
            <a:ext cx="8042100" cy="1209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GB" sz="3600" dirty="0"/>
              <a:t>Gesture Based Real-time Indian Sign Language Interpreter</a:t>
            </a:r>
            <a:endParaRPr sz="3600"/>
          </a:p>
        </p:txBody>
      </p:sp>
      <p:sp>
        <p:nvSpPr>
          <p:cNvPr id="198" name="Google Shape;198;p1"/>
          <p:cNvSpPr txBox="1">
            <a:spLocks noGrp="1"/>
          </p:cNvSpPr>
          <p:nvPr>
            <p:ph type="subTitle" idx="1"/>
          </p:nvPr>
        </p:nvSpPr>
        <p:spPr>
          <a:xfrm>
            <a:off x="408455" y="2923994"/>
            <a:ext cx="8222100" cy="175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GB" dirty="0"/>
              <a:t>Presented By:                                                                       Under Guidance of:</a:t>
            </a:r>
            <a:endParaRPr/>
          </a:p>
          <a:p>
            <a:pPr marL="0" lvl="0" indent="0" algn="l" rtl="0">
              <a:lnSpc>
                <a:spcPct val="100000"/>
              </a:lnSpc>
              <a:spcBef>
                <a:spcPts val="0"/>
              </a:spcBef>
              <a:spcAft>
                <a:spcPts val="0"/>
              </a:spcAft>
              <a:buSzPts val="1800"/>
              <a:buNone/>
            </a:pPr>
            <a:r>
              <a:rPr lang="en-GB" dirty="0"/>
              <a:t>Rushikesh Bailkar ( BE A 04).                                             Dr. Chhaya S. Pawar </a:t>
            </a:r>
            <a:endParaRPr/>
          </a:p>
          <a:p>
            <a:pPr marL="0" lvl="0" indent="0" algn="l" rtl="0">
              <a:lnSpc>
                <a:spcPct val="100000"/>
              </a:lnSpc>
              <a:spcBef>
                <a:spcPts val="0"/>
              </a:spcBef>
              <a:spcAft>
                <a:spcPts val="0"/>
              </a:spcAft>
              <a:buSzPts val="1800"/>
              <a:buNone/>
            </a:pPr>
            <a:r>
              <a:rPr lang="en-GB" dirty="0"/>
              <a:t>Akshay Divkar (BE A 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402150" y="2149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t>Summarised </a:t>
            </a:r>
            <a:r>
              <a:rPr lang="en-GB" dirty="0"/>
              <a:t>findings</a:t>
            </a:r>
          </a:p>
        </p:txBody>
      </p:sp>
      <p:sp>
        <p:nvSpPr>
          <p:cNvPr id="130" name="Google Shape;130;p23"/>
          <p:cNvSpPr txBox="1">
            <a:spLocks noGrp="1"/>
          </p:cNvSpPr>
          <p:nvPr>
            <p:ph type="body" idx="1"/>
          </p:nvPr>
        </p:nvSpPr>
        <p:spPr>
          <a:xfrm>
            <a:off x="471805" y="1839595"/>
            <a:ext cx="8082915" cy="3236595"/>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GB" sz="2000" b="1" dirty="0">
                <a:solidFill>
                  <a:srgbClr val="434343"/>
                </a:solidFill>
              </a:rPr>
              <a:t>Disadvantages of Existing system</a:t>
            </a:r>
            <a:endParaRPr sz="2000" b="1">
              <a:solidFill>
                <a:srgbClr val="434343"/>
              </a:solidFill>
            </a:endParaRPr>
          </a:p>
          <a:p>
            <a:pPr marL="914400" lvl="0" indent="-342900" algn="l" rtl="0">
              <a:spcBef>
                <a:spcPts val="1600"/>
              </a:spcBef>
              <a:spcAft>
                <a:spcPts val="0"/>
              </a:spcAft>
              <a:buClr>
                <a:srgbClr val="434343"/>
              </a:buClr>
              <a:buSzPts val="1800"/>
              <a:buChar char="●"/>
            </a:pPr>
            <a:r>
              <a:rPr lang="en-GB" sz="2000" dirty="0">
                <a:solidFill>
                  <a:srgbClr val="434343"/>
                </a:solidFill>
              </a:rPr>
              <a:t>Takes much time to complete the sentence</a:t>
            </a:r>
            <a:endParaRPr sz="2000">
              <a:solidFill>
                <a:srgbClr val="434343"/>
              </a:solidFill>
            </a:endParaRPr>
          </a:p>
          <a:p>
            <a:pPr marL="914400" lvl="0" indent="-342900" algn="l" rtl="0">
              <a:spcBef>
                <a:spcPts val="0"/>
              </a:spcBef>
              <a:spcAft>
                <a:spcPts val="0"/>
              </a:spcAft>
              <a:buClr>
                <a:srgbClr val="434343"/>
              </a:buClr>
              <a:buSzPts val="1800"/>
              <a:buChar char="●"/>
            </a:pPr>
            <a:r>
              <a:rPr lang="en-GB" sz="2000" dirty="0">
                <a:solidFill>
                  <a:srgbClr val="434343"/>
                </a:solidFill>
              </a:rPr>
              <a:t>Less convenient operating of system</a:t>
            </a:r>
            <a:endParaRPr sz="2000">
              <a:solidFill>
                <a:srgbClr val="434343"/>
              </a:solidFill>
            </a:endParaRPr>
          </a:p>
          <a:p>
            <a:pPr marL="914400" lvl="0" indent="-342900" algn="l" rtl="0">
              <a:spcBef>
                <a:spcPts val="0"/>
              </a:spcBef>
              <a:spcAft>
                <a:spcPts val="0"/>
              </a:spcAft>
              <a:buClr>
                <a:srgbClr val="434343"/>
              </a:buClr>
              <a:buSzPts val="1800"/>
              <a:buChar char="●"/>
            </a:pPr>
            <a:r>
              <a:rPr lang="en-GB" sz="2000" dirty="0">
                <a:solidFill>
                  <a:srgbClr val="434343"/>
                </a:solidFill>
              </a:rPr>
              <a:t>Isn’t implemented in any end product till now</a:t>
            </a:r>
            <a:endParaRPr sz="2000">
              <a:solidFill>
                <a:srgbClr val="434343"/>
              </a:solidFill>
            </a:endParaRPr>
          </a:p>
          <a:p>
            <a:pPr marL="914400" lvl="0" indent="0" algn="l" rtl="0">
              <a:spcBef>
                <a:spcPts val="1600"/>
              </a:spcBef>
              <a:spcAft>
                <a:spcPts val="1600"/>
              </a:spcAft>
              <a:buNone/>
            </a:pPr>
            <a:endParaRPr sz="2000" b="1">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402150" y="2149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Problem definition</a:t>
            </a:r>
          </a:p>
        </p:txBody>
      </p:sp>
      <p:sp>
        <p:nvSpPr>
          <p:cNvPr id="136" name="Google Shape;136;p24"/>
          <p:cNvSpPr txBox="1">
            <a:spLocks noGrp="1"/>
          </p:cNvSpPr>
          <p:nvPr>
            <p:ph type="body" idx="1"/>
          </p:nvPr>
        </p:nvSpPr>
        <p:spPr>
          <a:xfrm>
            <a:off x="332400" y="2041275"/>
            <a:ext cx="8517600" cy="30348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434343"/>
              </a:buClr>
              <a:buSzPts val="1900"/>
              <a:buChar char="●"/>
            </a:pPr>
            <a:r>
              <a:rPr lang="en-GB" sz="1900" dirty="0">
                <a:solidFill>
                  <a:srgbClr val="434343"/>
                </a:solidFill>
              </a:rPr>
              <a:t>Understanding the exact context of symbolic expression of speech/hearing </a:t>
            </a:r>
            <a:r>
              <a:rPr lang="en-GB" sz="1900" dirty="0" smtClean="0">
                <a:solidFill>
                  <a:srgbClr val="434343"/>
                </a:solidFill>
              </a:rPr>
              <a:t>impaired </a:t>
            </a:r>
            <a:r>
              <a:rPr lang="en-GB" sz="1900" dirty="0">
                <a:solidFill>
                  <a:srgbClr val="434343"/>
                </a:solidFill>
              </a:rPr>
              <a:t>people is the challenging job in real life until unless it is properly specified.</a:t>
            </a:r>
            <a:endParaRPr sz="1900">
              <a:solidFill>
                <a:srgbClr val="434343"/>
              </a:solidFill>
            </a:endParaRPr>
          </a:p>
          <a:p>
            <a:pPr marL="457200" lvl="0" indent="-349250" algn="l" rtl="0">
              <a:spcBef>
                <a:spcPts val="0"/>
              </a:spcBef>
              <a:spcAft>
                <a:spcPts val="0"/>
              </a:spcAft>
              <a:buClr>
                <a:srgbClr val="434343"/>
              </a:buClr>
              <a:buSzPts val="1900"/>
              <a:buChar char="●"/>
            </a:pPr>
            <a:r>
              <a:rPr lang="en-GB" sz="1900" dirty="0">
                <a:solidFill>
                  <a:srgbClr val="434343"/>
                </a:solidFill>
              </a:rPr>
              <a:t>As we have seen speech/hearing </a:t>
            </a:r>
            <a:r>
              <a:rPr lang="en-GB" sz="1900" dirty="0" smtClean="0">
                <a:solidFill>
                  <a:srgbClr val="434343"/>
                </a:solidFill>
              </a:rPr>
              <a:t>impaired </a:t>
            </a:r>
            <a:r>
              <a:rPr lang="en-GB" sz="1900" dirty="0">
                <a:solidFill>
                  <a:srgbClr val="434343"/>
                </a:solidFill>
              </a:rPr>
              <a:t>people doesn’t get involved in general society.</a:t>
            </a:r>
            <a:endParaRPr sz="1900">
              <a:solidFill>
                <a:srgbClr val="434343"/>
              </a:solidFill>
            </a:endParaRPr>
          </a:p>
          <a:p>
            <a:pPr marL="457200" lvl="0" indent="-349250" algn="l" rtl="0">
              <a:spcBef>
                <a:spcPts val="0"/>
              </a:spcBef>
              <a:spcAft>
                <a:spcPts val="0"/>
              </a:spcAft>
              <a:buClr>
                <a:srgbClr val="434343"/>
              </a:buClr>
              <a:buSzPts val="1900"/>
              <a:buChar char="●"/>
            </a:pPr>
            <a:r>
              <a:rPr lang="en-GB" sz="1900" dirty="0">
                <a:solidFill>
                  <a:srgbClr val="434343"/>
                </a:solidFill>
              </a:rPr>
              <a:t>And there is no other way to get them involved unless everybody knows the sign language.</a:t>
            </a:r>
            <a:endParaRPr sz="19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p>
        </p:txBody>
      </p:sp>
      <p:sp>
        <p:nvSpPr>
          <p:cNvPr id="142" name="Google Shape;142;p25"/>
          <p:cNvSpPr txBox="1">
            <a:spLocks noGrp="1"/>
          </p:cNvSpPr>
          <p:nvPr>
            <p:ph type="body" idx="1"/>
          </p:nvPr>
        </p:nvSpPr>
        <p:spPr>
          <a:xfrm>
            <a:off x="471900" y="2066775"/>
            <a:ext cx="80826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Char char="●"/>
            </a:pPr>
            <a:r>
              <a:rPr lang="en-GB" sz="1800" dirty="0">
                <a:solidFill>
                  <a:srgbClr val="434343"/>
                </a:solidFill>
              </a:rPr>
              <a:t>To facilitate the integrating of hearing into the society.</a:t>
            </a:r>
            <a:endParaRPr sz="1800">
              <a:solidFill>
                <a:srgbClr val="434343"/>
              </a:solidFill>
            </a:endParaRPr>
          </a:p>
          <a:p>
            <a:pPr marL="457200" lvl="0" indent="-342900" algn="l" rtl="0">
              <a:spcBef>
                <a:spcPts val="0"/>
              </a:spcBef>
              <a:spcAft>
                <a:spcPts val="0"/>
              </a:spcAft>
              <a:buClr>
                <a:srgbClr val="434343"/>
              </a:buClr>
              <a:buSzPts val="1800"/>
              <a:buChar char="●"/>
            </a:pPr>
            <a:r>
              <a:rPr lang="en-GB" sz="1800" dirty="0">
                <a:solidFill>
                  <a:srgbClr val="434343"/>
                </a:solidFill>
              </a:rPr>
              <a:t>Single gesture for word and single gesture for </a:t>
            </a:r>
            <a:r>
              <a:rPr lang="en-GB" sz="1800" dirty="0" smtClean="0">
                <a:solidFill>
                  <a:srgbClr val="434343"/>
                </a:solidFill>
              </a:rPr>
              <a:t>phrase.</a:t>
            </a:r>
            <a:endParaRPr sz="1800">
              <a:solidFill>
                <a:srgbClr val="434343"/>
              </a:solidFill>
            </a:endParaRPr>
          </a:p>
          <a:p>
            <a:pPr marL="457200" lvl="0" indent="-342900" algn="l" rtl="0">
              <a:spcBef>
                <a:spcPts val="0"/>
              </a:spcBef>
              <a:spcAft>
                <a:spcPts val="0"/>
              </a:spcAft>
              <a:buClr>
                <a:srgbClr val="434343"/>
              </a:buClr>
              <a:buSzPts val="1800"/>
              <a:buChar char="●"/>
            </a:pPr>
            <a:r>
              <a:rPr lang="en-GB" sz="1800" dirty="0">
                <a:solidFill>
                  <a:srgbClr val="434343"/>
                </a:solidFill>
              </a:rPr>
              <a:t>To implement camera­ based sign language recognition</a:t>
            </a:r>
            <a:endParaRPr sz="1800">
              <a:solidFill>
                <a:srgbClr val="434343"/>
              </a:solidFill>
            </a:endParaRPr>
          </a:p>
          <a:p>
            <a:pPr marL="457200" lvl="0" indent="-342900" algn="l" rtl="0">
              <a:spcBef>
                <a:spcPts val="0"/>
              </a:spcBef>
              <a:spcAft>
                <a:spcPts val="0"/>
              </a:spcAft>
              <a:buClr>
                <a:srgbClr val="434343"/>
              </a:buClr>
              <a:buSzPts val="1800"/>
              <a:buChar char="●"/>
            </a:pPr>
            <a:r>
              <a:rPr lang="en-GB" sz="1800" dirty="0">
                <a:solidFill>
                  <a:srgbClr val="434343"/>
                </a:solidFill>
              </a:rPr>
              <a:t>Communication between people and Speech/Hearing impaired individuals should be the normal communication.</a:t>
            </a:r>
            <a:endParaRPr sz="1800">
              <a:solidFill>
                <a:srgbClr val="434343"/>
              </a:solidFill>
            </a:endParaRPr>
          </a:p>
          <a:p>
            <a:pPr marL="457200" lvl="0" indent="-342900" algn="l" rtl="0">
              <a:spcBef>
                <a:spcPts val="0"/>
              </a:spcBef>
              <a:spcAft>
                <a:spcPts val="0"/>
              </a:spcAft>
              <a:buClr>
                <a:srgbClr val="434343"/>
              </a:buClr>
              <a:buSzPts val="1800"/>
              <a:buChar char="●"/>
            </a:pPr>
            <a:r>
              <a:rPr lang="en-GB" sz="1800" dirty="0">
                <a:solidFill>
                  <a:srgbClr val="434343"/>
                </a:solidFill>
              </a:rPr>
              <a:t>The existing SLR system works on the basis of static gesture recognition which is not practical in real time.</a:t>
            </a:r>
            <a:endParaRPr sz="18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460950" y="4164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Proposed System</a:t>
            </a:r>
          </a:p>
        </p:txBody>
      </p:sp>
      <p:sp>
        <p:nvSpPr>
          <p:cNvPr id="148" name="Google Shape;148;p26"/>
          <p:cNvSpPr txBox="1">
            <a:spLocks noGrp="1"/>
          </p:cNvSpPr>
          <p:nvPr>
            <p:ph type="body" idx="1"/>
          </p:nvPr>
        </p:nvSpPr>
        <p:spPr>
          <a:xfrm>
            <a:off x="471900" y="1919075"/>
            <a:ext cx="80826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Char char="●"/>
            </a:pPr>
            <a:r>
              <a:rPr lang="en-IN" altLang="en-GB" sz="1800" dirty="0">
                <a:solidFill>
                  <a:srgbClr val="434343"/>
                </a:solidFill>
              </a:rPr>
              <a:t>T</a:t>
            </a:r>
            <a:r>
              <a:rPr lang="en-GB" sz="1800" dirty="0">
                <a:solidFill>
                  <a:srgbClr val="434343"/>
                </a:solidFill>
              </a:rPr>
              <a:t>his system </a:t>
            </a:r>
            <a:r>
              <a:rPr lang="en-IN" altLang="en-GB" sz="1800" dirty="0">
                <a:solidFill>
                  <a:srgbClr val="434343"/>
                </a:solidFill>
              </a:rPr>
              <a:t>is based on Vision based approach which will</a:t>
            </a:r>
            <a:r>
              <a:rPr lang="en-GB" sz="1800" dirty="0">
                <a:solidFill>
                  <a:srgbClr val="434343"/>
                </a:solidFill>
                <a:sym typeface="+mn-ea"/>
              </a:rPr>
              <a:t> </a:t>
            </a:r>
            <a:r>
              <a:rPr lang="en-GB" sz="1800" dirty="0" smtClean="0">
                <a:solidFill>
                  <a:srgbClr val="434343"/>
                </a:solidFill>
                <a:sym typeface="+mn-ea"/>
              </a:rPr>
              <a:t>recognise</a:t>
            </a:r>
            <a:r>
              <a:rPr lang="en-IN" sz="1800" dirty="0" smtClean="0">
                <a:solidFill>
                  <a:srgbClr val="434343"/>
                </a:solidFill>
                <a:sym typeface="+mn-ea"/>
              </a:rPr>
              <a:t> </a:t>
            </a:r>
            <a:r>
              <a:rPr lang="en-GB" sz="1800" dirty="0" smtClean="0">
                <a:solidFill>
                  <a:srgbClr val="434343"/>
                </a:solidFill>
              </a:rPr>
              <a:t>Dynamic </a:t>
            </a:r>
            <a:r>
              <a:rPr lang="en-IN" altLang="en-GB" sz="1800" dirty="0">
                <a:solidFill>
                  <a:srgbClr val="434343"/>
                </a:solidFill>
              </a:rPr>
              <a:t>gestures of </a:t>
            </a:r>
            <a:r>
              <a:rPr lang="en-GB" sz="1800" dirty="0">
                <a:solidFill>
                  <a:srgbClr val="434343"/>
                </a:solidFill>
              </a:rPr>
              <a:t> </a:t>
            </a:r>
            <a:r>
              <a:rPr lang="en-IN" altLang="en-GB" sz="1800" dirty="0">
                <a:solidFill>
                  <a:srgbClr val="434343"/>
                </a:solidFill>
              </a:rPr>
              <a:t>Indian </a:t>
            </a:r>
            <a:r>
              <a:rPr lang="en-GB" sz="1800" dirty="0">
                <a:solidFill>
                  <a:srgbClr val="434343"/>
                </a:solidFill>
              </a:rPr>
              <a:t>sign language.</a:t>
            </a:r>
            <a:endParaRPr sz="1800">
              <a:solidFill>
                <a:srgbClr val="434343"/>
              </a:solidFill>
            </a:endParaRPr>
          </a:p>
          <a:p>
            <a:pPr marL="457200" lvl="0" indent="-342900" algn="l" rtl="0">
              <a:spcBef>
                <a:spcPts val="0"/>
              </a:spcBef>
              <a:spcAft>
                <a:spcPts val="0"/>
              </a:spcAft>
              <a:buClr>
                <a:srgbClr val="434343"/>
              </a:buClr>
              <a:buSzPts val="1800"/>
              <a:buChar char="●"/>
            </a:pPr>
            <a:r>
              <a:rPr lang="en-GB" sz="1800" dirty="0">
                <a:solidFill>
                  <a:srgbClr val="434343"/>
                </a:solidFill>
              </a:rPr>
              <a:t>Main aim of the system is One Gesture for One Word</a:t>
            </a:r>
            <a:r>
              <a:rPr lang="en-GB" sz="1800" dirty="0" smtClean="0">
                <a:solidFill>
                  <a:srgbClr val="434343"/>
                </a:solidFill>
              </a:rPr>
              <a:t>/ Phrase.</a:t>
            </a:r>
            <a:endParaRPr sz="1800">
              <a:solidFill>
                <a:srgbClr val="434343"/>
              </a:solidFill>
            </a:endParaRPr>
          </a:p>
          <a:p>
            <a:pPr marL="457200" lvl="0" indent="-342900" algn="l" rtl="0">
              <a:spcBef>
                <a:spcPts val="0"/>
              </a:spcBef>
              <a:spcAft>
                <a:spcPts val="0"/>
              </a:spcAft>
              <a:buClr>
                <a:srgbClr val="434343"/>
              </a:buClr>
              <a:buSzPts val="1800"/>
              <a:buChar char="●"/>
            </a:pPr>
            <a:r>
              <a:rPr lang="en-GB" sz="1800" dirty="0">
                <a:solidFill>
                  <a:srgbClr val="434343"/>
                </a:solidFill>
              </a:rPr>
              <a:t>System will be coupled with Machine learning and Neural Network.</a:t>
            </a:r>
            <a:endParaRPr sz="1800">
              <a:solidFill>
                <a:srgbClr val="434343"/>
              </a:solidFill>
            </a:endParaRPr>
          </a:p>
          <a:p>
            <a:pPr marL="457200" lvl="0" indent="-342900" algn="l" rtl="0">
              <a:spcBef>
                <a:spcPts val="0"/>
              </a:spcBef>
              <a:spcAft>
                <a:spcPts val="0"/>
              </a:spcAft>
              <a:buClr>
                <a:srgbClr val="434343"/>
              </a:buClr>
              <a:buSzPts val="1800"/>
              <a:buChar char="●"/>
            </a:pPr>
            <a:endParaRPr sz="18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226075" y="510325"/>
            <a:ext cx="2808000" cy="154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a:t>System Architecture</a:t>
            </a:r>
            <a:endParaRPr sz="3200"/>
          </a:p>
          <a:p>
            <a:pPr marL="0" lvl="0" indent="0" algn="l" rtl="0">
              <a:spcBef>
                <a:spcPts val="0"/>
              </a:spcBef>
              <a:spcAft>
                <a:spcPts val="0"/>
              </a:spcAft>
              <a:buNone/>
            </a:pPr>
            <a:endParaRPr/>
          </a:p>
        </p:txBody>
      </p:sp>
      <p:pic>
        <p:nvPicPr>
          <p:cNvPr id="2" name="Picture 1" descr="system arch"/>
          <p:cNvPicPr>
            <a:picLocks noChangeAspect="1"/>
          </p:cNvPicPr>
          <p:nvPr/>
        </p:nvPicPr>
        <p:blipFill>
          <a:blip r:embed="rId3"/>
          <a:stretch>
            <a:fillRect/>
          </a:stretch>
        </p:blipFill>
        <p:spPr>
          <a:xfrm>
            <a:off x="2726055" y="340995"/>
            <a:ext cx="6417945" cy="44621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460950" y="4164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Proposed System</a:t>
            </a:r>
          </a:p>
        </p:txBody>
      </p:sp>
      <p:sp>
        <p:nvSpPr>
          <p:cNvPr id="161" name="Google Shape;161;p28"/>
          <p:cNvSpPr txBox="1">
            <a:spLocks noGrp="1"/>
          </p:cNvSpPr>
          <p:nvPr>
            <p:ph type="body" idx="1"/>
          </p:nvPr>
        </p:nvSpPr>
        <p:spPr>
          <a:xfrm>
            <a:off x="267330" y="1706540"/>
            <a:ext cx="8608500" cy="30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rgbClr val="434343"/>
                </a:solidFill>
              </a:rPr>
              <a:t>Phases of the System</a:t>
            </a:r>
          </a:p>
          <a:p>
            <a:pPr marL="342900" lvl="0" indent="-342900" algn="l" rtl="0">
              <a:spcBef>
                <a:spcPts val="0"/>
              </a:spcBef>
              <a:spcAft>
                <a:spcPts val="0"/>
              </a:spcAft>
            </a:pPr>
            <a:r>
              <a:rPr lang="en-GB" sz="2000" dirty="0">
                <a:solidFill>
                  <a:srgbClr val="434343"/>
                </a:solidFill>
              </a:rPr>
              <a:t>Video acquisition &amp; Pre-processing</a:t>
            </a:r>
          </a:p>
          <a:p>
            <a:pPr marL="800100" lvl="1" indent="-342900" algn="l" rtl="0">
              <a:spcBef>
                <a:spcPts val="0"/>
              </a:spcBef>
              <a:spcAft>
                <a:spcPts val="0"/>
              </a:spcAft>
            </a:pPr>
            <a:r>
              <a:rPr lang="en-GB" sz="1710" dirty="0">
                <a:solidFill>
                  <a:srgbClr val="434343"/>
                </a:solidFill>
              </a:rPr>
              <a:t>The </a:t>
            </a:r>
            <a:r>
              <a:rPr lang="en-IN" altLang="en-GB" sz="1710" dirty="0">
                <a:solidFill>
                  <a:srgbClr val="434343"/>
                </a:solidFill>
              </a:rPr>
              <a:t>video</a:t>
            </a:r>
            <a:r>
              <a:rPr lang="en-GB" sz="1710" dirty="0">
                <a:solidFill>
                  <a:srgbClr val="434343"/>
                </a:solidFill>
              </a:rPr>
              <a:t> acquisition of signer </a:t>
            </a:r>
            <a:r>
              <a:rPr lang="en-IN" altLang="en-GB" sz="1710" dirty="0">
                <a:solidFill>
                  <a:srgbClr val="434343"/>
                </a:solidFill>
              </a:rPr>
              <a:t>is</a:t>
            </a:r>
            <a:r>
              <a:rPr lang="en-GB" sz="1710" dirty="0">
                <a:solidFill>
                  <a:srgbClr val="434343"/>
                </a:solidFill>
              </a:rPr>
              <a:t> obtained by web camera</a:t>
            </a:r>
            <a:r>
              <a:rPr lang="en-IN" altLang="en-GB" sz="1710" dirty="0">
                <a:solidFill>
                  <a:srgbClr val="434343"/>
                </a:solidFill>
              </a:rPr>
              <a:t>.</a:t>
            </a:r>
          </a:p>
          <a:p>
            <a:pPr marL="800100" lvl="1" indent="-342900" algn="l" rtl="0">
              <a:spcBef>
                <a:spcPts val="0"/>
              </a:spcBef>
              <a:spcAft>
                <a:spcPts val="0"/>
              </a:spcAft>
            </a:pPr>
            <a:r>
              <a:rPr lang="en-IN" altLang="en-GB" sz="1710" dirty="0">
                <a:solidFill>
                  <a:srgbClr val="434343"/>
                </a:solidFill>
              </a:rPr>
              <a:t>8 frames of video sequence is considered for a motion of single gesture.</a:t>
            </a:r>
          </a:p>
          <a:p>
            <a:pPr marL="800100" lvl="1" indent="-342900" algn="l" rtl="0">
              <a:spcBef>
                <a:spcPts val="0"/>
              </a:spcBef>
              <a:spcAft>
                <a:spcPts val="0"/>
              </a:spcAft>
            </a:pPr>
            <a:r>
              <a:rPr lang="en-IN" altLang="en-GB" sz="1710" dirty="0">
                <a:solidFill>
                  <a:srgbClr val="434343"/>
                </a:solidFill>
              </a:rPr>
              <a:t>In </a:t>
            </a:r>
            <a:r>
              <a:rPr lang="en-IN" altLang="en-GB" sz="1710" dirty="0" smtClean="0">
                <a:solidFill>
                  <a:srgbClr val="434343"/>
                </a:solidFill>
              </a:rPr>
              <a:t>pre-processing </a:t>
            </a:r>
            <a:r>
              <a:rPr lang="en-IN" altLang="en-GB" sz="1710" dirty="0">
                <a:solidFill>
                  <a:srgbClr val="434343"/>
                </a:solidFill>
              </a:rPr>
              <a:t>Filtering, image enhancement, image resizing are performed.</a:t>
            </a:r>
          </a:p>
          <a:p>
            <a:pPr marL="800100" lvl="1" indent="-342900" algn="l" rtl="0">
              <a:spcBef>
                <a:spcPts val="0"/>
              </a:spcBef>
              <a:spcAft>
                <a:spcPts val="0"/>
              </a:spcAft>
            </a:pPr>
            <a:r>
              <a:rPr lang="en-IN" altLang="en-GB" sz="1710" dirty="0">
                <a:solidFill>
                  <a:srgbClr val="434343"/>
                </a:solidFill>
              </a:rPr>
              <a:t>For </a:t>
            </a:r>
            <a:r>
              <a:rPr lang="en-IN" altLang="en-GB" sz="1710" dirty="0" smtClean="0">
                <a:solidFill>
                  <a:srgbClr val="434343"/>
                </a:solidFill>
              </a:rPr>
              <a:t>Pre-processing </a:t>
            </a:r>
            <a:r>
              <a:rPr lang="en-IN" altLang="en-GB" sz="1710" dirty="0">
                <a:solidFill>
                  <a:srgbClr val="434343"/>
                </a:solidFill>
              </a:rPr>
              <a:t>is done as part of Convolutional Neural Network.  </a:t>
            </a:r>
          </a:p>
          <a:p>
            <a:pPr marL="558800" lvl="0" indent="0" algn="l" rtl="0">
              <a:spcBef>
                <a:spcPts val="0"/>
              </a:spcBef>
              <a:spcAft>
                <a:spcPts val="0"/>
              </a:spcAft>
              <a:buClr>
                <a:srgbClr val="434343"/>
              </a:buClr>
              <a:buSzPts val="2000"/>
              <a:buNone/>
            </a:pPr>
            <a:endParaRPr sz="20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460950" y="4164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Proposed System</a:t>
            </a:r>
          </a:p>
        </p:txBody>
      </p:sp>
      <p:sp>
        <p:nvSpPr>
          <p:cNvPr id="161" name="Google Shape;161;p28"/>
          <p:cNvSpPr txBox="1">
            <a:spLocks noGrp="1"/>
          </p:cNvSpPr>
          <p:nvPr>
            <p:ph type="body" idx="1"/>
          </p:nvPr>
        </p:nvSpPr>
        <p:spPr>
          <a:xfrm>
            <a:off x="267970" y="1665605"/>
            <a:ext cx="8608695" cy="3349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rgbClr val="434343"/>
                </a:solidFill>
              </a:rPr>
              <a:t>Phases of the System</a:t>
            </a:r>
            <a:endParaRPr sz="2000" b="1">
              <a:solidFill>
                <a:srgbClr val="434343"/>
              </a:solidFill>
            </a:endParaRPr>
          </a:p>
          <a:p>
            <a:pPr marL="914400" lvl="0" indent="-355600" algn="l" rtl="0">
              <a:spcBef>
                <a:spcPts val="0"/>
              </a:spcBef>
              <a:spcAft>
                <a:spcPts val="0"/>
              </a:spcAft>
              <a:buClr>
                <a:srgbClr val="434343"/>
              </a:buClr>
              <a:buSzPts val="2000"/>
              <a:buChar char="●"/>
            </a:pPr>
            <a:r>
              <a:rPr lang="en-IN" altLang="en-GB" sz="2000" dirty="0" smtClean="0">
                <a:solidFill>
                  <a:srgbClr val="434343"/>
                </a:solidFill>
              </a:rPr>
              <a:t>Object </a:t>
            </a:r>
            <a:r>
              <a:rPr lang="en-IN" altLang="en-GB" sz="2000" dirty="0">
                <a:solidFill>
                  <a:srgbClr val="434343"/>
                </a:solidFill>
              </a:rPr>
              <a:t>Localization </a:t>
            </a:r>
          </a:p>
          <a:p>
            <a:pPr marL="1301750" lvl="1" indent="-285750" algn="l" rtl="0">
              <a:spcBef>
                <a:spcPts val="0"/>
              </a:spcBef>
              <a:spcAft>
                <a:spcPts val="0"/>
              </a:spcAft>
              <a:buClr>
                <a:srgbClr val="434343"/>
              </a:buClr>
              <a:buSzPts val="2000"/>
            </a:pPr>
            <a:r>
              <a:rPr lang="en-IN" sz="1800" dirty="0">
                <a:solidFill>
                  <a:srgbClr val="434343"/>
                </a:solidFill>
              </a:rPr>
              <a:t>Object localization module based on CNN, which is used to capture the information of hand position.</a:t>
            </a:r>
          </a:p>
          <a:p>
            <a:pPr marL="1301750" lvl="1" indent="-285750" algn="l" rtl="0">
              <a:spcBef>
                <a:spcPts val="0"/>
              </a:spcBef>
              <a:spcAft>
                <a:spcPts val="0"/>
              </a:spcAft>
              <a:buClr>
                <a:srgbClr val="434343"/>
              </a:buClr>
              <a:buSzPts val="2000"/>
            </a:pPr>
            <a:r>
              <a:rPr lang="en-IN" sz="1800" dirty="0">
                <a:solidFill>
                  <a:srgbClr val="434343"/>
                </a:solidFill>
              </a:rPr>
              <a:t>Each layer of CNN will work on individual Frames from the segmented video. CNN will extract Region of Interest (ROI), Image Segmentation and Hand Detection.</a:t>
            </a:r>
          </a:p>
          <a:p>
            <a:pPr marL="1301750" lvl="1" indent="-285750" algn="l" rtl="0">
              <a:spcBef>
                <a:spcPts val="0"/>
              </a:spcBef>
              <a:spcAft>
                <a:spcPts val="0"/>
              </a:spcAft>
              <a:buClr>
                <a:srgbClr val="434343"/>
              </a:buClr>
              <a:buSzPts val="2000"/>
            </a:pPr>
            <a:r>
              <a:rPr lang="en-IN" sz="1800" dirty="0">
                <a:solidFill>
                  <a:srgbClr val="434343"/>
                </a:solidFill>
              </a:rPr>
              <a:t>CNN will compute spatial data in the form of Feature vector from the given input of video frames, this data is forwarded to RNN.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460950" y="4164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Proposed System</a:t>
            </a:r>
          </a:p>
        </p:txBody>
      </p:sp>
      <p:sp>
        <p:nvSpPr>
          <p:cNvPr id="161" name="Google Shape;161;p28"/>
          <p:cNvSpPr txBox="1">
            <a:spLocks noGrp="1"/>
          </p:cNvSpPr>
          <p:nvPr>
            <p:ph type="body" idx="1"/>
          </p:nvPr>
        </p:nvSpPr>
        <p:spPr>
          <a:xfrm>
            <a:off x="268600" y="2027850"/>
            <a:ext cx="8608500" cy="30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rgbClr val="434343"/>
                </a:solidFill>
              </a:rPr>
              <a:t>Phases of the System</a:t>
            </a:r>
            <a:endParaRPr sz="2000" b="1">
              <a:solidFill>
                <a:srgbClr val="434343"/>
              </a:solidFill>
            </a:endParaRPr>
          </a:p>
          <a:p>
            <a:pPr marL="914400" lvl="0" indent="-355600" algn="l" rtl="0">
              <a:spcBef>
                <a:spcPts val="0"/>
              </a:spcBef>
              <a:spcAft>
                <a:spcPts val="0"/>
              </a:spcAft>
              <a:buClr>
                <a:srgbClr val="434343"/>
              </a:buClr>
              <a:buSzPts val="2000"/>
              <a:buChar char="●"/>
            </a:pPr>
            <a:r>
              <a:rPr lang="en-GB" sz="2000" dirty="0">
                <a:solidFill>
                  <a:srgbClr val="434343"/>
                </a:solidFill>
              </a:rPr>
              <a:t>Feature extraction</a:t>
            </a:r>
          </a:p>
          <a:p>
            <a:pPr marL="1358900" lvl="1" indent="-342900" algn="l" rtl="0">
              <a:spcBef>
                <a:spcPts val="0"/>
              </a:spcBef>
              <a:spcAft>
                <a:spcPts val="0"/>
              </a:spcAft>
              <a:buClr>
                <a:srgbClr val="434343"/>
              </a:buClr>
              <a:buSzPts val="2000"/>
            </a:pPr>
            <a:r>
              <a:rPr lang="en-IN" sz="1800" dirty="0">
                <a:solidFill>
                  <a:srgbClr val="434343"/>
                </a:solidFill>
              </a:rPr>
              <a:t>Feature vector extracted by CNN which contain spatial information are considered here as input. </a:t>
            </a:r>
            <a:r>
              <a:rPr lang="en-IN" sz="1800" dirty="0">
                <a:solidFill>
                  <a:srgbClr val="434343"/>
                </a:solidFill>
                <a:sym typeface="+mn-ea"/>
              </a:rPr>
              <a:t>CNN extracts 8 Feature vectors for each gesture</a:t>
            </a:r>
            <a:endParaRPr lang="en-IN" sz="1800" dirty="0">
              <a:solidFill>
                <a:srgbClr val="434343"/>
              </a:solidFill>
            </a:endParaRPr>
          </a:p>
          <a:p>
            <a:pPr marL="1358900" lvl="1" indent="-342900" algn="l" rtl="0">
              <a:spcBef>
                <a:spcPts val="0"/>
              </a:spcBef>
              <a:spcAft>
                <a:spcPts val="0"/>
              </a:spcAft>
              <a:buClr>
                <a:srgbClr val="434343"/>
              </a:buClr>
              <a:buSzPts val="2000"/>
            </a:pPr>
            <a:r>
              <a:rPr lang="en-IN" sz="1800" dirty="0">
                <a:solidFill>
                  <a:srgbClr val="434343"/>
                </a:solidFill>
              </a:rPr>
              <a:t>Recurrent Neural Network is used for spatiotemporal feature extraction.  RNN gives 1 spatiotemporal output for 8spacial input.</a:t>
            </a:r>
          </a:p>
          <a:p>
            <a:pPr marL="1358900" lvl="1" indent="-342900" algn="l" rtl="0">
              <a:spcBef>
                <a:spcPts val="0"/>
              </a:spcBef>
              <a:spcAft>
                <a:spcPts val="0"/>
              </a:spcAft>
              <a:buClr>
                <a:srgbClr val="434343"/>
              </a:buClr>
              <a:buSzPts val="2000"/>
            </a:pPr>
            <a:r>
              <a:rPr lang="en-IN" sz="1800" dirty="0">
                <a:solidFill>
                  <a:srgbClr val="434343"/>
                </a:solidFill>
              </a:rPr>
              <a:t>Classifier is a part of RNN which gives text as output.sss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460950" y="4164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Proposed System</a:t>
            </a:r>
          </a:p>
        </p:txBody>
      </p:sp>
      <p:sp>
        <p:nvSpPr>
          <p:cNvPr id="167" name="Google Shape;167;p29"/>
          <p:cNvSpPr txBox="1">
            <a:spLocks noGrp="1"/>
          </p:cNvSpPr>
          <p:nvPr>
            <p:ph type="body" idx="1"/>
          </p:nvPr>
        </p:nvSpPr>
        <p:spPr>
          <a:xfrm>
            <a:off x="268600" y="1624975"/>
            <a:ext cx="8608500" cy="345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Char char="●"/>
            </a:pPr>
            <a:r>
              <a:rPr lang="en-GB" sz="1900" b="1" dirty="0">
                <a:solidFill>
                  <a:srgbClr val="434343"/>
                </a:solidFill>
              </a:rPr>
              <a:t>Advantages of proposed system</a:t>
            </a:r>
            <a:endParaRPr sz="1900" b="1">
              <a:solidFill>
                <a:srgbClr val="434343"/>
              </a:solidFill>
            </a:endParaRPr>
          </a:p>
          <a:p>
            <a:pPr marL="914400" lvl="1" indent="-342900" algn="l" rtl="0">
              <a:spcBef>
                <a:spcPts val="0"/>
              </a:spcBef>
              <a:spcAft>
                <a:spcPts val="0"/>
              </a:spcAft>
              <a:buClr>
                <a:srgbClr val="434343"/>
              </a:buClr>
              <a:buSzPts val="1800"/>
              <a:buChar char="○"/>
            </a:pPr>
            <a:r>
              <a:rPr lang="en-GB" sz="1900" dirty="0" smtClean="0">
                <a:solidFill>
                  <a:srgbClr val="434343"/>
                </a:solidFill>
              </a:rPr>
              <a:t>Real-time </a:t>
            </a:r>
            <a:r>
              <a:rPr lang="en-GB" sz="1900" dirty="0">
                <a:solidFill>
                  <a:srgbClr val="434343"/>
                </a:solidFill>
              </a:rPr>
              <a:t>functioning</a:t>
            </a:r>
            <a:endParaRPr sz="1900">
              <a:solidFill>
                <a:srgbClr val="434343"/>
              </a:solidFill>
            </a:endParaRPr>
          </a:p>
          <a:p>
            <a:pPr marL="914400" lvl="1" indent="-342900" algn="l" rtl="0">
              <a:spcBef>
                <a:spcPts val="0"/>
              </a:spcBef>
              <a:spcAft>
                <a:spcPts val="0"/>
              </a:spcAft>
              <a:buClr>
                <a:srgbClr val="434343"/>
              </a:buClr>
              <a:buSzPts val="1800"/>
              <a:buChar char="○"/>
            </a:pPr>
            <a:r>
              <a:rPr lang="en-GB" sz="1900" dirty="0">
                <a:solidFill>
                  <a:srgbClr val="434343"/>
                </a:solidFill>
              </a:rPr>
              <a:t>Takes less time to describe a sentence compared to other existing systems.</a:t>
            </a:r>
            <a:endParaRPr sz="1900">
              <a:solidFill>
                <a:srgbClr val="434343"/>
              </a:solidFill>
            </a:endParaRPr>
          </a:p>
          <a:p>
            <a:pPr marL="914400" lvl="1" indent="-342900" algn="l" rtl="0">
              <a:spcBef>
                <a:spcPts val="0"/>
              </a:spcBef>
              <a:spcAft>
                <a:spcPts val="0"/>
              </a:spcAft>
              <a:buClr>
                <a:srgbClr val="434343"/>
              </a:buClr>
              <a:buSzPts val="1800"/>
              <a:buChar char="○"/>
            </a:pPr>
            <a:r>
              <a:rPr lang="en-GB" sz="1900" dirty="0">
                <a:solidFill>
                  <a:srgbClr val="434343"/>
                </a:solidFill>
              </a:rPr>
              <a:t>No need to remember the spelling to describe a word.</a:t>
            </a:r>
            <a:endParaRPr sz="1900">
              <a:solidFill>
                <a:srgbClr val="434343"/>
              </a:solidFill>
            </a:endParaRPr>
          </a:p>
          <a:p>
            <a:pPr marL="914400" lvl="1" indent="-342900" algn="l" rtl="0">
              <a:spcBef>
                <a:spcPts val="0"/>
              </a:spcBef>
              <a:spcAft>
                <a:spcPts val="0"/>
              </a:spcAft>
              <a:buClr>
                <a:srgbClr val="434343"/>
              </a:buClr>
              <a:buSzPts val="1800"/>
              <a:buChar char="○"/>
            </a:pPr>
            <a:r>
              <a:rPr lang="en-GB" sz="1900" dirty="0">
                <a:solidFill>
                  <a:srgbClr val="434343"/>
                </a:solidFill>
              </a:rPr>
              <a:t>Communication becomes faster.</a:t>
            </a:r>
            <a:endParaRPr sz="1900">
              <a:solidFill>
                <a:srgbClr val="434343"/>
              </a:solidFill>
            </a:endParaRPr>
          </a:p>
          <a:p>
            <a:pPr marL="914400" lvl="1" indent="-342900" algn="l" rtl="0">
              <a:spcBef>
                <a:spcPts val="0"/>
              </a:spcBef>
              <a:spcAft>
                <a:spcPts val="0"/>
              </a:spcAft>
              <a:buClr>
                <a:srgbClr val="434343"/>
              </a:buClr>
              <a:buSzPts val="1800"/>
              <a:buChar char="○"/>
            </a:pPr>
            <a:r>
              <a:rPr lang="en-GB" sz="1900" dirty="0">
                <a:solidFill>
                  <a:srgbClr val="434343"/>
                </a:solidFill>
              </a:rPr>
              <a:t>No need for special Hardware.</a:t>
            </a:r>
            <a:endParaRPr sz="1900">
              <a:solidFill>
                <a:srgbClr val="434343"/>
              </a:solidFill>
            </a:endParaRPr>
          </a:p>
          <a:p>
            <a:pPr marL="0" lvl="0" indent="0" algn="l" rtl="0">
              <a:spcBef>
                <a:spcPts val="1600"/>
              </a:spcBef>
              <a:spcAft>
                <a:spcPts val="1600"/>
              </a:spcAft>
              <a:buNone/>
            </a:pPr>
            <a:endParaRPr sz="19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490220" y="993776"/>
            <a:ext cx="8077835" cy="3775448"/>
          </a:xfrm>
          <a:prstGeom prst="rect">
            <a:avLst/>
          </a:prstGeom>
        </p:spPr>
        <p:txBody>
          <a:bodyPr spcFirstLastPara="1" wrap="square" lIns="91425" tIns="91425" rIns="91425" bIns="91425" anchor="t" anchorCtr="0">
            <a:noAutofit/>
          </a:bodyPr>
          <a:lstStyle/>
          <a:p>
            <a:pPr marL="457200" lvl="0" indent="-361950">
              <a:buSzPts val="2100"/>
              <a:buFont typeface="Arial" pitchFamily="34" charset="0"/>
              <a:buChar char="•"/>
            </a:pPr>
            <a:r>
              <a:rPr lang="en-US" sz="2100" dirty="0" smtClean="0">
                <a:sym typeface="+mn-ea"/>
              </a:rPr>
              <a:t> Deep Learning based model performing Hand gesture recognition for Speech/Hearing impaired people to mimic natural way of communication was successfully implemented with accuracy comparable with those of recent contributions. The Proposed method takes gesture input as sequence of images and gives the output as a word in the form of text That helps to eliminate the communication barrier between Speech / Hearing impaired people.</a:t>
            </a:r>
            <a:br>
              <a:rPr lang="en-US" sz="2100" dirty="0" smtClean="0">
                <a:sym typeface="+mn-ea"/>
              </a:rPr>
            </a:br>
            <a:r>
              <a:rPr lang="en-US" sz="2100" dirty="0" smtClean="0">
                <a:sym typeface="+mn-ea"/>
              </a:rPr>
              <a:t>In future this model can be extended to gesture to speech translation. This method for individual gestures </a:t>
            </a:r>
            <a:r>
              <a:rPr lang="en-US" sz="2100" smtClean="0">
                <a:sym typeface="+mn-ea"/>
              </a:rPr>
              <a:t>for word can </a:t>
            </a:r>
            <a:r>
              <a:rPr lang="en-US" sz="2100" dirty="0" smtClean="0">
                <a:sym typeface="+mn-ea"/>
              </a:rPr>
              <a:t>also be extended for sentence level sign language.</a:t>
            </a:r>
            <a:endParaRPr lang="en-IN" sz="2100" dirty="0">
              <a:sym typeface="+mn-ea"/>
            </a:endParaRPr>
          </a:p>
        </p:txBody>
      </p:sp>
      <p:sp>
        <p:nvSpPr>
          <p:cNvPr id="179" name="Google Shape;179;p31"/>
          <p:cNvSpPr txBox="1"/>
          <p:nvPr/>
        </p:nvSpPr>
        <p:spPr>
          <a:xfrm>
            <a:off x="496900" y="134300"/>
            <a:ext cx="8071200" cy="7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FFFFFF"/>
                </a:solidFill>
                <a:latin typeface="Roboto" panose="02000000000000000000"/>
                <a:ea typeface="Roboto" panose="02000000000000000000"/>
                <a:cs typeface="Roboto" panose="02000000000000000000"/>
                <a:sym typeface="Roboto" panose="02000000000000000000"/>
              </a:rPr>
              <a:t>Conclusion</a:t>
            </a:r>
            <a:endParaRPr sz="3200">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
          <p:cNvSpPr txBox="1">
            <a:spLocks noGrp="1"/>
          </p:cNvSpPr>
          <p:nvPr>
            <p:ph type="title"/>
          </p:nvPr>
        </p:nvSpPr>
        <p:spPr>
          <a:xfrm>
            <a:off x="466536" y="-6"/>
            <a:ext cx="8222100" cy="1012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GB" sz="3600" dirty="0"/>
              <a:t>Contents</a:t>
            </a:r>
            <a:endParaRPr sz="3600"/>
          </a:p>
        </p:txBody>
      </p:sp>
      <p:sp>
        <p:nvSpPr>
          <p:cNvPr id="194" name="Google Shape;194;p1"/>
          <p:cNvSpPr txBox="1"/>
          <p:nvPr/>
        </p:nvSpPr>
        <p:spPr>
          <a:xfrm>
            <a:off x="865825" y="1012800"/>
            <a:ext cx="7423500" cy="3770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rgbClr val="FFFFFF"/>
                </a:solidFill>
                <a:latin typeface="Roboto"/>
                <a:ea typeface="Roboto"/>
                <a:cs typeface="Roboto"/>
                <a:sym typeface="Roboto"/>
              </a:rPr>
              <a:t>Introduction</a:t>
            </a:r>
            <a:endParaRPr sz="1800" b="0" i="0" u="none" strike="noStrike" cap="none">
              <a:solidFill>
                <a:srgbClr val="FFFFFF"/>
              </a:solidFill>
              <a:latin typeface="Roboto"/>
              <a:ea typeface="Roboto"/>
              <a:cs typeface="Roboto"/>
              <a:sym typeface="Roboto"/>
            </a:endParaRPr>
          </a:p>
          <a:p>
            <a:pPr marL="914400" marR="0" lvl="1"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rgbClr val="FFFFFF"/>
                </a:solidFill>
                <a:latin typeface="Roboto"/>
                <a:ea typeface="Roboto"/>
                <a:cs typeface="Roboto"/>
                <a:sym typeface="Roboto"/>
              </a:rPr>
              <a:t>What is Sign Language ?</a:t>
            </a:r>
            <a:endParaRPr sz="1800" b="0" i="0" u="none" strike="noStrike" cap="none">
              <a:solidFill>
                <a:srgbClr val="FFFFFF"/>
              </a:solidFill>
              <a:latin typeface="Roboto"/>
              <a:ea typeface="Roboto"/>
              <a:cs typeface="Roboto"/>
              <a:sym typeface="Roboto"/>
            </a:endParaRPr>
          </a:p>
          <a:p>
            <a:pPr marL="914400" marR="0" lvl="1"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rgbClr val="FFFFFF"/>
                </a:solidFill>
                <a:latin typeface="Roboto"/>
                <a:ea typeface="Roboto"/>
                <a:cs typeface="Roboto"/>
                <a:sym typeface="Roboto"/>
              </a:rPr>
              <a:t>Why we need SLR ?</a:t>
            </a:r>
            <a:endParaRPr sz="1800" b="0" i="0" u="none" strike="noStrike" cap="none">
              <a:solidFill>
                <a:srgbClr val="FFFFFF"/>
              </a:solidFill>
              <a:latin typeface="Roboto"/>
              <a:ea typeface="Roboto"/>
              <a:cs typeface="Roboto"/>
              <a:sym typeface="Roboto"/>
            </a:endParaRPr>
          </a:p>
          <a:p>
            <a:pPr marL="914400" marR="0" lvl="1"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rgbClr val="FFFFFF"/>
                </a:solidFill>
                <a:latin typeface="Roboto"/>
                <a:ea typeface="Roboto"/>
                <a:cs typeface="Roboto"/>
                <a:sym typeface="Roboto"/>
              </a:rPr>
              <a:t>How SLR will help ?</a:t>
            </a:r>
            <a:endParaRPr sz="1800" b="0" i="0" u="none" strike="noStrike" cap="none">
              <a:solidFill>
                <a:srgbClr val="FFFFFF"/>
              </a:solidFill>
              <a:latin typeface="Roboto"/>
              <a:ea typeface="Roboto"/>
              <a:cs typeface="Roboto"/>
              <a:sym typeface="Roboto"/>
            </a:endParaRPr>
          </a:p>
          <a:p>
            <a:pPr marL="457200" marR="0" lvl="0"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rgbClr val="FFFFFF"/>
                </a:solidFill>
                <a:latin typeface="Roboto"/>
                <a:ea typeface="Roboto"/>
                <a:cs typeface="Roboto"/>
                <a:sym typeface="Roboto"/>
              </a:rPr>
              <a:t>Review of Literature</a:t>
            </a:r>
            <a:endParaRPr sz="1800" b="0" i="0" u="none" strike="noStrike" cap="none">
              <a:solidFill>
                <a:srgbClr val="FFFFFF"/>
              </a:solidFill>
              <a:latin typeface="Roboto"/>
              <a:ea typeface="Roboto"/>
              <a:cs typeface="Roboto"/>
              <a:sym typeface="Roboto"/>
            </a:endParaRPr>
          </a:p>
          <a:p>
            <a:pPr marL="457200" marR="0" lvl="0"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rgbClr val="FFFFFF"/>
                </a:solidFill>
                <a:latin typeface="Roboto"/>
                <a:ea typeface="Roboto"/>
                <a:cs typeface="Roboto"/>
                <a:sym typeface="Roboto"/>
              </a:rPr>
              <a:t>Summarized Findings</a:t>
            </a:r>
            <a:endParaRPr sz="1800" b="0" i="0" u="none" strike="noStrike" cap="none">
              <a:solidFill>
                <a:srgbClr val="FFFFFF"/>
              </a:solidFill>
              <a:latin typeface="Roboto"/>
              <a:ea typeface="Roboto"/>
              <a:cs typeface="Roboto"/>
              <a:sym typeface="Roboto"/>
            </a:endParaRPr>
          </a:p>
          <a:p>
            <a:pPr marL="914400" marR="0" lvl="1"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chemeClr val="lt1"/>
                </a:solidFill>
                <a:latin typeface="Roboto"/>
                <a:ea typeface="Roboto"/>
                <a:cs typeface="Roboto"/>
                <a:sym typeface="Roboto"/>
              </a:rPr>
              <a:t>Disadvantages of Existing system</a:t>
            </a:r>
            <a:endParaRPr sz="1800" b="0" i="0" u="none" strike="noStrike" cap="none">
              <a:solidFill>
                <a:srgbClr val="FFFFFF"/>
              </a:solidFill>
              <a:latin typeface="Roboto"/>
              <a:ea typeface="Roboto"/>
              <a:cs typeface="Roboto"/>
              <a:sym typeface="Roboto"/>
            </a:endParaRPr>
          </a:p>
          <a:p>
            <a:pPr marL="457200" marR="0" lvl="0"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rgbClr val="FFFFFF"/>
                </a:solidFill>
                <a:latin typeface="Roboto"/>
                <a:ea typeface="Roboto"/>
                <a:cs typeface="Roboto"/>
                <a:sym typeface="Roboto"/>
              </a:rPr>
              <a:t>Problem definition </a:t>
            </a:r>
            <a:endParaRPr sz="1800" b="0" i="0" u="none" strike="noStrike" cap="none">
              <a:solidFill>
                <a:srgbClr val="FFFFFF"/>
              </a:solidFill>
              <a:latin typeface="Roboto"/>
              <a:ea typeface="Roboto"/>
              <a:cs typeface="Roboto"/>
              <a:sym typeface="Roboto"/>
            </a:endParaRPr>
          </a:p>
          <a:p>
            <a:pPr marL="457200" marR="0" lvl="0"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rgbClr val="FFFFFF"/>
                </a:solidFill>
                <a:latin typeface="Roboto"/>
                <a:ea typeface="Roboto"/>
                <a:cs typeface="Roboto"/>
                <a:sym typeface="Roboto"/>
              </a:rPr>
              <a:t>Objectives</a:t>
            </a:r>
            <a:endParaRPr sz="1800" b="0" i="0" u="none" strike="noStrike" cap="none">
              <a:solidFill>
                <a:srgbClr val="FFFFFF"/>
              </a:solidFill>
              <a:latin typeface="Roboto"/>
              <a:ea typeface="Roboto"/>
              <a:cs typeface="Roboto"/>
              <a:sym typeface="Roboto"/>
            </a:endParaRPr>
          </a:p>
          <a:p>
            <a:pPr marL="457200" marR="0" lvl="0"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rgbClr val="FFFFFF"/>
                </a:solidFill>
                <a:latin typeface="Roboto"/>
                <a:ea typeface="Roboto"/>
                <a:cs typeface="Roboto"/>
                <a:sym typeface="Roboto"/>
              </a:rPr>
              <a:t>Proposed system</a:t>
            </a:r>
            <a:endParaRPr sz="1800" b="0" i="0" u="none" strike="noStrike" cap="none">
              <a:solidFill>
                <a:srgbClr val="FFFFFF"/>
              </a:solidFill>
              <a:latin typeface="Roboto"/>
              <a:ea typeface="Roboto"/>
              <a:cs typeface="Roboto"/>
              <a:sym typeface="Roboto"/>
            </a:endParaRPr>
          </a:p>
          <a:p>
            <a:pPr marL="914400" marR="0" lvl="1"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chemeClr val="lt1"/>
                </a:solidFill>
                <a:latin typeface="Roboto"/>
                <a:ea typeface="Roboto"/>
                <a:cs typeface="Roboto"/>
                <a:sym typeface="Roboto"/>
              </a:rPr>
              <a:t>Advantages of Proposed system</a:t>
            </a:r>
            <a:endParaRPr sz="1800" b="0" i="0" u="none" strike="noStrike" cap="none">
              <a:solidFill>
                <a:schemeClr val="lt1"/>
              </a:solidFill>
              <a:latin typeface="Roboto"/>
              <a:ea typeface="Roboto"/>
              <a:cs typeface="Roboto"/>
              <a:sym typeface="Roboto"/>
            </a:endParaRPr>
          </a:p>
          <a:p>
            <a:pPr marL="457200" marR="0" lvl="0"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rgbClr val="FFFFFF"/>
                </a:solidFill>
                <a:latin typeface="Roboto"/>
                <a:ea typeface="Roboto"/>
                <a:cs typeface="Roboto"/>
                <a:sym typeface="Roboto"/>
              </a:rPr>
              <a:t>Conclusion</a:t>
            </a:r>
            <a:endParaRPr sz="1800" b="0" i="0" u="none" strike="noStrike" cap="none">
              <a:solidFill>
                <a:srgbClr val="FFFFFF"/>
              </a:solidFill>
              <a:latin typeface="Roboto"/>
              <a:ea typeface="Roboto"/>
              <a:cs typeface="Roboto"/>
              <a:sym typeface="Roboto"/>
            </a:endParaRPr>
          </a:p>
          <a:p>
            <a:pPr marL="457200" marR="0" lvl="0" indent="-342900" algn="l" rtl="0">
              <a:lnSpc>
                <a:spcPct val="100000"/>
              </a:lnSpc>
              <a:spcBef>
                <a:spcPts val="0"/>
              </a:spcBef>
              <a:spcAft>
                <a:spcPts val="0"/>
              </a:spcAft>
              <a:buClr>
                <a:srgbClr val="FFFFFF"/>
              </a:buClr>
              <a:buSzPts val="1800"/>
              <a:buFont typeface="Roboto"/>
              <a:buChar char="●"/>
            </a:pPr>
            <a:r>
              <a:rPr lang="en-GB" sz="1800" b="0" i="0" u="none" strike="noStrike" cap="none" dirty="0">
                <a:solidFill>
                  <a:srgbClr val="FFFFFF"/>
                </a:solidFill>
                <a:latin typeface="Roboto"/>
                <a:ea typeface="Roboto"/>
                <a:cs typeface="Roboto"/>
                <a:sym typeface="Roboto"/>
              </a:rPr>
              <a:t>References</a:t>
            </a:r>
            <a:endParaRPr sz="1800" b="0" i="0" u="none" strike="noStrike" cap="none">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830" y="357505"/>
            <a:ext cx="2616200" cy="579755"/>
          </a:xfrm>
        </p:spPr>
        <p:txBody>
          <a:bodyPr/>
          <a:lstStyle/>
          <a:p>
            <a:r>
              <a:rPr lang="en-IN" altLang="en-US" dirty="0"/>
              <a:t>References</a:t>
            </a:r>
          </a:p>
        </p:txBody>
      </p:sp>
      <p:sp>
        <p:nvSpPr>
          <p:cNvPr id="3" name="Text Placeholder 2"/>
          <p:cNvSpPr>
            <a:spLocks noGrp="1"/>
          </p:cNvSpPr>
          <p:nvPr>
            <p:ph type="body" idx="1"/>
          </p:nvPr>
        </p:nvSpPr>
        <p:spPr>
          <a:xfrm>
            <a:off x="1052195" y="1358265"/>
            <a:ext cx="7854950" cy="3446145"/>
          </a:xfrm>
        </p:spPr>
        <p:txBody>
          <a:bodyPr/>
          <a:lstStyle/>
          <a:p>
            <a:r>
              <a:rPr lang="en-US" sz="1400" dirty="0">
                <a:solidFill>
                  <a:schemeClr val="accent4">
                    <a:lumMod val="10000"/>
                  </a:schemeClr>
                </a:solidFill>
              </a:rPr>
              <a:t>P. V. V. Kishore, D. A. Kumar, A. S. C. S. Sastry and E. K. Kumar, "Motionlets Matching With Adaptive Kernels for 3-D Indian Sign Language Recognition," in IEEE Sensors Journal, vol. 18, no. 8, pp. 3327-3337, 15 April15, 2018, doi: 10.1109/JSEN.2018.2810449.</a:t>
            </a:r>
          </a:p>
          <a:p>
            <a:pPr marL="152400" indent="0">
              <a:buNone/>
            </a:pPr>
            <a:endParaRPr lang="en-US" sz="1400" dirty="0">
              <a:solidFill>
                <a:schemeClr val="accent4">
                  <a:lumMod val="10000"/>
                </a:schemeClr>
              </a:solidFill>
            </a:endParaRPr>
          </a:p>
          <a:p>
            <a:r>
              <a:rPr lang="en-US" sz="1400" dirty="0">
                <a:solidFill>
                  <a:schemeClr val="accent4">
                    <a:lumMod val="10000"/>
                  </a:schemeClr>
                </a:solidFill>
              </a:rPr>
              <a:t>H. Muthu Mariappan and V. Gomathi, "Real-Time Recognition of Indian Sign Language," 2019 International Conference on Computational Intelligence in Data Science (ICCIDS), Chennai, India, 2019, pp. 1-6, doi: 10.1109/ICCIDS.2019.8862125.</a:t>
            </a:r>
          </a:p>
          <a:p>
            <a:pPr marL="152400" indent="0">
              <a:buNone/>
            </a:pPr>
            <a:endParaRPr lang="en-US" sz="1400" dirty="0">
              <a:solidFill>
                <a:schemeClr val="accent4">
                  <a:lumMod val="10000"/>
                </a:schemeClr>
              </a:solidFill>
            </a:endParaRPr>
          </a:p>
          <a:p>
            <a:r>
              <a:rPr lang="en-US" sz="1400" dirty="0">
                <a:solidFill>
                  <a:schemeClr val="accent4">
                    <a:lumMod val="10000"/>
                  </a:schemeClr>
                </a:solidFill>
              </a:rPr>
              <a:t>T. Oliveira, N. Escudeiro, P. Escudeiro, E. Rocha and F. M. Barbosa, "The VirtualSign Channel for the Communication Between Deaf and Hearing Users," in IEEE Revista Iberoamericana de Tecnologias del Aprendizaje, vol. 14, no. 4, pp. 188-195, Nov. 2019, doi: 10.1109/RITA.2019.2952270.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000" dirty="0"/>
              <a:t>Thank you!</a:t>
            </a:r>
            <a:endParaRPr sz="3000"/>
          </a:p>
        </p:txBody>
      </p:sp>
      <p:sp>
        <p:nvSpPr>
          <p:cNvPr id="185" name="Google Shape;185;p3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dirty="0"/>
              <a:t> </a:t>
            </a:r>
            <a:endParaRPr sz="1400"/>
          </a:p>
        </p:txBody>
      </p:sp>
      <p:pic>
        <p:nvPicPr>
          <p:cNvPr id="186" name="Google Shape;186;p32" descr="Black and white upward shot of Golden Gate Bridge"/>
          <p:cNvPicPr preferRelativeResize="0"/>
          <p:nvPr/>
        </p:nvPicPr>
        <p:blipFill rotWithShape="1">
          <a:blip r:embed="rId3"/>
          <a:srcRect l="19071" t="9" r="4853"/>
          <a:stretch>
            <a:fillRect/>
          </a:stretch>
        </p:blipFill>
        <p:spPr>
          <a:xfrm>
            <a:off x="3274676" y="0"/>
            <a:ext cx="5869325" cy="51435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Introduction</a:t>
            </a:r>
          </a:p>
        </p:txBody>
      </p:sp>
      <p:sp>
        <p:nvSpPr>
          <p:cNvPr id="80" name="Google Shape;80;p15"/>
          <p:cNvSpPr txBox="1">
            <a:spLocks noGrp="1"/>
          </p:cNvSpPr>
          <p:nvPr>
            <p:ph type="body" idx="1"/>
          </p:nvPr>
        </p:nvSpPr>
        <p:spPr>
          <a:xfrm>
            <a:off x="342265" y="1649506"/>
            <a:ext cx="8199120" cy="3493994"/>
          </a:xfrm>
          <a:prstGeom prst="rect">
            <a:avLst/>
          </a:prstGeom>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434343"/>
              </a:buClr>
              <a:buSzPts val="1700"/>
              <a:buChar char="●"/>
            </a:pPr>
            <a:r>
              <a:rPr lang="en-GB" sz="1700" dirty="0">
                <a:solidFill>
                  <a:srgbClr val="434343"/>
                </a:solidFill>
              </a:rPr>
              <a:t>The Sign Language </a:t>
            </a:r>
            <a:r>
              <a:rPr lang="en-IN" altLang="en-GB" sz="1700" dirty="0">
                <a:solidFill>
                  <a:srgbClr val="434343"/>
                </a:solidFill>
              </a:rPr>
              <a:t>(SL) </a:t>
            </a:r>
            <a:r>
              <a:rPr lang="en-GB" sz="1700" dirty="0">
                <a:solidFill>
                  <a:srgbClr val="434343"/>
                </a:solidFill>
              </a:rPr>
              <a:t>is a method of communication for Speech/Hearing impaired. </a:t>
            </a:r>
          </a:p>
          <a:p>
            <a:pPr marL="457200" lvl="0" indent="-336550" algn="l" rtl="0">
              <a:lnSpc>
                <a:spcPct val="100000"/>
              </a:lnSpc>
              <a:spcBef>
                <a:spcPts val="0"/>
              </a:spcBef>
              <a:spcAft>
                <a:spcPts val="0"/>
              </a:spcAft>
              <a:buClr>
                <a:srgbClr val="434343"/>
              </a:buClr>
              <a:buSzPts val="1700"/>
              <a:buChar char="●"/>
            </a:pPr>
            <a:r>
              <a:rPr lang="en-IN" altLang="en-GB" sz="1700" dirty="0">
                <a:solidFill>
                  <a:srgbClr val="434343"/>
                </a:solidFill>
              </a:rPr>
              <a:t>S</a:t>
            </a:r>
            <a:r>
              <a:rPr lang="en-GB" sz="1700" dirty="0">
                <a:solidFill>
                  <a:srgbClr val="434343"/>
                </a:solidFill>
              </a:rPr>
              <a:t>ign language is well structured gesture </a:t>
            </a:r>
            <a:r>
              <a:rPr lang="en-GB" sz="1700" dirty="0">
                <a:solidFill>
                  <a:srgbClr val="434343"/>
                </a:solidFill>
                <a:sym typeface="+mn-ea"/>
              </a:rPr>
              <a:t>code</a:t>
            </a:r>
            <a:r>
              <a:rPr lang="en-GB" sz="1700" dirty="0">
                <a:solidFill>
                  <a:srgbClr val="434343"/>
                </a:solidFill>
              </a:rPr>
              <a:t>, each gesture has a meaning assigned to it.</a:t>
            </a:r>
          </a:p>
          <a:p>
            <a:pPr marL="457200" lvl="0" indent="-336550" algn="l" rtl="0">
              <a:lnSpc>
                <a:spcPct val="100000"/>
              </a:lnSpc>
              <a:spcBef>
                <a:spcPts val="0"/>
              </a:spcBef>
              <a:spcAft>
                <a:spcPts val="0"/>
              </a:spcAft>
              <a:buClr>
                <a:srgbClr val="434343"/>
              </a:buClr>
              <a:buSzPts val="1700"/>
              <a:buChar char="●"/>
            </a:pPr>
            <a:r>
              <a:rPr sz="1700">
                <a:solidFill>
                  <a:srgbClr val="434343"/>
                </a:solidFill>
              </a:rPr>
              <a:t>In the </a:t>
            </a:r>
            <a:r>
              <a:rPr lang="en-IN" sz="1700" dirty="0">
                <a:solidFill>
                  <a:srgbClr val="434343"/>
                </a:solidFill>
              </a:rPr>
              <a:t>p</a:t>
            </a:r>
            <a:r>
              <a:rPr sz="1700">
                <a:solidFill>
                  <a:srgbClr val="434343"/>
                </a:solidFill>
              </a:rPr>
              <a:t>ast several years </a:t>
            </a:r>
            <a:r>
              <a:rPr lang="en-IN" sz="1700" dirty="0">
                <a:solidFill>
                  <a:srgbClr val="434343"/>
                </a:solidFill>
              </a:rPr>
              <a:t>there is increase in interest in sign language recognition.</a:t>
            </a:r>
          </a:p>
          <a:p>
            <a:pPr marL="457200" lvl="0" indent="-336550" algn="l" rtl="0">
              <a:lnSpc>
                <a:spcPct val="100000"/>
              </a:lnSpc>
              <a:spcBef>
                <a:spcPts val="0"/>
              </a:spcBef>
              <a:spcAft>
                <a:spcPts val="0"/>
              </a:spcAft>
              <a:buClr>
                <a:srgbClr val="434343"/>
              </a:buClr>
              <a:buSzPts val="1700"/>
              <a:buChar char="●"/>
            </a:pPr>
            <a:r>
              <a:rPr lang="en-GB" sz="1700" dirty="0">
                <a:solidFill>
                  <a:srgbClr val="434343"/>
                </a:solidFill>
                <a:sym typeface="+mn-ea"/>
              </a:rPr>
              <a:t>Speech/Hearing impaired people rely </a:t>
            </a:r>
            <a:r>
              <a:rPr lang="en-GB" sz="1700" dirty="0" smtClean="0">
                <a:solidFill>
                  <a:srgbClr val="434343"/>
                </a:solidFill>
                <a:sym typeface="+mn-ea"/>
              </a:rPr>
              <a:t>on sign </a:t>
            </a:r>
            <a:r>
              <a:rPr lang="en-GB" sz="1700" dirty="0">
                <a:solidFill>
                  <a:srgbClr val="434343"/>
                </a:solidFill>
                <a:sym typeface="+mn-ea"/>
              </a:rPr>
              <a:t>language interpreters for communications. </a:t>
            </a:r>
            <a:r>
              <a:rPr lang="en-IN" altLang="en-GB" sz="1700" dirty="0">
                <a:solidFill>
                  <a:srgbClr val="434343"/>
                </a:solidFill>
                <a:sym typeface="+mn-ea"/>
              </a:rPr>
              <a:t>in day to day </a:t>
            </a:r>
            <a:r>
              <a:rPr lang="en-IN" altLang="en-GB" sz="1700" dirty="0" smtClean="0">
                <a:solidFill>
                  <a:srgbClr val="434343"/>
                </a:solidFill>
                <a:sym typeface="+mn-ea"/>
              </a:rPr>
              <a:t>tasks </a:t>
            </a:r>
            <a:r>
              <a:rPr lang="en-IN" altLang="en-GB" sz="1700" dirty="0">
                <a:solidFill>
                  <a:srgbClr val="434343"/>
                </a:solidFill>
                <a:sym typeface="+mn-ea"/>
              </a:rPr>
              <a:t>it is difficult to rely on them.</a:t>
            </a:r>
          </a:p>
          <a:p>
            <a:pPr marL="457200" lvl="0" indent="-336550" algn="l" rtl="0">
              <a:lnSpc>
                <a:spcPct val="100000"/>
              </a:lnSpc>
              <a:spcBef>
                <a:spcPts val="0"/>
              </a:spcBef>
              <a:spcAft>
                <a:spcPts val="0"/>
              </a:spcAft>
              <a:buClr>
                <a:srgbClr val="434343"/>
              </a:buClr>
              <a:buSzPts val="1700"/>
              <a:buChar char="●"/>
            </a:pPr>
            <a:r>
              <a:rPr lang="en-IN" altLang="en-GB" sz="1700" dirty="0">
                <a:solidFill>
                  <a:srgbClr val="434343"/>
                </a:solidFill>
                <a:sym typeface="+mn-ea"/>
              </a:rPr>
              <a:t>The propose system is able to recognize hand gestures accurately with use of webcam using bare human hands and convert it into text message. </a:t>
            </a:r>
          </a:p>
          <a:p>
            <a:pPr marL="457200" lvl="0" indent="-336550" algn="l" rtl="0">
              <a:lnSpc>
                <a:spcPct val="100000"/>
              </a:lnSpc>
              <a:spcBef>
                <a:spcPts val="0"/>
              </a:spcBef>
              <a:spcAft>
                <a:spcPts val="0"/>
              </a:spcAft>
              <a:buClr>
                <a:srgbClr val="434343"/>
              </a:buClr>
              <a:buSzPts val="1700"/>
              <a:buChar char="●"/>
            </a:pPr>
            <a:r>
              <a:rPr lang="en-IN" altLang="en-GB" sz="1700" dirty="0">
                <a:solidFill>
                  <a:srgbClr val="434343"/>
                </a:solidFill>
                <a:sym typeface="+mn-ea"/>
              </a:rPr>
              <a:t>The aim of this project is to recognize the gestures with highest accuracy and in least possible time and translate into the corresponding word in a vision based setup.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3916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What is sign language ?</a:t>
            </a:r>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434343"/>
              </a:buClr>
              <a:buSzPts val="1800"/>
              <a:buChar char="●"/>
            </a:pPr>
            <a:r>
              <a:rPr lang="en-GB" dirty="0">
                <a:solidFill>
                  <a:srgbClr val="434343"/>
                </a:solidFill>
              </a:rPr>
              <a:t>Communication language used by </a:t>
            </a:r>
            <a:endParaRPr>
              <a:solidFill>
                <a:srgbClr val="434343"/>
              </a:solidFill>
            </a:endParaRPr>
          </a:p>
          <a:p>
            <a:pPr marL="457200" lvl="0" indent="0" algn="l" rtl="0">
              <a:spcBef>
                <a:spcPts val="1600"/>
              </a:spcBef>
              <a:spcAft>
                <a:spcPts val="0"/>
              </a:spcAft>
              <a:buNone/>
            </a:pPr>
            <a:r>
              <a:rPr lang="en-GB" dirty="0">
                <a:solidFill>
                  <a:srgbClr val="434343"/>
                </a:solidFill>
              </a:rPr>
              <a:t>Hearing impaired people.</a:t>
            </a:r>
            <a:endParaRPr>
              <a:solidFill>
                <a:srgbClr val="434343"/>
              </a:solidFill>
            </a:endParaRPr>
          </a:p>
          <a:p>
            <a:pPr marL="457200" lvl="0" indent="-342900" algn="l" rtl="0">
              <a:spcBef>
                <a:spcPts val="1600"/>
              </a:spcBef>
              <a:spcAft>
                <a:spcPts val="0"/>
              </a:spcAft>
              <a:buClr>
                <a:srgbClr val="434343"/>
              </a:buClr>
              <a:buSzPts val="1800"/>
              <a:buChar char="●"/>
            </a:pPr>
            <a:r>
              <a:rPr lang="en-GB" dirty="0">
                <a:solidFill>
                  <a:srgbClr val="434343"/>
                </a:solidFill>
              </a:rPr>
              <a:t>Uses different medium such as hands, </a:t>
            </a:r>
            <a:endParaRPr>
              <a:solidFill>
                <a:srgbClr val="434343"/>
              </a:solidFill>
            </a:endParaRPr>
          </a:p>
          <a:p>
            <a:pPr marL="457200" lvl="0" indent="0" algn="l" rtl="0">
              <a:spcBef>
                <a:spcPts val="1600"/>
              </a:spcBef>
              <a:spcAft>
                <a:spcPts val="0"/>
              </a:spcAft>
              <a:buNone/>
            </a:pPr>
            <a:r>
              <a:rPr lang="en-GB" dirty="0">
                <a:solidFill>
                  <a:srgbClr val="434343"/>
                </a:solidFill>
              </a:rPr>
              <a:t>face or eyes rather than vocal tract or </a:t>
            </a:r>
            <a:endParaRPr>
              <a:solidFill>
                <a:srgbClr val="434343"/>
              </a:solidFill>
            </a:endParaRPr>
          </a:p>
          <a:p>
            <a:pPr marL="457200" lvl="0" indent="0" algn="l" rtl="0">
              <a:spcBef>
                <a:spcPts val="1600"/>
              </a:spcBef>
              <a:spcAft>
                <a:spcPts val="1600"/>
              </a:spcAft>
              <a:buNone/>
            </a:pPr>
            <a:r>
              <a:rPr lang="en-GB" dirty="0">
                <a:solidFill>
                  <a:srgbClr val="434343"/>
                </a:solidFill>
              </a:rPr>
              <a:t>ears for communication purpose</a:t>
            </a:r>
            <a:endParaRPr>
              <a:solidFill>
                <a:srgbClr val="434343"/>
              </a:solidFill>
            </a:endParaRPr>
          </a:p>
        </p:txBody>
      </p:sp>
      <p:pic>
        <p:nvPicPr>
          <p:cNvPr id="87" name="Google Shape;87;p16"/>
          <p:cNvPicPr preferRelativeResize="0"/>
          <p:nvPr/>
        </p:nvPicPr>
        <p:blipFill>
          <a:blip r:embed="rId3"/>
          <a:stretch>
            <a:fillRect/>
          </a:stretch>
        </p:blipFill>
        <p:spPr>
          <a:xfrm>
            <a:off x="5364973" y="1356145"/>
            <a:ext cx="3533775" cy="355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60950" y="4547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Why we need SLR ?</a:t>
            </a:r>
          </a:p>
        </p:txBody>
      </p:sp>
      <p:sp>
        <p:nvSpPr>
          <p:cNvPr id="99" name="Google Shape;99;p18"/>
          <p:cNvSpPr txBox="1">
            <a:spLocks noGrp="1"/>
          </p:cNvSpPr>
          <p:nvPr>
            <p:ph type="body" idx="1"/>
          </p:nvPr>
        </p:nvSpPr>
        <p:spPr>
          <a:xfrm>
            <a:off x="471900" y="1972200"/>
            <a:ext cx="8222100" cy="2966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GB" sz="2100" b="1" dirty="0">
                <a:solidFill>
                  <a:srgbClr val="434343"/>
                </a:solidFill>
              </a:rPr>
              <a:t>Problems :</a:t>
            </a:r>
            <a:endParaRPr sz="2100" b="1">
              <a:solidFill>
                <a:srgbClr val="434343"/>
              </a:solidFill>
            </a:endParaRPr>
          </a:p>
          <a:p>
            <a:pPr marL="457200" lvl="0" indent="-361950" algn="l" rtl="0">
              <a:spcBef>
                <a:spcPts val="1600"/>
              </a:spcBef>
              <a:spcAft>
                <a:spcPts val="0"/>
              </a:spcAft>
              <a:buClr>
                <a:srgbClr val="434343"/>
              </a:buClr>
              <a:buSzPts val="2100"/>
              <a:buChar char="●"/>
            </a:pPr>
            <a:r>
              <a:rPr lang="en-GB" sz="2100" dirty="0">
                <a:solidFill>
                  <a:srgbClr val="434343"/>
                </a:solidFill>
              </a:rPr>
              <a:t>About 2 million people are hearing </a:t>
            </a:r>
            <a:r>
              <a:rPr lang="en-GB" sz="2100" dirty="0" smtClean="0">
                <a:solidFill>
                  <a:srgbClr val="434343"/>
                </a:solidFill>
              </a:rPr>
              <a:t>impaired </a:t>
            </a:r>
            <a:r>
              <a:rPr lang="en-GB" sz="2100" dirty="0">
                <a:solidFill>
                  <a:srgbClr val="434343"/>
                </a:solidFill>
              </a:rPr>
              <a:t>in the world.</a:t>
            </a:r>
            <a:endParaRPr sz="2100">
              <a:solidFill>
                <a:srgbClr val="434343"/>
              </a:solidFill>
            </a:endParaRPr>
          </a:p>
          <a:p>
            <a:pPr marL="457200" lvl="0" indent="-361950" algn="l" rtl="0">
              <a:spcBef>
                <a:spcPts val="0"/>
              </a:spcBef>
              <a:spcAft>
                <a:spcPts val="0"/>
              </a:spcAft>
              <a:buClr>
                <a:srgbClr val="434343"/>
              </a:buClr>
              <a:buSzPts val="2100"/>
              <a:buChar char="●"/>
            </a:pPr>
            <a:r>
              <a:rPr lang="en-GB" sz="2100" dirty="0">
                <a:solidFill>
                  <a:srgbClr val="434343"/>
                </a:solidFill>
              </a:rPr>
              <a:t>They are deprived from various social activities.</a:t>
            </a:r>
            <a:endParaRPr sz="2100">
              <a:solidFill>
                <a:srgbClr val="434343"/>
              </a:solidFill>
            </a:endParaRPr>
          </a:p>
          <a:p>
            <a:pPr marL="457200" lvl="0" indent="-361950" algn="l" rtl="0">
              <a:spcBef>
                <a:spcPts val="0"/>
              </a:spcBef>
              <a:spcAft>
                <a:spcPts val="0"/>
              </a:spcAft>
              <a:buClr>
                <a:srgbClr val="434343"/>
              </a:buClr>
              <a:buSzPts val="2100"/>
              <a:buChar char="●"/>
            </a:pPr>
            <a:r>
              <a:rPr lang="en-GB" sz="2100" dirty="0">
                <a:solidFill>
                  <a:srgbClr val="434343"/>
                </a:solidFill>
              </a:rPr>
              <a:t>They are under estimated to the society.</a:t>
            </a:r>
            <a:endParaRPr sz="2100">
              <a:solidFill>
                <a:srgbClr val="434343"/>
              </a:solidFill>
            </a:endParaRPr>
          </a:p>
          <a:p>
            <a:pPr marL="457200" lvl="0" indent="-361950" algn="l" rtl="0">
              <a:spcBef>
                <a:spcPts val="0"/>
              </a:spcBef>
              <a:spcAft>
                <a:spcPts val="0"/>
              </a:spcAft>
              <a:buClr>
                <a:srgbClr val="434343"/>
              </a:buClr>
              <a:buSzPts val="2100"/>
              <a:buChar char="●"/>
            </a:pPr>
            <a:r>
              <a:rPr lang="en-GB" sz="2100" dirty="0">
                <a:solidFill>
                  <a:srgbClr val="434343"/>
                </a:solidFill>
              </a:rPr>
              <a:t>Communication problem.</a:t>
            </a:r>
            <a:endParaRPr sz="21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460950" y="4547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How SLR will help? (An Example)</a:t>
            </a:r>
          </a:p>
        </p:txBody>
      </p:sp>
      <p:sp>
        <p:nvSpPr>
          <p:cNvPr id="105" name="Google Shape;105;p19"/>
          <p:cNvSpPr txBox="1">
            <a:spLocks noGrp="1"/>
          </p:cNvSpPr>
          <p:nvPr>
            <p:ph type="body" idx="1"/>
          </p:nvPr>
        </p:nvSpPr>
        <p:spPr>
          <a:xfrm>
            <a:off x="471900" y="1972200"/>
            <a:ext cx="8222100" cy="296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rgbClr val="434343"/>
                </a:solidFill>
              </a:rPr>
              <a:t>Suppose a Speech </a:t>
            </a:r>
            <a:r>
              <a:rPr lang="en-GB" sz="2000" dirty="0" smtClean="0">
                <a:solidFill>
                  <a:srgbClr val="434343"/>
                </a:solidFill>
              </a:rPr>
              <a:t>impaired </a:t>
            </a:r>
            <a:r>
              <a:rPr lang="en-GB" sz="2000" dirty="0">
                <a:solidFill>
                  <a:srgbClr val="434343"/>
                </a:solidFill>
              </a:rPr>
              <a:t>person went to </a:t>
            </a:r>
            <a:endParaRPr sz="2000">
              <a:solidFill>
                <a:srgbClr val="434343"/>
              </a:solidFill>
            </a:endParaRPr>
          </a:p>
          <a:p>
            <a:pPr marL="0" lvl="0" indent="0" algn="l" rtl="0">
              <a:spcBef>
                <a:spcPts val="1600"/>
              </a:spcBef>
              <a:spcAft>
                <a:spcPts val="0"/>
              </a:spcAft>
              <a:buNone/>
            </a:pPr>
            <a:r>
              <a:rPr lang="en-GB" sz="2000" dirty="0">
                <a:solidFill>
                  <a:srgbClr val="434343"/>
                </a:solidFill>
              </a:rPr>
              <a:t>doctor. And she is trying to tell her problem </a:t>
            </a:r>
            <a:endParaRPr sz="2000">
              <a:solidFill>
                <a:srgbClr val="434343"/>
              </a:solidFill>
            </a:endParaRPr>
          </a:p>
          <a:p>
            <a:pPr marL="0" lvl="0" indent="0" algn="l" rtl="0">
              <a:spcBef>
                <a:spcPts val="1600"/>
              </a:spcBef>
              <a:spcAft>
                <a:spcPts val="0"/>
              </a:spcAft>
              <a:buNone/>
            </a:pPr>
            <a:r>
              <a:rPr lang="en-GB" sz="2000" dirty="0">
                <a:solidFill>
                  <a:srgbClr val="434343"/>
                </a:solidFill>
              </a:rPr>
              <a:t>to doctor using sign language but the doctor </a:t>
            </a:r>
            <a:endParaRPr sz="2000">
              <a:solidFill>
                <a:srgbClr val="434343"/>
              </a:solidFill>
            </a:endParaRPr>
          </a:p>
          <a:p>
            <a:pPr marL="0" lvl="0" indent="0" algn="l" rtl="0">
              <a:spcBef>
                <a:spcPts val="1600"/>
              </a:spcBef>
              <a:spcAft>
                <a:spcPts val="1600"/>
              </a:spcAft>
              <a:buNone/>
            </a:pPr>
            <a:r>
              <a:rPr lang="en-GB" sz="2000" dirty="0">
                <a:solidFill>
                  <a:srgbClr val="434343"/>
                </a:solidFill>
              </a:rPr>
              <a:t>cannot understand her problem.</a:t>
            </a:r>
            <a:endParaRPr sz="2000">
              <a:solidFill>
                <a:srgbClr val="434343"/>
              </a:solidFill>
            </a:endParaRPr>
          </a:p>
        </p:txBody>
      </p:sp>
      <p:pic>
        <p:nvPicPr>
          <p:cNvPr id="106" name="Google Shape;106;p19"/>
          <p:cNvPicPr preferRelativeResize="0"/>
          <p:nvPr/>
        </p:nvPicPr>
        <p:blipFill rotWithShape="1">
          <a:blip r:embed="rId3"/>
          <a:srcRect l="3755" r="10883" b="9812"/>
          <a:stretch>
            <a:fillRect/>
          </a:stretch>
        </p:blipFill>
        <p:spPr>
          <a:xfrm>
            <a:off x="5675300" y="1972200"/>
            <a:ext cx="3468699" cy="2697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60950" y="45475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How SLR will help? (An Example)</a:t>
            </a:r>
          </a:p>
        </p:txBody>
      </p:sp>
      <p:sp>
        <p:nvSpPr>
          <p:cNvPr id="112" name="Google Shape;112;p20"/>
          <p:cNvSpPr txBox="1">
            <a:spLocks noGrp="1"/>
          </p:cNvSpPr>
          <p:nvPr>
            <p:ph type="body" idx="1"/>
          </p:nvPr>
        </p:nvSpPr>
        <p:spPr>
          <a:xfrm>
            <a:off x="471900" y="1972200"/>
            <a:ext cx="8222100" cy="296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rgbClr val="434343"/>
                </a:solidFill>
              </a:rPr>
              <a:t>SLR brings solution for this problem :</a:t>
            </a:r>
            <a:endParaRPr sz="2000">
              <a:solidFill>
                <a:srgbClr val="434343"/>
              </a:solidFill>
            </a:endParaRPr>
          </a:p>
          <a:p>
            <a:pPr marL="457200" lvl="0" indent="-355600" algn="l" rtl="0">
              <a:spcBef>
                <a:spcPts val="1600"/>
              </a:spcBef>
              <a:spcAft>
                <a:spcPts val="0"/>
              </a:spcAft>
              <a:buClr>
                <a:srgbClr val="434343"/>
              </a:buClr>
              <a:buSzPts val="2000"/>
              <a:buChar char="●"/>
            </a:pPr>
            <a:r>
              <a:rPr lang="en-GB" sz="2000" dirty="0">
                <a:solidFill>
                  <a:srgbClr val="434343"/>
                </a:solidFill>
              </a:rPr>
              <a:t>SLR captures sign shown by patient</a:t>
            </a:r>
            <a:endParaRPr sz="2000">
              <a:solidFill>
                <a:srgbClr val="434343"/>
              </a:solidFill>
            </a:endParaRPr>
          </a:p>
          <a:p>
            <a:pPr marL="457200" lvl="0" indent="-355600" algn="l" rtl="0">
              <a:spcBef>
                <a:spcPts val="0"/>
              </a:spcBef>
              <a:spcAft>
                <a:spcPts val="0"/>
              </a:spcAft>
              <a:buClr>
                <a:srgbClr val="434343"/>
              </a:buClr>
              <a:buSzPts val="2000"/>
              <a:buChar char="●"/>
            </a:pPr>
            <a:r>
              <a:rPr lang="en-GB" sz="2000" dirty="0">
                <a:solidFill>
                  <a:srgbClr val="434343"/>
                </a:solidFill>
              </a:rPr>
              <a:t>Converts signs to text</a:t>
            </a:r>
            <a:endParaRPr sz="2000">
              <a:solidFill>
                <a:srgbClr val="434343"/>
              </a:solidFill>
            </a:endParaRPr>
          </a:p>
          <a:p>
            <a:pPr marL="457200" lvl="0" indent="-355600" algn="l" rtl="0">
              <a:spcBef>
                <a:spcPts val="0"/>
              </a:spcBef>
              <a:spcAft>
                <a:spcPts val="0"/>
              </a:spcAft>
              <a:buClr>
                <a:srgbClr val="434343"/>
              </a:buClr>
              <a:buSzPts val="2000"/>
              <a:buChar char="●"/>
            </a:pPr>
            <a:r>
              <a:rPr lang="en-GB" sz="2000" dirty="0">
                <a:solidFill>
                  <a:srgbClr val="434343"/>
                </a:solidFill>
              </a:rPr>
              <a:t>This text is shown to the doctor</a:t>
            </a:r>
            <a:endParaRPr sz="2000">
              <a:solidFill>
                <a:srgbClr val="434343"/>
              </a:solidFill>
            </a:endParaRPr>
          </a:p>
          <a:p>
            <a:pPr marL="0" lvl="0" indent="0" algn="l" rtl="0">
              <a:spcBef>
                <a:spcPts val="1600"/>
              </a:spcBef>
              <a:spcAft>
                <a:spcPts val="1600"/>
              </a:spcAft>
              <a:buNone/>
            </a:pPr>
            <a:r>
              <a:rPr lang="en-GB" sz="2000" dirty="0">
                <a:solidFill>
                  <a:srgbClr val="434343"/>
                </a:solidFill>
              </a:rPr>
              <a:t>Now the doctor can understand the problem of </a:t>
            </a:r>
            <a:r>
              <a:rPr lang="en-GB" sz="2000" dirty="0" smtClean="0">
                <a:solidFill>
                  <a:srgbClr val="434343"/>
                </a:solidFill>
              </a:rPr>
              <a:t>speech </a:t>
            </a:r>
            <a:r>
              <a:rPr lang="en-GB" sz="2000" dirty="0">
                <a:solidFill>
                  <a:srgbClr val="434343"/>
                </a:solidFill>
              </a:rPr>
              <a:t>impaired person</a:t>
            </a:r>
            <a:endParaRPr sz="20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477738" y="1190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Review of literature</a:t>
            </a:r>
          </a:p>
        </p:txBody>
      </p:sp>
      <p:graphicFrame>
        <p:nvGraphicFramePr>
          <p:cNvPr id="118" name="Google Shape;118;p21"/>
          <p:cNvGraphicFramePr/>
          <p:nvPr/>
        </p:nvGraphicFramePr>
        <p:xfrm>
          <a:off x="200463" y="1124825"/>
          <a:ext cx="8776675" cy="3919440"/>
        </p:xfrm>
        <a:graphic>
          <a:graphicData uri="http://schemas.openxmlformats.org/drawingml/2006/table">
            <a:tbl>
              <a:tblPr>
                <a:noFill/>
                <a:tableStyleId>{AE798151-BC99-4935-86E3-DA3A77185270}</a:tableStyleId>
              </a:tblPr>
              <a:tblGrid>
                <a:gridCol w="705150"/>
                <a:gridCol w="2746400"/>
                <a:gridCol w="1524375"/>
                <a:gridCol w="1913825"/>
                <a:gridCol w="1886925"/>
              </a:tblGrid>
              <a:tr h="561275">
                <a:tc>
                  <a:txBody>
                    <a:bodyPr/>
                    <a:lstStyle/>
                    <a:p>
                      <a:pPr marL="0" lvl="0" indent="0" algn="ctr" rtl="0">
                        <a:spcBef>
                          <a:spcPts val="0"/>
                        </a:spcBef>
                        <a:spcAft>
                          <a:spcPts val="0"/>
                        </a:spcAft>
                        <a:buNone/>
                      </a:pPr>
                      <a:r>
                        <a:rPr lang="en-GB" sz="1500" b="1" dirty="0">
                          <a:solidFill>
                            <a:srgbClr val="FFFFFF"/>
                          </a:solidFill>
                          <a:latin typeface="Roboto" panose="02000000000000000000"/>
                          <a:ea typeface="Roboto" panose="02000000000000000000"/>
                          <a:cs typeface="Roboto" panose="02000000000000000000"/>
                          <a:sym typeface="Roboto" panose="02000000000000000000"/>
                        </a:rPr>
                        <a:t>Year</a:t>
                      </a:r>
                      <a:endParaRPr sz="1500" b="1">
                        <a:solidFill>
                          <a:srgbClr val="FFFFFF"/>
                        </a:solidFill>
                        <a:latin typeface="Roboto" panose="02000000000000000000"/>
                        <a:ea typeface="Roboto" panose="02000000000000000000"/>
                        <a:cs typeface="Roboto" panose="02000000000000000000"/>
                        <a:sym typeface="Roboto" panose="02000000000000000000"/>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sz="1500" b="1" dirty="0">
                          <a:solidFill>
                            <a:srgbClr val="FFFFFF"/>
                          </a:solidFill>
                          <a:latin typeface="Roboto" panose="02000000000000000000"/>
                          <a:ea typeface="Roboto" panose="02000000000000000000"/>
                          <a:cs typeface="Roboto" panose="02000000000000000000"/>
                          <a:sym typeface="Roboto" panose="02000000000000000000"/>
                        </a:rPr>
                        <a:t>Paper </a:t>
                      </a:r>
                      <a:endParaRPr sz="1500" b="1">
                        <a:solidFill>
                          <a:srgbClr val="FFFFFF"/>
                        </a:solidFill>
                        <a:latin typeface="Roboto" panose="02000000000000000000"/>
                        <a:ea typeface="Roboto" panose="02000000000000000000"/>
                        <a:cs typeface="Roboto" panose="02000000000000000000"/>
                        <a:sym typeface="Roboto" panose="02000000000000000000"/>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sz="1500" b="1" dirty="0">
                          <a:solidFill>
                            <a:srgbClr val="FFFFFF"/>
                          </a:solidFill>
                          <a:latin typeface="Roboto" panose="02000000000000000000"/>
                          <a:ea typeface="Roboto" panose="02000000000000000000"/>
                          <a:cs typeface="Roboto" panose="02000000000000000000"/>
                          <a:sym typeface="Roboto" panose="02000000000000000000"/>
                        </a:rPr>
                        <a:t>Author</a:t>
                      </a:r>
                      <a:endParaRPr sz="1500" b="1">
                        <a:solidFill>
                          <a:srgbClr val="FFFFFF"/>
                        </a:solidFill>
                        <a:latin typeface="Roboto" panose="02000000000000000000"/>
                        <a:ea typeface="Roboto" panose="02000000000000000000"/>
                        <a:cs typeface="Roboto" panose="02000000000000000000"/>
                        <a:sym typeface="Roboto" panose="02000000000000000000"/>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sz="1500" b="1" dirty="0">
                          <a:solidFill>
                            <a:srgbClr val="FFFFFF"/>
                          </a:solidFill>
                          <a:latin typeface="Roboto" panose="02000000000000000000"/>
                          <a:ea typeface="Roboto" panose="02000000000000000000"/>
                          <a:cs typeface="Roboto" panose="02000000000000000000"/>
                          <a:sym typeface="Roboto" panose="02000000000000000000"/>
                        </a:rPr>
                        <a:t>Advantages </a:t>
                      </a:r>
                      <a:endParaRPr sz="1500" b="1">
                        <a:solidFill>
                          <a:srgbClr val="FFFFFF"/>
                        </a:solidFill>
                        <a:latin typeface="Roboto" panose="02000000000000000000"/>
                        <a:ea typeface="Roboto" panose="02000000000000000000"/>
                        <a:cs typeface="Roboto" panose="02000000000000000000"/>
                        <a:sym typeface="Roboto" panose="02000000000000000000"/>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GB" sz="1500" b="1" dirty="0">
                          <a:solidFill>
                            <a:srgbClr val="FFFFFF"/>
                          </a:solidFill>
                          <a:latin typeface="Roboto" panose="02000000000000000000"/>
                          <a:ea typeface="Roboto" panose="02000000000000000000"/>
                          <a:cs typeface="Roboto" panose="02000000000000000000"/>
                          <a:sym typeface="Roboto" panose="02000000000000000000"/>
                        </a:rPr>
                        <a:t>Disadvantages</a:t>
                      </a:r>
                      <a:endParaRPr sz="1500" b="1">
                        <a:solidFill>
                          <a:srgbClr val="FFFFFF"/>
                        </a:solidFill>
                        <a:latin typeface="Roboto" panose="02000000000000000000"/>
                        <a:ea typeface="Roboto" panose="02000000000000000000"/>
                        <a:cs typeface="Roboto" panose="02000000000000000000"/>
                        <a:sym typeface="Roboto" panose="02000000000000000000"/>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r>
              <a:tr h="1456200">
                <a:tc>
                  <a:txBody>
                    <a:bodyPr/>
                    <a:lstStyle/>
                    <a:p>
                      <a:pPr marL="0" lvl="0" indent="0" algn="l" rtl="0">
                        <a:spcBef>
                          <a:spcPts val="0"/>
                        </a:spcBef>
                        <a:spcAft>
                          <a:spcPts val="0"/>
                        </a:spcAft>
                        <a:buNone/>
                      </a:pPr>
                      <a:r>
                        <a:rPr lang="en-GB" dirty="0">
                          <a:latin typeface="Roboto" panose="02000000000000000000"/>
                          <a:ea typeface="Roboto" panose="02000000000000000000"/>
                          <a:cs typeface="Roboto" panose="02000000000000000000"/>
                          <a:sym typeface="Roboto" panose="02000000000000000000"/>
                        </a:rPr>
                        <a:t>2018</a:t>
                      </a:r>
                      <a:endParaRPr>
                        <a:latin typeface="Roboto" panose="02000000000000000000"/>
                        <a:ea typeface="Roboto" panose="02000000000000000000"/>
                        <a:cs typeface="Roboto" panose="02000000000000000000"/>
                        <a:sym typeface="Roboto" panose="02000000000000000000"/>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Roboto" panose="02000000000000000000"/>
                          <a:ea typeface="Roboto" panose="02000000000000000000"/>
                          <a:cs typeface="Roboto" panose="02000000000000000000"/>
                          <a:sym typeface="Roboto" panose="02000000000000000000"/>
                        </a:rPr>
                        <a:t>Motionlets Matching With Adaptive Kernels for 3-D Indian Sign Language Recognition</a:t>
                      </a:r>
                      <a:endParaRPr>
                        <a:latin typeface="Roboto" panose="02000000000000000000"/>
                        <a:ea typeface="Roboto" panose="02000000000000000000"/>
                        <a:cs typeface="Roboto" panose="02000000000000000000"/>
                        <a:sym typeface="Roboto" panose="02000000000000000000"/>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Roboto" panose="02000000000000000000"/>
                          <a:ea typeface="Roboto" panose="02000000000000000000"/>
                          <a:cs typeface="Roboto" panose="02000000000000000000"/>
                          <a:sym typeface="Roboto" panose="02000000000000000000"/>
                        </a:rPr>
                        <a:t>P. V. V. Kishore, D. A. Kumar, A. S. C. S. Sastry and E. K. Kumar</a:t>
                      </a:r>
                      <a:endParaRPr>
                        <a:latin typeface="Roboto" panose="02000000000000000000"/>
                        <a:ea typeface="Roboto" panose="02000000000000000000"/>
                        <a:cs typeface="Roboto" panose="02000000000000000000"/>
                        <a:sym typeface="Roboto" panose="02000000000000000000"/>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Roboto" panose="02000000000000000000"/>
                          <a:ea typeface="Roboto" panose="02000000000000000000"/>
                          <a:cs typeface="Roboto" panose="02000000000000000000"/>
                          <a:sym typeface="Roboto" panose="02000000000000000000"/>
                        </a:rPr>
                        <a:t>1) Good accuracy.</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dirty="0">
                          <a:latin typeface="Roboto" panose="02000000000000000000"/>
                          <a:ea typeface="Roboto" panose="02000000000000000000"/>
                          <a:cs typeface="Roboto" panose="02000000000000000000"/>
                          <a:sym typeface="Roboto" panose="02000000000000000000"/>
                        </a:rPr>
                        <a:t>2) makes use algorithm only</a:t>
                      </a:r>
                      <a:endParaRPr>
                        <a:latin typeface="Roboto" panose="02000000000000000000"/>
                        <a:ea typeface="Roboto" panose="02000000000000000000"/>
                        <a:cs typeface="Roboto" panose="02000000000000000000"/>
                        <a:sym typeface="Roboto" panose="02000000000000000000"/>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Roboto" panose="02000000000000000000"/>
                          <a:ea typeface="Roboto" panose="02000000000000000000"/>
                          <a:cs typeface="Roboto" panose="02000000000000000000"/>
                          <a:sym typeface="Roboto" panose="02000000000000000000"/>
                        </a:rPr>
                        <a:t>1) Much expensive</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dirty="0">
                          <a:latin typeface="Roboto" panose="02000000000000000000"/>
                          <a:ea typeface="Roboto" panose="02000000000000000000"/>
                          <a:cs typeface="Roboto" panose="02000000000000000000"/>
                          <a:sym typeface="Roboto" panose="02000000000000000000"/>
                        </a:rPr>
                        <a:t>2) Large in physical size, Not portable</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dirty="0">
                          <a:latin typeface="Roboto" panose="02000000000000000000"/>
                          <a:ea typeface="Roboto" panose="02000000000000000000"/>
                          <a:cs typeface="Roboto" panose="02000000000000000000"/>
                          <a:sym typeface="Roboto" panose="02000000000000000000"/>
                        </a:rPr>
                        <a:t>3) Used 9 3d camera</a:t>
                      </a:r>
                      <a:endParaRPr>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dirty="0">
                          <a:latin typeface="Roboto" panose="02000000000000000000"/>
                          <a:ea typeface="Roboto" panose="02000000000000000000"/>
                          <a:cs typeface="Roboto" panose="02000000000000000000"/>
                          <a:sym typeface="Roboto" panose="02000000000000000000"/>
                        </a:rPr>
                        <a:t>4) complex implementation</a:t>
                      </a:r>
                      <a:endParaRPr>
                        <a:latin typeface="Roboto" panose="02000000000000000000"/>
                        <a:ea typeface="Roboto" panose="02000000000000000000"/>
                        <a:cs typeface="Roboto" panose="02000000000000000000"/>
                        <a:sym typeface="Roboto" panose="02000000000000000000"/>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r>
              <a:tr h="816500">
                <a:tc>
                  <a:txBody>
                    <a:bodyPr/>
                    <a:lstStyle/>
                    <a:p>
                      <a:pPr marL="0" lvl="0" indent="0" algn="l" rtl="0">
                        <a:spcBef>
                          <a:spcPts val="0"/>
                        </a:spcBef>
                        <a:spcAft>
                          <a:spcPts val="0"/>
                        </a:spcAft>
                        <a:buNone/>
                      </a:pPr>
                      <a:r>
                        <a:rPr lang="en-GB" dirty="0"/>
                        <a:t>2019</a:t>
                      </a: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t>Real-Time Recognition of Indian Sign Language</a:t>
                      </a:r>
                    </a:p>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t>Muthu Mariappan H,</a:t>
                      </a:r>
                    </a:p>
                    <a:p>
                      <a:pPr marL="0" lvl="0" indent="0" algn="l" rtl="0">
                        <a:spcBef>
                          <a:spcPts val="0"/>
                        </a:spcBef>
                        <a:spcAft>
                          <a:spcPts val="0"/>
                        </a:spcAft>
                        <a:buNone/>
                      </a:pPr>
                      <a:r>
                        <a:rPr lang="en-GB" dirty="0"/>
                        <a:t>Dr Gomathi V</a:t>
                      </a: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t>1) Less expensive</a:t>
                      </a:r>
                    </a:p>
                    <a:p>
                      <a:pPr marL="0" lvl="0" indent="0" algn="l" rtl="0">
                        <a:spcBef>
                          <a:spcPts val="0"/>
                        </a:spcBef>
                        <a:spcAft>
                          <a:spcPts val="0"/>
                        </a:spcAft>
                        <a:buNone/>
                      </a:pPr>
                      <a:r>
                        <a:rPr lang="en-GB" dirty="0"/>
                        <a:t>2) implemented using camera</a:t>
                      </a: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t>1)Used static gestures.</a:t>
                      </a:r>
                    </a:p>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r>
              <a:tr h="1072225">
                <a:tc>
                  <a:txBody>
                    <a:bodyPr/>
                    <a:lstStyle/>
                    <a:p>
                      <a:pPr marL="0" lvl="0" indent="0" algn="l" rtl="0">
                        <a:spcBef>
                          <a:spcPts val="0"/>
                        </a:spcBef>
                        <a:spcAft>
                          <a:spcPts val="0"/>
                        </a:spcAft>
                        <a:buNone/>
                      </a:pPr>
                      <a:r>
                        <a:rPr lang="en-GB" dirty="0"/>
                        <a:t>2019</a:t>
                      </a: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t>The VirtualSign Channel for the Communication</a:t>
                      </a:r>
                    </a:p>
                    <a:p>
                      <a:pPr marL="0" lvl="0" indent="0" algn="l" rtl="0">
                        <a:spcBef>
                          <a:spcPts val="0"/>
                        </a:spcBef>
                        <a:spcAft>
                          <a:spcPts val="0"/>
                        </a:spcAft>
                        <a:buNone/>
                      </a:pPr>
                      <a:r>
                        <a:rPr lang="en-GB" dirty="0"/>
                        <a:t>Between Deaf and Hearing Users</a:t>
                      </a: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t>Tiago Oliveira , Nuno Escudeiro Paula Escudeiro Emanuel Rocha </a:t>
                      </a: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t>1) No need for training dataset</a:t>
                      </a:r>
                    </a:p>
                    <a:p>
                      <a:pPr marL="0" lvl="0" indent="0" algn="l" rtl="0">
                        <a:spcBef>
                          <a:spcPts val="0"/>
                        </a:spcBef>
                        <a:spcAft>
                          <a:spcPts val="0"/>
                        </a:spcAft>
                        <a:buNone/>
                      </a:pPr>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GB" dirty="0"/>
                        <a:t>1) based on Data glows</a:t>
                      </a:r>
                    </a:p>
                    <a:p>
                      <a:pPr marL="0" lvl="0" indent="0" algn="l" rtl="0">
                        <a:spcBef>
                          <a:spcPts val="0"/>
                        </a:spcBef>
                        <a:spcAft>
                          <a:spcPts val="0"/>
                        </a:spcAft>
                        <a:buNone/>
                      </a:pPr>
                      <a:r>
                        <a:rPr lang="en-GB" dirty="0"/>
                        <a:t>2)expensive because</a:t>
                      </a:r>
                    </a:p>
                    <a:p>
                      <a:pPr marL="0" lvl="0" indent="0" algn="l" rtl="0">
                        <a:spcBef>
                          <a:spcPts val="0"/>
                        </a:spcBef>
                        <a:spcAft>
                          <a:spcPts val="0"/>
                        </a:spcAft>
                        <a:buNone/>
                      </a:pPr>
                      <a:r>
                        <a:rPr lang="en-GB" dirty="0"/>
                        <a:t>of glows</a:t>
                      </a: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402150" y="21497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smtClean="0"/>
              <a:t>Summarised </a:t>
            </a:r>
            <a:r>
              <a:rPr lang="en-GB" dirty="0"/>
              <a:t>findings</a:t>
            </a:r>
          </a:p>
        </p:txBody>
      </p:sp>
      <p:sp>
        <p:nvSpPr>
          <p:cNvPr id="124" name="Google Shape;124;p22"/>
          <p:cNvSpPr txBox="1">
            <a:spLocks noGrp="1"/>
          </p:cNvSpPr>
          <p:nvPr>
            <p:ph type="body" idx="1"/>
          </p:nvPr>
        </p:nvSpPr>
        <p:spPr>
          <a:xfrm>
            <a:off x="471805" y="1918970"/>
            <a:ext cx="8082915" cy="3223895"/>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434343"/>
              </a:buClr>
              <a:buSzPts val="1800"/>
              <a:buChar char="●"/>
            </a:pPr>
            <a:r>
              <a:rPr lang="en-GB" sz="1800" dirty="0">
                <a:solidFill>
                  <a:srgbClr val="434343"/>
                </a:solidFill>
              </a:rPr>
              <a:t>India has no </a:t>
            </a:r>
            <a:r>
              <a:rPr lang="en-IN" altLang="en-GB" sz="1800" dirty="0">
                <a:solidFill>
                  <a:srgbClr val="434343"/>
                </a:solidFill>
              </a:rPr>
              <a:t>official</a:t>
            </a:r>
            <a:r>
              <a:rPr lang="en-GB" sz="1800" dirty="0">
                <a:solidFill>
                  <a:srgbClr val="434343"/>
                </a:solidFill>
              </a:rPr>
              <a:t> sign language. </a:t>
            </a:r>
            <a:r>
              <a:rPr lang="en-IN" altLang="en-GB" sz="1800" dirty="0">
                <a:solidFill>
                  <a:srgbClr val="434343"/>
                </a:solidFill>
              </a:rPr>
              <a:t>So n</a:t>
            </a:r>
            <a:r>
              <a:rPr lang="en-GB" sz="1800" dirty="0">
                <a:solidFill>
                  <a:srgbClr val="434343"/>
                </a:solidFill>
                <a:sym typeface="+mn-ea"/>
              </a:rPr>
              <a:t>o </a:t>
            </a:r>
            <a:r>
              <a:rPr lang="en-IN" altLang="en-GB" sz="1800" dirty="0">
                <a:solidFill>
                  <a:srgbClr val="434343"/>
                </a:solidFill>
                <a:sym typeface="+mn-ea"/>
              </a:rPr>
              <a:t>official </a:t>
            </a:r>
            <a:r>
              <a:rPr lang="en-GB" sz="1800" dirty="0">
                <a:solidFill>
                  <a:srgbClr val="434343"/>
                </a:solidFill>
                <a:sym typeface="+mn-ea"/>
              </a:rPr>
              <a:t>dataset is available.</a:t>
            </a:r>
            <a:endParaRPr sz="1800">
              <a:solidFill>
                <a:srgbClr val="434343"/>
              </a:solidFill>
            </a:endParaRPr>
          </a:p>
          <a:p>
            <a:pPr marL="457200" lvl="0" indent="-342900" algn="just" rtl="0">
              <a:spcBef>
                <a:spcPts val="0"/>
              </a:spcBef>
              <a:spcAft>
                <a:spcPts val="0"/>
              </a:spcAft>
              <a:buClr>
                <a:srgbClr val="434343"/>
              </a:buClr>
              <a:buSzPts val="1800"/>
              <a:buChar char="●"/>
            </a:pPr>
            <a:r>
              <a:rPr lang="en-GB" sz="1800" dirty="0">
                <a:solidFill>
                  <a:srgbClr val="434343"/>
                </a:solidFill>
              </a:rPr>
              <a:t>Most of the SLR based </a:t>
            </a:r>
            <a:r>
              <a:rPr lang="en-IN" altLang="en-GB" sz="1800" dirty="0">
                <a:solidFill>
                  <a:srgbClr val="434343"/>
                </a:solidFill>
              </a:rPr>
              <a:t>systems</a:t>
            </a:r>
            <a:r>
              <a:rPr lang="en-GB" sz="1800" dirty="0">
                <a:solidFill>
                  <a:srgbClr val="434343"/>
                </a:solidFill>
              </a:rPr>
              <a:t> o</a:t>
            </a:r>
            <a:r>
              <a:rPr lang="en-IN" altLang="en-GB" sz="1800" dirty="0">
                <a:solidFill>
                  <a:srgbClr val="434343"/>
                </a:solidFill>
              </a:rPr>
              <a:t>f</a:t>
            </a:r>
            <a:r>
              <a:rPr lang="en-GB" sz="1800" dirty="0">
                <a:solidFill>
                  <a:srgbClr val="434343"/>
                </a:solidFill>
              </a:rPr>
              <a:t> </a:t>
            </a:r>
            <a:r>
              <a:rPr lang="en-GB" sz="1800" dirty="0" smtClean="0">
                <a:solidFill>
                  <a:srgbClr val="434343"/>
                </a:solidFill>
              </a:rPr>
              <a:t>Indian </a:t>
            </a:r>
            <a:r>
              <a:rPr lang="en-GB" sz="1800" dirty="0">
                <a:solidFill>
                  <a:srgbClr val="434343"/>
                </a:solidFill>
              </a:rPr>
              <a:t>sign language are Static</a:t>
            </a:r>
            <a:endParaRPr sz="1800">
              <a:solidFill>
                <a:srgbClr val="434343"/>
              </a:solidFill>
            </a:endParaRPr>
          </a:p>
          <a:p>
            <a:pPr marL="457200" lvl="0" indent="-342900" algn="just" rtl="0">
              <a:spcBef>
                <a:spcPts val="0"/>
              </a:spcBef>
              <a:spcAft>
                <a:spcPts val="0"/>
              </a:spcAft>
              <a:buClr>
                <a:srgbClr val="434343"/>
              </a:buClr>
              <a:buSzPts val="1800"/>
              <a:buChar char="●"/>
            </a:pPr>
            <a:r>
              <a:rPr lang="en-GB" sz="1800" dirty="0">
                <a:solidFill>
                  <a:srgbClr val="434343"/>
                </a:solidFill>
              </a:rPr>
              <a:t>Most of the research is done for American sign language.</a:t>
            </a:r>
          </a:p>
          <a:p>
            <a:pPr marL="457200" lvl="0" indent="-342900" algn="just" rtl="0">
              <a:spcBef>
                <a:spcPts val="0"/>
              </a:spcBef>
              <a:spcAft>
                <a:spcPts val="0"/>
              </a:spcAft>
              <a:buClr>
                <a:srgbClr val="434343"/>
              </a:buClr>
              <a:buSzPts val="1800"/>
              <a:buChar char="●"/>
            </a:pPr>
            <a:r>
              <a:rPr lang="en-GB" sz="1800" dirty="0">
                <a:solidFill>
                  <a:srgbClr val="434343"/>
                </a:solidFill>
              </a:rPr>
              <a:t>Muthu Mariappan H and Dr Gomathi V, have recognized user hand gesture using FCM algorithm</a:t>
            </a:r>
            <a:r>
              <a:rPr lang="en-IN" altLang="en-GB" sz="1800" dirty="0">
                <a:solidFill>
                  <a:srgbClr val="434343"/>
                </a:solidFill>
              </a:rPr>
              <a:t>.The system is based on static gesture. Though FCM is efficient, it requires more computation time than others.</a:t>
            </a:r>
          </a:p>
          <a:p>
            <a:pPr marL="457200" lvl="0" indent="-342900" algn="just" rtl="0">
              <a:spcBef>
                <a:spcPts val="0"/>
              </a:spcBef>
              <a:spcAft>
                <a:spcPts val="0"/>
              </a:spcAft>
              <a:buClr>
                <a:srgbClr val="434343"/>
              </a:buClr>
              <a:buSzPts val="1800"/>
              <a:buChar char="●"/>
            </a:pPr>
            <a:r>
              <a:rPr lang="en-IN" altLang="en-GB" sz="1800" dirty="0">
                <a:solidFill>
                  <a:srgbClr val="434343"/>
                </a:solidFill>
              </a:rPr>
              <a:t>P.V.V. Kishore presented method of recognizing hand gesture, Which captures 3D motion of human joint positions and skeleton but a 3D skeleton model has no information about face and images. </a:t>
            </a:r>
          </a:p>
          <a:p>
            <a:pPr marL="457200" lvl="0" indent="-342900" algn="just" rtl="0">
              <a:spcBef>
                <a:spcPts val="0"/>
              </a:spcBef>
              <a:spcAft>
                <a:spcPts val="0"/>
              </a:spcAft>
              <a:buClr>
                <a:srgbClr val="434343"/>
              </a:buClr>
              <a:buSzPts val="1800"/>
              <a:buChar char="●"/>
            </a:pPr>
            <a:endParaRPr sz="1800">
              <a:solidFill>
                <a:srgbClr val="434343"/>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1296</Words>
  <PresentationFormat>On-screen Show (16:9)</PresentationFormat>
  <Paragraphs>142</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Material</vt:lpstr>
      <vt:lpstr>Gesture Based Real-time Indian Sign Language Interpreter</vt:lpstr>
      <vt:lpstr>Contents</vt:lpstr>
      <vt:lpstr>Introduction</vt:lpstr>
      <vt:lpstr>What is sign language ?</vt:lpstr>
      <vt:lpstr>Why we need SLR ?</vt:lpstr>
      <vt:lpstr>How SLR will help? (An Example)</vt:lpstr>
      <vt:lpstr>How SLR will help? (An Example)</vt:lpstr>
      <vt:lpstr>Review of literature</vt:lpstr>
      <vt:lpstr>Summarised findings</vt:lpstr>
      <vt:lpstr>Summarised findings</vt:lpstr>
      <vt:lpstr>Problem definition</vt:lpstr>
      <vt:lpstr>Objectives</vt:lpstr>
      <vt:lpstr>Proposed System</vt:lpstr>
      <vt:lpstr>System Architecture </vt:lpstr>
      <vt:lpstr>Proposed System</vt:lpstr>
      <vt:lpstr>Proposed System</vt:lpstr>
      <vt:lpstr>Proposed System</vt:lpstr>
      <vt:lpstr>Proposed System</vt:lpstr>
      <vt:lpstr> Deep Learning based model performing Hand gesture recognition for Speech/Hearing impaired people to mimic natural way of communication was successfully implemented with accuracy comparable with those of recent contributions. The Proposed method takes gesture input as sequence of images and gives the output as a word in the form of text That helps to eliminate the communication barrier between Speech / Hearing impaired people. In future this model can be extended to gesture to speech translation. This method for individual gestures for word can also be extended for sentence level sign language.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Based Real-time Indian Sign Language Interpreter</dc:title>
  <cp:lastModifiedBy>ABC</cp:lastModifiedBy>
  <cp:revision>21</cp:revision>
  <dcterms:modified xsi:type="dcterms:W3CDTF">2020-12-16T07:15:13Z</dcterms:modified>
</cp:coreProperties>
</file>