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6.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7.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 id="2147483735" r:id="rId2"/>
    <p:sldMasterId id="2147483747" r:id="rId3"/>
    <p:sldMasterId id="2147483766" r:id="rId4"/>
    <p:sldMasterId id="2147483819" r:id="rId5"/>
    <p:sldMasterId id="2147483836" r:id="rId6"/>
    <p:sldMasterId id="2147483848" r:id="rId7"/>
    <p:sldMasterId id="2147483866" r:id="rId8"/>
  </p:sldMasterIdLst>
  <p:sldIdLst>
    <p:sldId id="256" r:id="rId9"/>
    <p:sldId id="259" r:id="rId10"/>
    <p:sldId id="257" r:id="rId11"/>
    <p:sldId id="258" r:id="rId12"/>
    <p:sldId id="270" r:id="rId13"/>
    <p:sldId id="260" r:id="rId14"/>
    <p:sldId id="261" r:id="rId15"/>
    <p:sldId id="267" r:id="rId16"/>
    <p:sldId id="268" r:id="rId17"/>
    <p:sldId id="269"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7" d="100"/>
          <a:sy n="107" d="100"/>
        </p:scale>
        <p:origin x="-86"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6.xml"/><Relationship Id="rId5" Type="http://schemas.microsoft.com/office/2007/relationships/hdphoto" Target="../media/hdphoto1.wdp"/><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6.xml"/><Relationship Id="rId5" Type="http://schemas.microsoft.com/office/2007/relationships/hdphoto" Target="../media/hdphoto1.wdp"/><Relationship Id="rId4" Type="http://schemas.openxmlformats.org/officeDocument/2006/relationships/image" Target="../media/image9.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6.xml"/><Relationship Id="rId5" Type="http://schemas.microsoft.com/office/2007/relationships/hdphoto" Target="../media/hdphoto1.wdp"/><Relationship Id="rId4" Type="http://schemas.openxmlformats.org/officeDocument/2006/relationships/image" Target="../media/image8.png"/></Relationships>
</file>

<file path=ppt/slideLayouts/_rels/slideLayout8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6.xml"/><Relationship Id="rId5" Type="http://schemas.microsoft.com/office/2007/relationships/hdphoto" Target="../media/hdphoto1.wdp"/><Relationship Id="rId4" Type="http://schemas.openxmlformats.org/officeDocument/2006/relationships/image" Target="../media/image8.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522373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15798350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423347408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27674496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34194386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418113878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53970782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18292952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06349953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424438233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405787821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817919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D9BDA8-9A9A-482A-9C63-B5C8ADF86FA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469201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01231269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34CF7B3F-74E9-4570-95C7-DC1FBA4B339D}" type="datetimeFigureOut">
              <a:rPr lang="en-IN" smtClean="0"/>
              <a:t>04-03-2022</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64835982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F7B3F-74E9-4570-95C7-DC1FBA4B339D}"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54017581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4CF7B3F-74E9-4570-95C7-DC1FBA4B339D}" type="datetimeFigureOut">
              <a:rPr lang="en-IN" smtClean="0"/>
              <a:t>04-03-2022</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47721818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16072907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18626732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16427174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295929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4289502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D9BDA8-9A9A-482A-9C63-B5C8ADF86FA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6084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134428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538802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683022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406939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971595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99682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251863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4CF7B3F-74E9-4570-95C7-DC1FBA4B339D}" type="datetimeFigureOut">
              <a:rPr lang="en-IN" smtClean="0"/>
              <a:t>04-03-2022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456049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34CF7B3F-74E9-4570-95C7-DC1FBA4B339D}" type="datetimeFigureOut">
              <a:rPr lang="en-IN" smtClean="0"/>
              <a:t>04-03-2022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0063768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34CF7B3F-74E9-4570-95C7-DC1FBA4B339D}" type="datetimeFigureOut">
              <a:rPr lang="en-IN" smtClean="0"/>
              <a:t>04-03-2022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864849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21004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4CF7B3F-74E9-4570-95C7-DC1FBA4B339D}" type="datetimeFigureOut">
              <a:rPr lang="en-IN" smtClean="0"/>
              <a:t>04-03-2022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1068812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4CF7B3F-74E9-4570-95C7-DC1FBA4B339D}" type="datetimeFigureOut">
              <a:rPr lang="en-IN" smtClean="0"/>
              <a:t>04-03-2022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627942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F7B3F-74E9-4570-95C7-DC1FBA4B339D}"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1225796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F7B3F-74E9-4570-95C7-DC1FBA4B339D}"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824501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8D9BDA8-9A9A-482A-9C63-B5C8ADF86FA2}"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720885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31730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94925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9828958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40113064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F7B3F-74E9-4570-95C7-DC1FBA4B339D}"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5943660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F7B3F-74E9-4570-95C7-DC1FBA4B339D}"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41869874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F7B3F-74E9-4570-95C7-DC1FBA4B339D}" type="datetimeFigureOut">
              <a:rPr lang="en-IN" smtClean="0"/>
              <a:t>04-03-2022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2244144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41643937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6463138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3819404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722456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967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8283695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092293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CF7B3F-74E9-4570-95C7-DC1FBA4B339D}"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7819382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CF7B3F-74E9-4570-95C7-DC1FBA4B339D}"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30980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265315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4586228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5040793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78295828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5996007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6810949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87507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F7B3F-74E9-4570-95C7-DC1FBA4B339D}"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157011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F7B3F-74E9-4570-95C7-DC1FBA4B339D}"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3643226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F7B3F-74E9-4570-95C7-DC1FBA4B339D}"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908591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4CF7B3F-74E9-4570-95C7-DC1FBA4B339D}" type="datetimeFigureOut">
              <a:rPr lang="en-IN" smtClean="0"/>
              <a:t>04-03-2022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5896087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2482766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755987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32489268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2172198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8D9BDA8-9A9A-482A-9C63-B5C8ADF86FA2}"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2964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5128824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CF7B3F-74E9-4570-95C7-DC1FBA4B339D}"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80870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F7B3F-74E9-4570-95C7-DC1FBA4B339D}"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41958558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CF7B3F-74E9-4570-95C7-DC1FBA4B339D}"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82486613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6736297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8D9BDA8-9A9A-482A-9C63-B5C8ADF86FA2}" type="slidenum">
              <a:rPr lang="en-IN" smtClean="0"/>
              <a:t>‹#›</a:t>
            </a:fld>
            <a:endParaRPr lang="en-IN"/>
          </a:p>
        </p:txBody>
      </p:sp>
    </p:spTree>
    <p:extLst>
      <p:ext uri="{BB962C8B-B14F-4D97-AF65-F5344CB8AC3E}">
        <p14:creationId xmlns:p14="http://schemas.microsoft.com/office/powerpoint/2010/main" val="4047221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6694134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92040181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9225060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9228145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F7B3F-74E9-4570-95C7-DC1FBA4B339D}"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7403851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F7B3F-74E9-4570-95C7-DC1FBA4B339D}"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9098926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F7B3F-74E9-4570-95C7-DC1FBA4B339D}" type="datetimeFigureOut">
              <a:rPr lang="en-IN" smtClean="0"/>
              <a:t>04-03-2022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7764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F7B3F-74E9-4570-95C7-DC1FBA4B339D}" type="datetimeFigureOut">
              <a:rPr lang="en-IN" smtClean="0"/>
              <a:t>04-03-2022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0021804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35183671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Tree>
    <p:extLst>
      <p:ext uri="{BB962C8B-B14F-4D97-AF65-F5344CB8AC3E}">
        <p14:creationId xmlns:p14="http://schemas.microsoft.com/office/powerpoint/2010/main" val="405461890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0146057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67179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23194302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357426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78592663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89314628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31489167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8D9BDA8-9A9A-482A-9C63-B5C8ADF86FA2}" type="slidenum">
              <a:rPr lang="en-IN" smtClean="0"/>
              <a:t>‹#›</a:t>
            </a:fld>
            <a:endParaRPr lang="en-IN"/>
          </a:p>
        </p:txBody>
      </p:sp>
    </p:spTree>
    <p:extLst>
      <p:ext uri="{BB962C8B-B14F-4D97-AF65-F5344CB8AC3E}">
        <p14:creationId xmlns:p14="http://schemas.microsoft.com/office/powerpoint/2010/main" val="197944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0512492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84641260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8D9BDA8-9A9A-482A-9C63-B5C8ADF86FA2}" type="slidenum">
              <a:rPr lang="en-IN" smtClean="0"/>
              <a:t>‹#›</a:t>
            </a:fld>
            <a:endParaRPr lang="en-IN"/>
          </a:p>
        </p:txBody>
      </p:sp>
    </p:spTree>
    <p:extLst>
      <p:ext uri="{BB962C8B-B14F-4D97-AF65-F5344CB8AC3E}">
        <p14:creationId xmlns:p14="http://schemas.microsoft.com/office/powerpoint/2010/main" val="57731862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91088170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F7B3F-74E9-4570-95C7-DC1FBA4B339D}"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85649733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F7B3F-74E9-4570-95C7-DC1FBA4B339D}"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60708296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F7B3F-74E9-4570-95C7-DC1FBA4B339D}" type="datetimeFigureOut">
              <a:rPr lang="en-IN" smtClean="0"/>
              <a:t>04-03-2022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49578037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96623638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5103769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87747621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429431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7723605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00341293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67315941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45696674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404261069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F7B3F-74E9-4570-95C7-DC1FBA4B339D}"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53350627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F7B3F-74E9-4570-95C7-DC1FBA4B339D}"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47485088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F7B3F-74E9-4570-95C7-DC1FBA4B339D}" type="datetimeFigureOut">
              <a:rPr lang="en-IN" smtClean="0"/>
              <a:t>04-03-2022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86778575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42618196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19882692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7103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jp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4.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theme" Target="../theme/theme5.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8.pn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6.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image" Target="../media/image9.png"/><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microsoft.com/office/2007/relationships/hdphoto" Target="../media/hdphoto1.wdp"/></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18" Type="http://schemas.openxmlformats.org/officeDocument/2006/relationships/theme" Target="../theme/theme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17" Type="http://schemas.openxmlformats.org/officeDocument/2006/relationships/slideLayout" Target="../slideLayouts/slideLayout106.xml"/><Relationship Id="rId2" Type="http://schemas.openxmlformats.org/officeDocument/2006/relationships/slideLayout" Target="../slideLayouts/slideLayout91.xml"/><Relationship Id="rId16" Type="http://schemas.openxmlformats.org/officeDocument/2006/relationships/slideLayout" Target="../slideLayouts/slideLayout105.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slideLayout" Target="../slideLayouts/slideLayout10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4.xml"/><Relationship Id="rId3" Type="http://schemas.openxmlformats.org/officeDocument/2006/relationships/slideLayout" Target="../slideLayouts/slideLayout109.xml"/><Relationship Id="rId7" Type="http://schemas.openxmlformats.org/officeDocument/2006/relationships/slideLayout" Target="../slideLayouts/slideLayout113.xml"/><Relationship Id="rId12" Type="http://schemas.openxmlformats.org/officeDocument/2006/relationships/theme" Target="../theme/theme8.xml"/><Relationship Id="rId2" Type="http://schemas.openxmlformats.org/officeDocument/2006/relationships/slideLayout" Target="../slideLayouts/slideLayout108.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5" Type="http://schemas.openxmlformats.org/officeDocument/2006/relationships/slideLayout" Target="../slideLayouts/slideLayout111.xml"/><Relationship Id="rId10" Type="http://schemas.openxmlformats.org/officeDocument/2006/relationships/slideLayout" Target="../slideLayouts/slideLayout116.xml"/><Relationship Id="rId4" Type="http://schemas.openxmlformats.org/officeDocument/2006/relationships/slideLayout" Target="../slideLayouts/slideLayout110.xml"/><Relationship Id="rId9"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4CF7B3F-74E9-4570-95C7-DC1FBA4B339D}" type="datetimeFigureOut">
              <a:rPr lang="en-IN" smtClean="0"/>
              <a:t>04-03-2022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8D9BDA8-9A9A-482A-9C63-B5C8ADF86FA2}" type="slidenum">
              <a:rPr lang="en-IN" smtClean="0"/>
              <a:t>‹#›</a:t>
            </a:fld>
            <a:endParaRPr lang="en-IN"/>
          </a:p>
        </p:txBody>
      </p:sp>
    </p:spTree>
    <p:extLst>
      <p:ext uri="{BB962C8B-B14F-4D97-AF65-F5344CB8AC3E}">
        <p14:creationId xmlns:p14="http://schemas.microsoft.com/office/powerpoint/2010/main" val="206398984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34CF7B3F-74E9-4570-95C7-DC1FBA4B339D}" type="datetimeFigureOut">
              <a:rPr lang="en-IN" smtClean="0"/>
              <a:t>04-03-2022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8D9BDA8-9A9A-482A-9C63-B5C8ADF86FA2}" type="slidenum">
              <a:rPr lang="en-IN" smtClean="0"/>
              <a:t>‹#›</a:t>
            </a:fld>
            <a:endParaRPr lang="en-IN"/>
          </a:p>
        </p:txBody>
      </p:sp>
    </p:spTree>
    <p:extLst>
      <p:ext uri="{BB962C8B-B14F-4D97-AF65-F5344CB8AC3E}">
        <p14:creationId xmlns:p14="http://schemas.microsoft.com/office/powerpoint/2010/main" val="3996862212"/>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34CF7B3F-74E9-4570-95C7-DC1FBA4B339D}" type="datetimeFigureOut">
              <a:rPr lang="en-IN" smtClean="0"/>
              <a:t>04-03-2022</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8D9BDA8-9A9A-482A-9C63-B5C8ADF86FA2}" type="slidenum">
              <a:rPr lang="en-IN" smtClean="0"/>
              <a:t>‹#›</a:t>
            </a:fld>
            <a:endParaRPr lang="en-IN"/>
          </a:p>
        </p:txBody>
      </p:sp>
    </p:spTree>
    <p:extLst>
      <p:ext uri="{BB962C8B-B14F-4D97-AF65-F5344CB8AC3E}">
        <p14:creationId xmlns:p14="http://schemas.microsoft.com/office/powerpoint/2010/main" val="126196145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CF7B3F-74E9-4570-95C7-DC1FBA4B339D}" type="datetimeFigureOut">
              <a:rPr lang="en-IN" smtClean="0"/>
              <a:t>04-03-2022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8D9BDA8-9A9A-482A-9C63-B5C8ADF86FA2}" type="slidenum">
              <a:rPr lang="en-IN" smtClean="0"/>
              <a:t>‹#›</a:t>
            </a:fld>
            <a:endParaRPr lang="en-IN"/>
          </a:p>
        </p:txBody>
      </p:sp>
    </p:spTree>
    <p:extLst>
      <p:ext uri="{BB962C8B-B14F-4D97-AF65-F5344CB8AC3E}">
        <p14:creationId xmlns:p14="http://schemas.microsoft.com/office/powerpoint/2010/main" val="2800013104"/>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CF7B3F-74E9-4570-95C7-DC1FBA4B339D}" type="datetimeFigureOut">
              <a:rPr lang="en-IN" smtClean="0"/>
              <a:t>04-03-2022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D9BDA8-9A9A-482A-9C63-B5C8ADF86FA2}" type="slidenum">
              <a:rPr lang="en-IN" smtClean="0"/>
              <a:t>‹#›</a:t>
            </a:fld>
            <a:endParaRPr lang="en-IN"/>
          </a:p>
        </p:txBody>
      </p:sp>
    </p:spTree>
    <p:extLst>
      <p:ext uri="{BB962C8B-B14F-4D97-AF65-F5344CB8AC3E}">
        <p14:creationId xmlns:p14="http://schemas.microsoft.com/office/powerpoint/2010/main" val="3284591384"/>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4CF7B3F-74E9-4570-95C7-DC1FBA4B339D}" type="datetimeFigureOut">
              <a:rPr lang="en-IN" smtClean="0"/>
              <a:t>04-03-2022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8D9BDA8-9A9A-482A-9C63-B5C8ADF86FA2}" type="slidenum">
              <a:rPr lang="en-IN" smtClean="0"/>
              <a:t>‹#›</a:t>
            </a:fld>
            <a:endParaRPr lang="en-IN"/>
          </a:p>
        </p:txBody>
      </p:sp>
    </p:spTree>
    <p:extLst>
      <p:ext uri="{BB962C8B-B14F-4D97-AF65-F5344CB8AC3E}">
        <p14:creationId xmlns:p14="http://schemas.microsoft.com/office/powerpoint/2010/main" val="3589971180"/>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4CF7B3F-74E9-4570-95C7-DC1FBA4B339D}" type="datetimeFigureOut">
              <a:rPr lang="en-IN" smtClean="0"/>
              <a:t>04-03-2022</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8D9BDA8-9A9A-482A-9C63-B5C8ADF86FA2}" type="slidenum">
              <a:rPr lang="en-IN" smtClean="0"/>
              <a:t>‹#›</a:t>
            </a:fld>
            <a:endParaRPr lang="en-IN"/>
          </a:p>
        </p:txBody>
      </p:sp>
    </p:spTree>
    <p:extLst>
      <p:ext uri="{BB962C8B-B14F-4D97-AF65-F5344CB8AC3E}">
        <p14:creationId xmlns:p14="http://schemas.microsoft.com/office/powerpoint/2010/main" val="3300769785"/>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34CF7B3F-74E9-4570-95C7-DC1FBA4B339D}" type="datetimeFigureOut">
              <a:rPr lang="en-IN" smtClean="0"/>
              <a:t>04-03-2022</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8D9BDA8-9A9A-482A-9C63-B5C8ADF86FA2}" type="slidenum">
              <a:rPr lang="en-IN" smtClean="0"/>
              <a:t>‹#›</a:t>
            </a:fld>
            <a:endParaRPr lang="en-IN"/>
          </a:p>
        </p:txBody>
      </p:sp>
    </p:spTree>
    <p:extLst>
      <p:ext uri="{BB962C8B-B14F-4D97-AF65-F5344CB8AC3E}">
        <p14:creationId xmlns:p14="http://schemas.microsoft.com/office/powerpoint/2010/main" val="1250267037"/>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TmbyHF0ZRgI&amp;ab_channel=KeshaveeNandan" TargetMode="External"/><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drive/folders/16I47Uxb95vSxACZQggnpE1XT-O-HScGx?usp=sharing" TargetMode="External"/><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8E3BB-B458-462B-82AB-74FEAE88C351}"/>
              </a:ext>
            </a:extLst>
          </p:cNvPr>
          <p:cNvSpPr>
            <a:spLocks noGrp="1"/>
          </p:cNvSpPr>
          <p:nvPr>
            <p:ph type="ctrTitle"/>
          </p:nvPr>
        </p:nvSpPr>
        <p:spPr>
          <a:xfrm>
            <a:off x="1765724" y="2112509"/>
            <a:ext cx="8679915" cy="1322587"/>
          </a:xfrm>
        </p:spPr>
        <p:txBody>
          <a:bodyPr>
            <a:normAutofit fontScale="90000"/>
          </a:bodyPr>
          <a:lstStyle/>
          <a:p>
            <a:r>
              <a:rPr lang="en-US" dirty="0">
                <a:latin typeface="Bahnschrift Light Condensed" panose="020B0502040204020203" pitchFamily="34" charset="0"/>
              </a:rPr>
              <a:t>HUMAN FOLLOWING ROBOT</a:t>
            </a:r>
            <a:endParaRPr lang="en-IN" dirty="0">
              <a:latin typeface="Bahnschrift Light Condensed" panose="020B0502040204020203" pitchFamily="34" charset="0"/>
            </a:endParaRPr>
          </a:p>
        </p:txBody>
      </p:sp>
      <p:sp>
        <p:nvSpPr>
          <p:cNvPr id="3" name="Subtitle 2">
            <a:extLst>
              <a:ext uri="{FF2B5EF4-FFF2-40B4-BE49-F238E27FC236}">
                <a16:creationId xmlns:a16="http://schemas.microsoft.com/office/drawing/2014/main" id="{58640C86-3A88-4B66-A36C-6E3375411BA9}"/>
              </a:ext>
            </a:extLst>
          </p:cNvPr>
          <p:cNvSpPr>
            <a:spLocks noGrp="1"/>
          </p:cNvSpPr>
          <p:nvPr>
            <p:ph type="subTitle" idx="1"/>
          </p:nvPr>
        </p:nvSpPr>
        <p:spPr/>
        <p:txBody>
          <a:bodyPr>
            <a:normAutofit/>
          </a:bodyPr>
          <a:lstStyle/>
          <a:p>
            <a:r>
              <a:rPr lang="en-US" dirty="0"/>
              <a:t>DIY PROJECT SEC-2 SUBGROUP-3</a:t>
            </a:r>
          </a:p>
          <a:p>
            <a:r>
              <a:rPr lang="en-US" sz="2800" b="1">
                <a:solidFill>
                  <a:schemeClr val="accent3">
                    <a:lumMod val="20000"/>
                    <a:lumOff val="80000"/>
                  </a:schemeClr>
                </a:solidFill>
              </a:rPr>
              <a:t>TEAM TECHSMITHS</a:t>
            </a:r>
            <a:endParaRPr lang="en-IN" sz="2800" b="1" dirty="0">
              <a:solidFill>
                <a:schemeClr val="accent3">
                  <a:lumMod val="20000"/>
                  <a:lumOff val="80000"/>
                </a:schemeClr>
              </a:solidFill>
            </a:endParaRPr>
          </a:p>
        </p:txBody>
      </p:sp>
    </p:spTree>
    <p:extLst>
      <p:ext uri="{BB962C8B-B14F-4D97-AF65-F5344CB8AC3E}">
        <p14:creationId xmlns:p14="http://schemas.microsoft.com/office/powerpoint/2010/main" val="3857686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A333-7249-4041-93E1-5A75E71E0EB2}"/>
              </a:ext>
            </a:extLst>
          </p:cNvPr>
          <p:cNvSpPr>
            <a:spLocks noGrp="1"/>
          </p:cNvSpPr>
          <p:nvPr>
            <p:ph type="title"/>
          </p:nvPr>
        </p:nvSpPr>
        <p:spPr/>
        <p:txBody>
          <a:bodyPr/>
          <a:lstStyle/>
          <a:p>
            <a:r>
              <a:rPr lang="en-IN" dirty="0"/>
              <a:t>Video Presentation Link</a:t>
            </a:r>
          </a:p>
        </p:txBody>
      </p:sp>
      <p:sp>
        <p:nvSpPr>
          <p:cNvPr id="3" name="Content Placeholder 2">
            <a:extLst>
              <a:ext uri="{FF2B5EF4-FFF2-40B4-BE49-F238E27FC236}">
                <a16:creationId xmlns:a16="http://schemas.microsoft.com/office/drawing/2014/main" id="{0BBEF6F8-0CD5-472B-A2AD-9DA5DD4E1686}"/>
              </a:ext>
            </a:extLst>
          </p:cNvPr>
          <p:cNvSpPr>
            <a:spLocks noGrp="1"/>
          </p:cNvSpPr>
          <p:nvPr>
            <p:ph idx="1"/>
          </p:nvPr>
        </p:nvSpPr>
        <p:spPr/>
        <p:txBody>
          <a:bodyPr/>
          <a:lstStyle/>
          <a:p>
            <a:r>
              <a:rPr lang="en-IN" dirty="0">
                <a:hlinkClick r:id="rId2"/>
              </a:rPr>
              <a:t>https://www.youtube.com/watch?v=TmbyHF0ZRgI&amp;ab_channel=KeshaveeNandan</a:t>
            </a:r>
            <a:endParaRPr lang="en-IN" dirty="0"/>
          </a:p>
        </p:txBody>
      </p:sp>
    </p:spTree>
    <p:extLst>
      <p:ext uri="{BB962C8B-B14F-4D97-AF65-F5344CB8AC3E}">
        <p14:creationId xmlns:p14="http://schemas.microsoft.com/office/powerpoint/2010/main" val="387971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1F00-426B-400D-92B3-EDC585E83C1E}"/>
              </a:ext>
            </a:extLst>
          </p:cNvPr>
          <p:cNvSpPr>
            <a:spLocks noGrp="1"/>
          </p:cNvSpPr>
          <p:nvPr>
            <p:ph type="title"/>
          </p:nvPr>
        </p:nvSpPr>
        <p:spPr/>
        <p:txBody>
          <a:bodyPr/>
          <a:lstStyle/>
          <a:p>
            <a:r>
              <a:rPr lang="en-US" sz="3600" b="1" dirty="0"/>
              <a:t>WORK</a:t>
            </a:r>
            <a:r>
              <a:rPr lang="en-US" dirty="0"/>
              <a:t> </a:t>
            </a:r>
            <a:r>
              <a:rPr lang="en-US" sz="3600" b="1" dirty="0"/>
              <a:t>OF EACH MEMBER</a:t>
            </a:r>
            <a:endParaRPr lang="en-IN" b="1" dirty="0"/>
          </a:p>
        </p:txBody>
      </p:sp>
      <p:sp>
        <p:nvSpPr>
          <p:cNvPr id="3" name="Content Placeholder 2">
            <a:extLst>
              <a:ext uri="{FF2B5EF4-FFF2-40B4-BE49-F238E27FC236}">
                <a16:creationId xmlns:a16="http://schemas.microsoft.com/office/drawing/2014/main" id="{DD5A2246-8E30-4301-8E5B-6107163C6E81}"/>
              </a:ext>
            </a:extLst>
          </p:cNvPr>
          <p:cNvSpPr>
            <a:spLocks noGrp="1"/>
          </p:cNvSpPr>
          <p:nvPr>
            <p:ph idx="1"/>
          </p:nvPr>
        </p:nvSpPr>
        <p:spPr>
          <a:xfrm>
            <a:off x="1141413" y="2374768"/>
            <a:ext cx="7861185" cy="3124201"/>
          </a:xfrm>
        </p:spPr>
        <p:txBody>
          <a:bodyPr>
            <a:normAutofit/>
          </a:bodyPr>
          <a:lstStyle/>
          <a:p>
            <a:r>
              <a:rPr lang="en-US" sz="3200" dirty="0">
                <a:solidFill>
                  <a:schemeClr val="bg2">
                    <a:lumMod val="60000"/>
                    <a:lumOff val="40000"/>
                  </a:schemeClr>
                </a:solidFill>
                <a:latin typeface="Gill Sans MT Condensed" panose="020B0506020104020203" pitchFamily="34" charset="0"/>
              </a:rPr>
              <a:t>AMIYA KR. TRIPATHI: ARDUINO CIRCUIT DESIGNING AND CODE WRITING</a:t>
            </a:r>
          </a:p>
          <a:p>
            <a:r>
              <a:rPr lang="en-US" sz="3200" dirty="0">
                <a:solidFill>
                  <a:schemeClr val="bg2">
                    <a:lumMod val="60000"/>
                    <a:lumOff val="40000"/>
                  </a:schemeClr>
                </a:solidFill>
                <a:latin typeface="Gill Sans MT Condensed" panose="020B0506020104020203" pitchFamily="34" charset="0"/>
              </a:rPr>
              <a:t>SURYANSH PATEL: ARDUINO IDE AND CODE WRITING</a:t>
            </a:r>
          </a:p>
          <a:p>
            <a:r>
              <a:rPr lang="en-US" sz="3200" dirty="0">
                <a:solidFill>
                  <a:schemeClr val="bg2">
                    <a:lumMod val="60000"/>
                    <a:lumOff val="40000"/>
                  </a:schemeClr>
                </a:solidFill>
                <a:latin typeface="Gill Sans MT Condensed" panose="020B0506020104020203" pitchFamily="34" charset="0"/>
              </a:rPr>
              <a:t>KESHAVEE NANDAN: HARDWARE AND PRESENTATION</a:t>
            </a:r>
          </a:p>
          <a:p>
            <a:r>
              <a:rPr lang="en-US" sz="3200" dirty="0">
                <a:solidFill>
                  <a:schemeClr val="bg2">
                    <a:lumMod val="60000"/>
                    <a:lumOff val="40000"/>
                  </a:schemeClr>
                </a:solidFill>
                <a:latin typeface="Gill Sans MT Condensed" panose="020B0506020104020203" pitchFamily="34" charset="0"/>
              </a:rPr>
              <a:t>DIVYANSH TRIPATHI: HARDWARE</a:t>
            </a:r>
            <a:endParaRPr lang="en-IN" sz="3200" dirty="0">
              <a:solidFill>
                <a:schemeClr val="bg2">
                  <a:lumMod val="60000"/>
                  <a:lumOff val="40000"/>
                </a:schemeClr>
              </a:solidFill>
              <a:latin typeface="Gill Sans MT Condensed" panose="020B0506020104020203" pitchFamily="34" charset="0"/>
            </a:endParaRPr>
          </a:p>
        </p:txBody>
      </p:sp>
    </p:spTree>
    <p:extLst>
      <p:ext uri="{BB962C8B-B14F-4D97-AF65-F5344CB8AC3E}">
        <p14:creationId xmlns:p14="http://schemas.microsoft.com/office/powerpoint/2010/main" val="408584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47000">
              <a:schemeClr val="accent5">
                <a:lumMod val="0"/>
                <a:lumOff val="100000"/>
              </a:schemeClr>
            </a:gs>
            <a:gs pos="81000">
              <a:srgbClr val="E6CC80"/>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BDAC-15B0-4B64-BB82-DC810EB049E9}"/>
              </a:ext>
            </a:extLst>
          </p:cNvPr>
          <p:cNvSpPr>
            <a:spLocks noGrp="1"/>
          </p:cNvSpPr>
          <p:nvPr>
            <p:ph type="title"/>
          </p:nvPr>
        </p:nvSpPr>
        <p:spPr>
          <a:xfrm>
            <a:off x="2592925" y="306333"/>
            <a:ext cx="8911687" cy="1280890"/>
          </a:xfrm>
        </p:spPr>
        <p:txBody>
          <a:bodyPr>
            <a:normAutofit/>
          </a:bodyPr>
          <a:lstStyle/>
          <a:p>
            <a:r>
              <a:rPr lang="en-US" dirty="0"/>
              <a:t>PROBLEMS TARGETTED BY OUR PROJECT</a:t>
            </a:r>
            <a:endParaRPr lang="en-IN" dirty="0"/>
          </a:p>
        </p:txBody>
      </p:sp>
      <p:sp>
        <p:nvSpPr>
          <p:cNvPr id="3" name="Content Placeholder 2">
            <a:extLst>
              <a:ext uri="{FF2B5EF4-FFF2-40B4-BE49-F238E27FC236}">
                <a16:creationId xmlns:a16="http://schemas.microsoft.com/office/drawing/2014/main" id="{FFF07D62-B836-4AFC-8461-576E09321E98}"/>
              </a:ext>
            </a:extLst>
          </p:cNvPr>
          <p:cNvSpPr>
            <a:spLocks noGrp="1"/>
          </p:cNvSpPr>
          <p:nvPr>
            <p:ph idx="1"/>
          </p:nvPr>
        </p:nvSpPr>
        <p:spPr>
          <a:xfrm>
            <a:off x="2589212" y="1466849"/>
            <a:ext cx="8915400" cy="5267326"/>
          </a:xfrm>
        </p:spPr>
        <p:txBody>
          <a:bodyPr>
            <a:normAutofit lnSpcReduction="10000"/>
          </a:bodyPr>
          <a:lstStyle/>
          <a:p>
            <a:r>
              <a:rPr lang="en-US" b="1" dirty="0"/>
              <a:t>AS A METHOD OF REDUCING MANPOWER</a:t>
            </a:r>
            <a:r>
              <a:rPr lang="en-US" dirty="0"/>
              <a:t>:</a:t>
            </a:r>
          </a:p>
          <a:p>
            <a:pPr marL="0" indent="0">
              <a:buNone/>
            </a:pPr>
            <a:r>
              <a:rPr lang="en-US" dirty="0"/>
              <a:t>Using robots we can lift heavy machinery parts, Goods etc. in industries ,       which is practically not possible using manpower.</a:t>
            </a:r>
          </a:p>
          <a:p>
            <a:endParaRPr lang="en-US" b="1" dirty="0"/>
          </a:p>
          <a:p>
            <a:r>
              <a:rPr lang="en-US" b="1" dirty="0"/>
              <a:t>TO BE USED IN ENVIRONMENTS THAT ARE DIFFICULT TO TRAVERSE FOR HUMANS</a:t>
            </a:r>
          </a:p>
          <a:p>
            <a:pPr marL="0" indent="0">
              <a:buNone/>
            </a:pPr>
            <a:r>
              <a:rPr lang="en-US" dirty="0"/>
              <a:t>When the programming is reversed, this robot will behave as an obstacle avoiding robot and can traverse unknown and dangerous topography which is risky for humans to travel to.</a:t>
            </a:r>
          </a:p>
          <a:p>
            <a:pPr marL="0" indent="0">
              <a:buNone/>
            </a:pPr>
            <a:endParaRPr lang="en-US" dirty="0"/>
          </a:p>
          <a:p>
            <a:r>
              <a:rPr lang="en-US" b="1" dirty="0"/>
              <a:t>IN SITUATIONS DANGEROUS TO HUMANS DUE TO RISK OF </a:t>
            </a:r>
            <a:r>
              <a:rPr lang="en-US" b="1" dirty="0" err="1"/>
              <a:t>CONTAMINATION,etc</a:t>
            </a:r>
            <a:r>
              <a:rPr lang="en-US" b="1" dirty="0"/>
              <a:t>.</a:t>
            </a:r>
          </a:p>
          <a:p>
            <a:pPr marL="0" indent="0">
              <a:buNone/>
            </a:pPr>
            <a:r>
              <a:rPr lang="en-US" dirty="0"/>
              <a:t>Our project can help in accessing and delivering medicine to covid carrying patients, and significantly reduce human interaction. It can also help in similar situations with people carrying other communicable diseases and other high risk environments.</a:t>
            </a:r>
          </a:p>
          <a:p>
            <a:pPr marL="0" indent="0">
              <a:buNone/>
            </a:pPr>
            <a:endParaRPr lang="en-US" b="1" dirty="0"/>
          </a:p>
          <a:p>
            <a:pPr marL="0" indent="0">
              <a:buNone/>
            </a:pPr>
            <a:endParaRPr lang="en-US" dirty="0"/>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2836978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90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7D72-3E96-47CE-B717-8C65ED0FF29E}"/>
              </a:ext>
            </a:extLst>
          </p:cNvPr>
          <p:cNvSpPr>
            <a:spLocks noGrp="1"/>
          </p:cNvSpPr>
          <p:nvPr>
            <p:ph type="title"/>
          </p:nvPr>
        </p:nvSpPr>
        <p:spPr/>
        <p:txBody>
          <a:bodyPr>
            <a:normAutofit fontScale="90000"/>
          </a:bodyPr>
          <a:lstStyle/>
          <a:p>
            <a:r>
              <a:rPr lang="en-US" dirty="0">
                <a:latin typeface="Bahnschrift SemiLight" panose="020B0502040204020203" pitchFamily="34" charset="0"/>
              </a:rPr>
              <a:t>OBJECTIVES AND SCOPE OF THE PROJECT</a:t>
            </a:r>
            <a:br>
              <a:rPr lang="en-US" dirty="0">
                <a:latin typeface="Bahnschrift SemiLight" panose="020B0502040204020203" pitchFamily="34" charset="0"/>
              </a:rPr>
            </a:br>
            <a:endParaRPr lang="en-IN"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F7429B39-B7B7-4EBF-8BE2-9C647AF59635}"/>
              </a:ext>
            </a:extLst>
          </p:cNvPr>
          <p:cNvSpPr>
            <a:spLocks noGrp="1"/>
          </p:cNvSpPr>
          <p:nvPr>
            <p:ph idx="1"/>
          </p:nvPr>
        </p:nvSpPr>
        <p:spPr>
          <a:xfrm>
            <a:off x="4904898" y="763671"/>
            <a:ext cx="6565927" cy="5145359"/>
          </a:xfrm>
        </p:spPr>
        <p:txBody>
          <a:bodyPr>
            <a:normAutofit/>
          </a:bodyPr>
          <a:lstStyle/>
          <a:p>
            <a:pPr algn="just"/>
            <a:r>
              <a:rPr lang="en-US" sz="2400" dirty="0">
                <a:solidFill>
                  <a:schemeClr val="tx1">
                    <a:lumMod val="50000"/>
                    <a:lumOff val="50000"/>
                  </a:schemeClr>
                </a:solidFill>
                <a:effectLst>
                  <a:outerShdw blurRad="38100" dist="38100" dir="2700000" algn="tl">
                    <a:srgbClr val="000000">
                      <a:alpha val="43137"/>
                    </a:srgbClr>
                  </a:outerShdw>
                </a:effectLst>
                <a:latin typeface="Bahnschrift SemiLight SemiConde" panose="020B0502040204020203" pitchFamily="34" charset="0"/>
              </a:rPr>
              <a:t>It can be useful in a large no. of industries as equipment careers. This will be more effective and less time consuming than manual labor.</a:t>
            </a:r>
          </a:p>
          <a:p>
            <a:pPr algn="just"/>
            <a:r>
              <a:rPr lang="en-US" sz="2400" dirty="0">
                <a:solidFill>
                  <a:schemeClr val="tx1">
                    <a:lumMod val="50000"/>
                    <a:lumOff val="50000"/>
                  </a:schemeClr>
                </a:solidFill>
                <a:effectLst>
                  <a:outerShdw blurRad="38100" dist="38100" dir="2700000" algn="tl">
                    <a:srgbClr val="000000">
                      <a:alpha val="43137"/>
                    </a:srgbClr>
                  </a:outerShdw>
                </a:effectLst>
                <a:latin typeface="Bahnschrift SemiLight SemiConde" panose="020B0502040204020203" pitchFamily="34" charset="0"/>
              </a:rPr>
              <a:t>It can be used for customer service in </a:t>
            </a:r>
            <a:r>
              <a:rPr lang="en-US" sz="2400" dirty="0" err="1">
                <a:solidFill>
                  <a:schemeClr val="tx1">
                    <a:lumMod val="50000"/>
                    <a:lumOff val="50000"/>
                  </a:schemeClr>
                </a:solidFill>
                <a:effectLst>
                  <a:outerShdw blurRad="38100" dist="38100" dir="2700000" algn="tl">
                    <a:srgbClr val="000000">
                      <a:alpha val="43137"/>
                    </a:srgbClr>
                  </a:outerShdw>
                </a:effectLst>
                <a:latin typeface="Bahnschrift SemiLight SemiConde" panose="020B0502040204020203" pitchFamily="34" charset="0"/>
              </a:rPr>
              <a:t>hotesl</a:t>
            </a:r>
            <a:r>
              <a:rPr lang="en-US" sz="2400" dirty="0">
                <a:solidFill>
                  <a:schemeClr val="tx1">
                    <a:lumMod val="50000"/>
                    <a:lumOff val="50000"/>
                  </a:schemeClr>
                </a:solidFill>
                <a:effectLst>
                  <a:outerShdw blurRad="38100" dist="38100" dir="2700000" algn="tl">
                    <a:srgbClr val="000000">
                      <a:alpha val="43137"/>
                    </a:srgbClr>
                  </a:outerShdw>
                </a:effectLst>
                <a:latin typeface="Bahnschrift SemiLight SemiConde" panose="020B0502040204020203" pitchFamily="34" charset="0"/>
              </a:rPr>
              <a:t>, restaurants, spas, etc.</a:t>
            </a:r>
          </a:p>
          <a:p>
            <a:pPr algn="just"/>
            <a:r>
              <a:rPr lang="en-US" sz="2400" dirty="0">
                <a:solidFill>
                  <a:schemeClr val="tx1">
                    <a:lumMod val="50000"/>
                    <a:lumOff val="50000"/>
                  </a:schemeClr>
                </a:solidFill>
                <a:effectLst>
                  <a:outerShdw blurRad="38100" dist="38100" dir="2700000" algn="tl">
                    <a:srgbClr val="000000">
                      <a:alpha val="43137"/>
                    </a:srgbClr>
                  </a:outerShdw>
                </a:effectLst>
                <a:latin typeface="Bahnschrift SemiLight SemiConde" panose="020B0502040204020203" pitchFamily="34" charset="0"/>
              </a:rPr>
              <a:t>Obstacle avoiding robots can be used in almost all mobile navigation systems.</a:t>
            </a:r>
          </a:p>
          <a:p>
            <a:pPr algn="just"/>
            <a:r>
              <a:rPr lang="en-US" sz="2400" dirty="0">
                <a:solidFill>
                  <a:schemeClr val="tx1">
                    <a:lumMod val="50000"/>
                    <a:lumOff val="50000"/>
                  </a:schemeClr>
                </a:solidFill>
                <a:effectLst>
                  <a:outerShdw blurRad="38100" dist="38100" dir="2700000" algn="tl">
                    <a:srgbClr val="000000">
                      <a:alpha val="43137"/>
                    </a:srgbClr>
                  </a:outerShdw>
                </a:effectLst>
                <a:latin typeface="Bahnschrift SemiLight SemiConde" panose="020B0502040204020203" pitchFamily="34" charset="0"/>
              </a:rPr>
              <a:t>We can save human life by using robots for patrolling purposes instead of humans.</a:t>
            </a:r>
            <a:endParaRPr lang="en-IN" sz="2400" dirty="0">
              <a:solidFill>
                <a:schemeClr val="tx1">
                  <a:lumMod val="50000"/>
                  <a:lumOff val="50000"/>
                </a:schemeClr>
              </a:solidFill>
              <a:effectLst>
                <a:outerShdw blurRad="38100" dist="38100" dir="2700000" algn="tl">
                  <a:srgbClr val="000000">
                    <a:alpha val="43137"/>
                  </a:srgbClr>
                </a:outerShdw>
              </a:effectLst>
              <a:latin typeface="Bahnschrift SemiLight SemiConde" panose="020B0502040204020203" pitchFamily="34" charset="0"/>
            </a:endParaRPr>
          </a:p>
        </p:txBody>
      </p:sp>
    </p:spTree>
    <p:extLst>
      <p:ext uri="{BB962C8B-B14F-4D97-AF65-F5344CB8AC3E}">
        <p14:creationId xmlns:p14="http://schemas.microsoft.com/office/powerpoint/2010/main" val="789234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CFDA-61DF-4041-85B5-AA516B4A442D}"/>
              </a:ext>
            </a:extLst>
          </p:cNvPr>
          <p:cNvSpPr>
            <a:spLocks noGrp="1"/>
          </p:cNvSpPr>
          <p:nvPr>
            <p:ph type="title"/>
          </p:nvPr>
        </p:nvSpPr>
        <p:spPr>
          <a:xfrm>
            <a:off x="400051" y="238125"/>
            <a:ext cx="10396882" cy="1151965"/>
          </a:xfrm>
        </p:spPr>
        <p:txBody>
          <a:bodyPr>
            <a:normAutofit/>
          </a:bodyPr>
          <a:lstStyle/>
          <a:p>
            <a:r>
              <a:rPr lang="en-US" dirty="0"/>
              <a:t>THE FUNCTIONING OF OUR PROJECT</a:t>
            </a:r>
            <a:endParaRPr lang="en-IN" dirty="0"/>
          </a:p>
        </p:txBody>
      </p:sp>
      <p:sp>
        <p:nvSpPr>
          <p:cNvPr id="3" name="Content Placeholder 2">
            <a:extLst>
              <a:ext uri="{FF2B5EF4-FFF2-40B4-BE49-F238E27FC236}">
                <a16:creationId xmlns:a16="http://schemas.microsoft.com/office/drawing/2014/main" id="{FD3EE71B-6494-4641-BEFE-D366DE609489}"/>
              </a:ext>
            </a:extLst>
          </p:cNvPr>
          <p:cNvSpPr>
            <a:spLocks noGrp="1"/>
          </p:cNvSpPr>
          <p:nvPr>
            <p:ph idx="1"/>
          </p:nvPr>
        </p:nvSpPr>
        <p:spPr>
          <a:xfrm>
            <a:off x="400051" y="1523440"/>
            <a:ext cx="8553449" cy="3311189"/>
          </a:xfrm>
        </p:spPr>
        <p:txBody>
          <a:bodyPr>
            <a:normAutofit/>
          </a:bodyPr>
          <a:lstStyle/>
          <a:p>
            <a:pPr algn="l" fontAlgn="base"/>
            <a:r>
              <a:rPr lang="en-US" b="1" i="0" dirty="0">
                <a:solidFill>
                  <a:srgbClr val="4A4A4A"/>
                </a:solidFill>
                <a:effectLst/>
                <a:latin typeface="Bahnschrift Condensed" panose="020B0502040204020203" pitchFamily="34" charset="0"/>
              </a:rPr>
              <a:t>Detects moving object which gets sense from combination of ultrasonic and IR sensors</a:t>
            </a:r>
          </a:p>
          <a:p>
            <a:pPr algn="l" fontAlgn="base"/>
            <a:r>
              <a:rPr lang="en-US" b="1" i="0" dirty="0">
                <a:solidFill>
                  <a:srgbClr val="4A4A4A"/>
                </a:solidFill>
                <a:effectLst/>
                <a:latin typeface="Bahnschrift Condensed" panose="020B0502040204020203" pitchFamily="34" charset="0"/>
              </a:rPr>
              <a:t>Micro servo rotates 180 degree with sensors on its head</a:t>
            </a:r>
          </a:p>
          <a:p>
            <a:pPr algn="l" fontAlgn="base"/>
            <a:r>
              <a:rPr lang="en-US" b="1" i="0" dirty="0">
                <a:solidFill>
                  <a:srgbClr val="4A4A4A"/>
                </a:solidFill>
                <a:effectLst/>
                <a:latin typeface="Bahnschrift Condensed" panose="020B0502040204020203" pitchFamily="34" charset="0"/>
              </a:rPr>
              <a:t>When some object which moves get close to sensors</a:t>
            </a:r>
          </a:p>
          <a:p>
            <a:pPr algn="l" fontAlgn="base"/>
            <a:r>
              <a:rPr lang="en-US" b="1" i="0" dirty="0">
                <a:solidFill>
                  <a:srgbClr val="4A4A4A"/>
                </a:solidFill>
                <a:effectLst/>
                <a:latin typeface="Bahnschrift Condensed" panose="020B0502040204020203" pitchFamily="34" charset="0"/>
              </a:rPr>
              <a:t>DC Motors follow movements of object For demo hands were used to show its working</a:t>
            </a:r>
          </a:p>
          <a:p>
            <a:pPr algn="l" fontAlgn="base"/>
            <a:r>
              <a:rPr lang="en-US" b="1" i="0" dirty="0">
                <a:solidFill>
                  <a:srgbClr val="4A4A4A"/>
                </a:solidFill>
                <a:effectLst/>
                <a:latin typeface="Bahnschrift Condensed" panose="020B0502040204020203" pitchFamily="34" charset="0"/>
              </a:rPr>
              <a:t>Uses live signals of Ultrasonic and IR sensor to detect motion</a:t>
            </a:r>
          </a:p>
          <a:p>
            <a:pPr algn="l" fontAlgn="base"/>
            <a:r>
              <a:rPr lang="en-US" b="1" i="0" dirty="0">
                <a:solidFill>
                  <a:srgbClr val="4A4A4A"/>
                </a:solidFill>
                <a:effectLst/>
                <a:latin typeface="Bahnschrift Condensed" panose="020B0502040204020203" pitchFamily="34" charset="0"/>
              </a:rPr>
              <a:t>Can move in all directions front, back, right and left</a:t>
            </a:r>
          </a:p>
        </p:txBody>
      </p:sp>
    </p:spTree>
    <p:extLst>
      <p:ext uri="{BB962C8B-B14F-4D97-AF65-F5344CB8AC3E}">
        <p14:creationId xmlns:p14="http://schemas.microsoft.com/office/powerpoint/2010/main" val="4105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7C14-BB5F-4C22-BED1-626B9CCF65F6}"/>
              </a:ext>
            </a:extLst>
          </p:cNvPr>
          <p:cNvSpPr>
            <a:spLocks noGrp="1"/>
          </p:cNvSpPr>
          <p:nvPr>
            <p:ph type="title"/>
          </p:nvPr>
        </p:nvSpPr>
        <p:spPr>
          <a:xfrm>
            <a:off x="2871787" y="685800"/>
            <a:ext cx="8210895" cy="1071563"/>
          </a:xfrm>
        </p:spPr>
        <p:txBody>
          <a:bodyPr>
            <a:normAutofit/>
          </a:bodyPr>
          <a:lstStyle/>
          <a:p>
            <a:r>
              <a:rPr lang="en-IN" sz="4000" dirty="0"/>
              <a:t>WORKING OF THE PROJECT</a:t>
            </a:r>
          </a:p>
        </p:txBody>
      </p:sp>
      <p:sp>
        <p:nvSpPr>
          <p:cNvPr id="3" name="Content Placeholder 2">
            <a:extLst>
              <a:ext uri="{FF2B5EF4-FFF2-40B4-BE49-F238E27FC236}">
                <a16:creationId xmlns:a16="http://schemas.microsoft.com/office/drawing/2014/main" id="{2F841394-9798-4402-BEA4-0379D6A6E304}"/>
              </a:ext>
            </a:extLst>
          </p:cNvPr>
          <p:cNvSpPr>
            <a:spLocks noGrp="1"/>
          </p:cNvSpPr>
          <p:nvPr>
            <p:ph sz="quarter" idx="13"/>
          </p:nvPr>
        </p:nvSpPr>
        <p:spPr>
          <a:xfrm>
            <a:off x="578645" y="1519517"/>
            <a:ext cx="10394707" cy="3818965"/>
          </a:xfrm>
        </p:spPr>
        <p:txBody>
          <a:bodyPr>
            <a:normAutofit fontScale="55000" lnSpcReduction="20000"/>
          </a:bodyPr>
          <a:lstStyle/>
          <a:p>
            <a:r>
              <a:rPr lang="en-US" sz="2200" dirty="0"/>
              <a:t>This Arduino robot having a sensor that can detect any object near it and can follow this object. if you come in front of the robot it will start following you. </a:t>
            </a:r>
          </a:p>
          <a:p>
            <a:r>
              <a:rPr lang="en-US" sz="2200" dirty="0"/>
              <a:t>this robot consists ultrasonic sensor and </a:t>
            </a:r>
            <a:r>
              <a:rPr lang="en-US" sz="2200" dirty="0" err="1"/>
              <a:t>ir</a:t>
            </a:r>
            <a:r>
              <a:rPr lang="en-US" sz="2200" dirty="0"/>
              <a:t> sensor which help to follow the object. this is similar to the obstacle avoiding robot only but opposite in the working. </a:t>
            </a:r>
          </a:p>
          <a:p>
            <a:r>
              <a:rPr lang="en-US" sz="2200" dirty="0"/>
              <a:t> when you come near to the robot starts to follow you. there are 4 wheels in the robot. and 4 motors attached to the chassis.</a:t>
            </a:r>
          </a:p>
          <a:p>
            <a:r>
              <a:rPr lang="en-US" sz="2200" dirty="0"/>
              <a:t> now there are three sensors on the robot one is an ultrasonic sensor and two </a:t>
            </a:r>
            <a:r>
              <a:rPr lang="en-US" sz="2200" dirty="0" err="1"/>
              <a:t>ir</a:t>
            </a:r>
            <a:r>
              <a:rPr lang="en-US" sz="2200" dirty="0"/>
              <a:t> sensor which arranges like two or sensors left and right to the ultrasonic sensor. and when you put your hand near to the ultrasonic sensor the robot will start forward. and if you turn your hand to the left side the Arduino robot moves on the left side, and if you put your hand in the right the robot will move in the right direction. </a:t>
            </a:r>
          </a:p>
          <a:p>
            <a:r>
              <a:rPr lang="en-US" sz="2200" dirty="0"/>
              <a:t>when you put your hand in from of the ultrasonic sensor then the sensor detects you and sends this information to the Arduino. there is some distance prefix in the Arduino so if your hand is away from the sensor it will not read that. and if your hand is near to the sensor it will read it. now Arduino knows that there is something in front of the sensor and Arduino send some instruction to the motor driver and motor driver trigger the motors. and the Arduino robot starts to move forward we need to run all motor forward.</a:t>
            </a:r>
          </a:p>
          <a:p>
            <a:r>
              <a:rPr lang="en-US" sz="2200" dirty="0"/>
              <a:t>what about the sensors. </a:t>
            </a:r>
            <a:r>
              <a:rPr lang="en-US" sz="2200" dirty="0" err="1"/>
              <a:t>Ir</a:t>
            </a:r>
            <a:r>
              <a:rPr lang="en-US" sz="2200" dirty="0"/>
              <a:t> sensor works on infrared light which can also detect the object near to it. so there is two IR sensor one is at the left side of ultrasonic sensor and other is at the right side of the ultrasonic sensor. when anything comes near to the left sensor Arduino got the information that there is something is near to the left sensors and according to the code, the robot will turn to the left. and the same process for the right sensor. so this is how the human following robot works</a:t>
            </a:r>
            <a:r>
              <a:rPr lang="en-US" dirty="0"/>
              <a:t>.</a:t>
            </a:r>
            <a:endParaRPr lang="en-IN" dirty="0"/>
          </a:p>
        </p:txBody>
      </p:sp>
    </p:spTree>
    <p:extLst>
      <p:ext uri="{BB962C8B-B14F-4D97-AF65-F5344CB8AC3E}">
        <p14:creationId xmlns:p14="http://schemas.microsoft.com/office/powerpoint/2010/main" val="331741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E212-959D-4712-9C03-C9EEA8369BA8}"/>
              </a:ext>
            </a:extLst>
          </p:cNvPr>
          <p:cNvSpPr>
            <a:spLocks noGrp="1"/>
          </p:cNvSpPr>
          <p:nvPr>
            <p:ph type="title"/>
          </p:nvPr>
        </p:nvSpPr>
        <p:spPr>
          <a:xfrm>
            <a:off x="81468" y="1128408"/>
            <a:ext cx="3423731" cy="4601183"/>
          </a:xfrm>
        </p:spPr>
        <p:txBody>
          <a:bodyPr>
            <a:normAutofit/>
          </a:bodyPr>
          <a:lstStyle/>
          <a:p>
            <a:r>
              <a:rPr lang="en-US" dirty="0">
                <a:effectLst>
                  <a:outerShdw blurRad="38100" dist="38100" dir="2700000" algn="tl">
                    <a:srgbClr val="000000">
                      <a:alpha val="43137"/>
                    </a:srgbClr>
                  </a:outerShdw>
                </a:effectLst>
                <a:latin typeface="Bahnschrift Condensed" panose="020B0502040204020203" pitchFamily="34" charset="0"/>
              </a:rPr>
              <a:t>HARDWARE COMPONENETS TO BE USED</a:t>
            </a:r>
            <a:endParaRPr lang="en-IN" dirty="0">
              <a:effectLst>
                <a:outerShdw blurRad="38100" dist="38100" dir="2700000" algn="tl">
                  <a:srgbClr val="000000">
                    <a:alpha val="43137"/>
                  </a:srgbClr>
                </a:outerShdw>
              </a:effectLst>
              <a:latin typeface="Bahnschrift Condensed" panose="020B0502040204020203" pitchFamily="34" charset="0"/>
            </a:endParaRPr>
          </a:p>
        </p:txBody>
      </p:sp>
      <p:graphicFrame>
        <p:nvGraphicFramePr>
          <p:cNvPr id="4" name="Table 4">
            <a:extLst>
              <a:ext uri="{FF2B5EF4-FFF2-40B4-BE49-F238E27FC236}">
                <a16:creationId xmlns:a16="http://schemas.microsoft.com/office/drawing/2014/main" id="{143C6AF7-57B5-4F93-8675-09A05F564C65}"/>
              </a:ext>
            </a:extLst>
          </p:cNvPr>
          <p:cNvGraphicFramePr>
            <a:graphicFrameLocks noGrp="1"/>
          </p:cNvGraphicFramePr>
          <p:nvPr>
            <p:ph idx="1"/>
            <p:extLst>
              <p:ext uri="{D42A27DB-BD31-4B8C-83A1-F6EECF244321}">
                <p14:modId xmlns:p14="http://schemas.microsoft.com/office/powerpoint/2010/main" val="1756714191"/>
              </p:ext>
            </p:extLst>
          </p:nvPr>
        </p:nvGraphicFramePr>
        <p:xfrm>
          <a:off x="4760629" y="476250"/>
          <a:ext cx="6040722" cy="5434330"/>
        </p:xfrm>
        <a:graphic>
          <a:graphicData uri="http://schemas.openxmlformats.org/drawingml/2006/table">
            <a:tbl>
              <a:tblPr firstRow="1" bandRow="1">
                <a:tableStyleId>{5C22544A-7EE6-4342-B048-85BDC9FD1C3A}</a:tableStyleId>
              </a:tblPr>
              <a:tblGrid>
                <a:gridCol w="1255729">
                  <a:extLst>
                    <a:ext uri="{9D8B030D-6E8A-4147-A177-3AD203B41FA5}">
                      <a16:colId xmlns:a16="http://schemas.microsoft.com/office/drawing/2014/main" val="22148537"/>
                    </a:ext>
                  </a:extLst>
                </a:gridCol>
                <a:gridCol w="2492114">
                  <a:extLst>
                    <a:ext uri="{9D8B030D-6E8A-4147-A177-3AD203B41FA5}">
                      <a16:colId xmlns:a16="http://schemas.microsoft.com/office/drawing/2014/main" val="2712779152"/>
                    </a:ext>
                  </a:extLst>
                </a:gridCol>
                <a:gridCol w="2292879">
                  <a:extLst>
                    <a:ext uri="{9D8B030D-6E8A-4147-A177-3AD203B41FA5}">
                      <a16:colId xmlns:a16="http://schemas.microsoft.com/office/drawing/2014/main" val="3279026980"/>
                    </a:ext>
                  </a:extLst>
                </a:gridCol>
              </a:tblGrid>
              <a:tr h="479425">
                <a:tc>
                  <a:txBody>
                    <a:bodyPr/>
                    <a:lstStyle/>
                    <a:p>
                      <a:r>
                        <a:rPr lang="en-US" dirty="0"/>
                        <a:t>SL. NO.</a:t>
                      </a:r>
                      <a:endParaRPr lang="en-IN" dirty="0"/>
                    </a:p>
                  </a:txBody>
                  <a:tcPr/>
                </a:tc>
                <a:tc>
                  <a:txBody>
                    <a:bodyPr/>
                    <a:lstStyle/>
                    <a:p>
                      <a:r>
                        <a:rPr lang="en-US" dirty="0"/>
                        <a:t>COMPONENT</a:t>
                      </a:r>
                      <a:endParaRPr lang="en-IN" dirty="0"/>
                    </a:p>
                  </a:txBody>
                  <a:tcPr/>
                </a:tc>
                <a:tc>
                  <a:txBody>
                    <a:bodyPr/>
                    <a:lstStyle/>
                    <a:p>
                      <a:r>
                        <a:rPr lang="en-US" dirty="0"/>
                        <a:t>QUANTITY</a:t>
                      </a:r>
                      <a:endParaRPr lang="en-IN" dirty="0"/>
                    </a:p>
                  </a:txBody>
                  <a:tcPr/>
                </a:tc>
                <a:extLst>
                  <a:ext uri="{0D108BD9-81ED-4DB2-BD59-A6C34878D82A}">
                    <a16:rowId xmlns:a16="http://schemas.microsoft.com/office/drawing/2014/main" val="3484158723"/>
                  </a:ext>
                </a:extLst>
              </a:tr>
              <a:tr h="479425">
                <a:tc>
                  <a:txBody>
                    <a:bodyPr/>
                    <a:lstStyle/>
                    <a:p>
                      <a:r>
                        <a:rPr lang="en-US" dirty="0"/>
                        <a:t>1</a:t>
                      </a:r>
                      <a:endParaRPr lang="en-IN" dirty="0"/>
                    </a:p>
                  </a:txBody>
                  <a:tcPr/>
                </a:tc>
                <a:tc>
                  <a:txBody>
                    <a:bodyPr/>
                    <a:lstStyle/>
                    <a:p>
                      <a:r>
                        <a:rPr lang="en-US" dirty="0"/>
                        <a:t>WIRES, JUMPER WIRE</a:t>
                      </a:r>
                      <a:endParaRPr lang="en-IN" dirty="0"/>
                    </a:p>
                  </a:txBody>
                  <a:tcPr/>
                </a:tc>
                <a:tc>
                  <a:txBody>
                    <a:bodyPr/>
                    <a:lstStyle/>
                    <a:p>
                      <a:r>
                        <a:rPr lang="en-US" dirty="0"/>
                        <a:t>AS REQUIRED</a:t>
                      </a:r>
                      <a:endParaRPr lang="en-IN" dirty="0"/>
                    </a:p>
                  </a:txBody>
                  <a:tcPr/>
                </a:tc>
                <a:extLst>
                  <a:ext uri="{0D108BD9-81ED-4DB2-BD59-A6C34878D82A}">
                    <a16:rowId xmlns:a16="http://schemas.microsoft.com/office/drawing/2014/main" val="1600422155"/>
                  </a:ext>
                </a:extLst>
              </a:tr>
              <a:tr h="479425">
                <a:tc>
                  <a:txBody>
                    <a:bodyPr/>
                    <a:lstStyle/>
                    <a:p>
                      <a:r>
                        <a:rPr lang="en-US" dirty="0"/>
                        <a:t>2</a:t>
                      </a:r>
                      <a:endParaRPr lang="en-IN" dirty="0"/>
                    </a:p>
                  </a:txBody>
                  <a:tcPr/>
                </a:tc>
                <a:tc>
                  <a:txBody>
                    <a:bodyPr/>
                    <a:lstStyle/>
                    <a:p>
                      <a:r>
                        <a:rPr lang="en-US" dirty="0"/>
                        <a:t>DC SERVO MOTOR</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251692470"/>
                  </a:ext>
                </a:extLst>
              </a:tr>
              <a:tr h="479425">
                <a:tc>
                  <a:txBody>
                    <a:bodyPr/>
                    <a:lstStyle/>
                    <a:p>
                      <a:r>
                        <a:rPr lang="en-US" dirty="0"/>
                        <a:t>3</a:t>
                      </a:r>
                      <a:endParaRPr lang="en-IN" dirty="0"/>
                    </a:p>
                  </a:txBody>
                  <a:tcPr/>
                </a:tc>
                <a:tc>
                  <a:txBody>
                    <a:bodyPr/>
                    <a:lstStyle/>
                    <a:p>
                      <a:r>
                        <a:rPr lang="en-US" dirty="0"/>
                        <a:t>BO MOTORS and WHEELS</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2987457044"/>
                  </a:ext>
                </a:extLst>
              </a:tr>
              <a:tr h="479425">
                <a:tc>
                  <a:txBody>
                    <a:bodyPr/>
                    <a:lstStyle/>
                    <a:p>
                      <a:r>
                        <a:rPr lang="en-US" dirty="0"/>
                        <a:t>4</a:t>
                      </a:r>
                      <a:endParaRPr lang="en-IN" dirty="0"/>
                    </a:p>
                  </a:txBody>
                  <a:tcPr/>
                </a:tc>
                <a:tc>
                  <a:txBody>
                    <a:bodyPr/>
                    <a:lstStyle/>
                    <a:p>
                      <a:r>
                        <a:rPr lang="en-US" dirty="0"/>
                        <a:t>L293D MOTOR</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813503509"/>
                  </a:ext>
                </a:extLst>
              </a:tr>
              <a:tr h="479425">
                <a:tc>
                  <a:txBody>
                    <a:bodyPr/>
                    <a:lstStyle/>
                    <a:p>
                      <a:r>
                        <a:rPr lang="en-US" dirty="0"/>
                        <a:t>5</a:t>
                      </a:r>
                      <a:endParaRPr lang="en-IN" dirty="0"/>
                    </a:p>
                  </a:txBody>
                  <a:tcPr/>
                </a:tc>
                <a:tc>
                  <a:txBody>
                    <a:bodyPr/>
                    <a:lstStyle/>
                    <a:p>
                      <a:r>
                        <a:rPr lang="en-US" dirty="0"/>
                        <a:t>ARDUINO UNO R3</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15141400"/>
                  </a:ext>
                </a:extLst>
              </a:tr>
              <a:tr h="479425">
                <a:tc>
                  <a:txBody>
                    <a:bodyPr/>
                    <a:lstStyle/>
                    <a:p>
                      <a:r>
                        <a:rPr lang="en-US" dirty="0"/>
                        <a:t>6</a:t>
                      </a:r>
                      <a:endParaRPr lang="en-IN" dirty="0"/>
                    </a:p>
                  </a:txBody>
                  <a:tcPr/>
                </a:tc>
                <a:tc>
                  <a:txBody>
                    <a:bodyPr/>
                    <a:lstStyle/>
                    <a:p>
                      <a:r>
                        <a:rPr lang="en-US" dirty="0"/>
                        <a:t>IR SENSOR</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843377754"/>
                  </a:ext>
                </a:extLst>
              </a:tr>
              <a:tr h="479425">
                <a:tc>
                  <a:txBody>
                    <a:bodyPr/>
                    <a:lstStyle/>
                    <a:p>
                      <a:r>
                        <a:rPr lang="en-US" dirty="0"/>
                        <a:t>7</a:t>
                      </a:r>
                      <a:endParaRPr lang="en-IN" dirty="0"/>
                    </a:p>
                  </a:txBody>
                  <a:tcPr/>
                </a:tc>
                <a:tc>
                  <a:txBody>
                    <a:bodyPr/>
                    <a:lstStyle/>
                    <a:p>
                      <a:r>
                        <a:rPr lang="en-US" dirty="0"/>
                        <a:t>10650 BATTERY</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475390322"/>
                  </a:ext>
                </a:extLst>
              </a:tr>
              <a:tr h="479425">
                <a:tc>
                  <a:txBody>
                    <a:bodyPr/>
                    <a:lstStyle/>
                    <a:p>
                      <a:r>
                        <a:rPr lang="en-US" dirty="0"/>
                        <a:t>8</a:t>
                      </a:r>
                      <a:endParaRPr lang="en-IN" dirty="0"/>
                    </a:p>
                  </a:txBody>
                  <a:tcPr/>
                </a:tc>
                <a:tc>
                  <a:txBody>
                    <a:bodyPr/>
                    <a:lstStyle/>
                    <a:p>
                      <a:r>
                        <a:rPr lang="en-US" dirty="0"/>
                        <a:t>BATTERY HOLDER</a:t>
                      </a:r>
                    </a:p>
                  </a:txBody>
                  <a:tcPr/>
                </a:tc>
                <a:tc>
                  <a:txBody>
                    <a:bodyPr/>
                    <a:lstStyle/>
                    <a:p>
                      <a:r>
                        <a:rPr lang="en-US" dirty="0"/>
                        <a:t>1</a:t>
                      </a:r>
                      <a:endParaRPr lang="en-IN" dirty="0"/>
                    </a:p>
                  </a:txBody>
                  <a:tcPr/>
                </a:tc>
                <a:extLst>
                  <a:ext uri="{0D108BD9-81ED-4DB2-BD59-A6C34878D82A}">
                    <a16:rowId xmlns:a16="http://schemas.microsoft.com/office/drawing/2014/main" val="2377888356"/>
                  </a:ext>
                </a:extLst>
              </a:tr>
              <a:tr h="479425">
                <a:tc>
                  <a:txBody>
                    <a:bodyPr/>
                    <a:lstStyle/>
                    <a:p>
                      <a:r>
                        <a:rPr lang="en-US" dirty="0"/>
                        <a:t>9</a:t>
                      </a:r>
                      <a:endParaRPr lang="en-IN" dirty="0"/>
                    </a:p>
                  </a:txBody>
                  <a:tcPr/>
                </a:tc>
                <a:tc>
                  <a:txBody>
                    <a:bodyPr/>
                    <a:lstStyle/>
                    <a:p>
                      <a:r>
                        <a:rPr lang="en-US" dirty="0"/>
                        <a:t>ULTRASONIC SENSOR</a:t>
                      </a:r>
                    </a:p>
                  </a:txBody>
                  <a:tcPr/>
                </a:tc>
                <a:tc>
                  <a:txBody>
                    <a:bodyPr/>
                    <a:lstStyle/>
                    <a:p>
                      <a:r>
                        <a:rPr lang="en-US" dirty="0"/>
                        <a:t>1</a:t>
                      </a:r>
                      <a:endParaRPr lang="en-IN" dirty="0"/>
                    </a:p>
                  </a:txBody>
                  <a:tcPr/>
                </a:tc>
                <a:extLst>
                  <a:ext uri="{0D108BD9-81ED-4DB2-BD59-A6C34878D82A}">
                    <a16:rowId xmlns:a16="http://schemas.microsoft.com/office/drawing/2014/main" val="2144460515"/>
                  </a:ext>
                </a:extLst>
              </a:tr>
              <a:tr h="479425">
                <a:tc>
                  <a:txBody>
                    <a:bodyPr/>
                    <a:lstStyle/>
                    <a:p>
                      <a:r>
                        <a:rPr lang="en-US" dirty="0"/>
                        <a:t>10</a:t>
                      </a:r>
                      <a:endParaRPr lang="en-IN" dirty="0"/>
                    </a:p>
                  </a:txBody>
                  <a:tcPr/>
                </a:tc>
                <a:tc>
                  <a:txBody>
                    <a:bodyPr/>
                    <a:lstStyle/>
                    <a:p>
                      <a:r>
                        <a:rPr lang="en-US" dirty="0"/>
                        <a:t>SUN-BOARD</a:t>
                      </a:r>
                    </a:p>
                  </a:txBody>
                  <a:tcPr/>
                </a:tc>
                <a:tc>
                  <a:txBody>
                    <a:bodyPr/>
                    <a:lstStyle/>
                    <a:p>
                      <a:r>
                        <a:rPr lang="en-US" dirty="0"/>
                        <a:t>1</a:t>
                      </a:r>
                      <a:endParaRPr lang="en-IN" dirty="0"/>
                    </a:p>
                  </a:txBody>
                  <a:tcPr/>
                </a:tc>
                <a:extLst>
                  <a:ext uri="{0D108BD9-81ED-4DB2-BD59-A6C34878D82A}">
                    <a16:rowId xmlns:a16="http://schemas.microsoft.com/office/drawing/2014/main" val="255390974"/>
                  </a:ext>
                </a:extLst>
              </a:tr>
            </a:tbl>
          </a:graphicData>
        </a:graphic>
      </p:graphicFrame>
      <p:sp>
        <p:nvSpPr>
          <p:cNvPr id="5" name="TextBox 4">
            <a:extLst>
              <a:ext uri="{FF2B5EF4-FFF2-40B4-BE49-F238E27FC236}">
                <a16:creationId xmlns:a16="http://schemas.microsoft.com/office/drawing/2014/main" id="{13CFC304-2267-44F0-B94A-8B2B2ACFC149}"/>
              </a:ext>
            </a:extLst>
          </p:cNvPr>
          <p:cNvSpPr txBox="1"/>
          <p:nvPr/>
        </p:nvSpPr>
        <p:spPr>
          <a:xfrm>
            <a:off x="5804842" y="6220753"/>
            <a:ext cx="4238046" cy="369332"/>
          </a:xfrm>
          <a:prstGeom prst="rect">
            <a:avLst/>
          </a:prstGeom>
          <a:noFill/>
        </p:spPr>
        <p:txBody>
          <a:bodyPr wrap="square" rtlCol="0">
            <a:spAutoFit/>
          </a:bodyPr>
          <a:lstStyle/>
          <a:p>
            <a:r>
              <a:rPr lang="en-US" b="1" dirty="0">
                <a:ln w="22225">
                  <a:solidFill>
                    <a:schemeClr val="accent2"/>
                  </a:solidFill>
                  <a:prstDash val="solid"/>
                </a:ln>
                <a:solidFill>
                  <a:schemeClr val="accent2">
                    <a:lumMod val="40000"/>
                    <a:lumOff val="60000"/>
                  </a:schemeClr>
                </a:solidFill>
              </a:rPr>
              <a:t>TOTAL PRICE : Rs.2450/-</a:t>
            </a:r>
            <a:endParaRPr lang="en-IN"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602816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F7B6A-345F-4EAF-B7F3-B22DF8C6CA2E}"/>
              </a:ext>
            </a:extLst>
          </p:cNvPr>
          <p:cNvSpPr>
            <a:spLocks noGrp="1"/>
          </p:cNvSpPr>
          <p:nvPr>
            <p:ph type="title"/>
          </p:nvPr>
        </p:nvSpPr>
        <p:spPr>
          <a:xfrm>
            <a:off x="604121" y="762753"/>
            <a:ext cx="9613861" cy="1080938"/>
          </a:xfrm>
        </p:spPr>
        <p:txBody>
          <a:bodyPr/>
          <a:lstStyle/>
          <a:p>
            <a:r>
              <a:rPr lang="en-US" b="1" dirty="0">
                <a:solidFill>
                  <a:schemeClr val="bg2">
                    <a:lumMod val="40000"/>
                    <a:lumOff val="60000"/>
                  </a:schemeClr>
                </a:solidFill>
                <a:effectLst>
                  <a:outerShdw blurRad="38100" dist="38100" dir="2700000" algn="tl">
                    <a:srgbClr val="000000">
                      <a:alpha val="43137"/>
                    </a:srgbClr>
                  </a:outerShdw>
                </a:effectLst>
                <a:latin typeface="Bahnschrift Light SemiCondensed" panose="020B0502040204020203" pitchFamily="34" charset="0"/>
              </a:rPr>
              <a:t>SOFTWARE: ARDUINO IDE</a:t>
            </a:r>
            <a:endParaRPr lang="en-IN" b="1" dirty="0">
              <a:solidFill>
                <a:schemeClr val="bg2">
                  <a:lumMod val="40000"/>
                  <a:lumOff val="60000"/>
                </a:schemeClr>
              </a:solidFill>
              <a:effectLst>
                <a:outerShdw blurRad="38100" dist="38100" dir="2700000" algn="tl">
                  <a:srgbClr val="000000">
                    <a:alpha val="43137"/>
                  </a:srgbClr>
                </a:outerShdw>
              </a:effectLst>
              <a:latin typeface="Bahnschrift Light SemiCondensed" panose="020B0502040204020203" pitchFamily="34" charset="0"/>
            </a:endParaRPr>
          </a:p>
        </p:txBody>
      </p:sp>
      <p:sp>
        <p:nvSpPr>
          <p:cNvPr id="6" name="TextBox 5">
            <a:extLst>
              <a:ext uri="{FF2B5EF4-FFF2-40B4-BE49-F238E27FC236}">
                <a16:creationId xmlns:a16="http://schemas.microsoft.com/office/drawing/2014/main" id="{2E5E4E83-F442-4AE5-BFE1-EE0CD3D88AFC}"/>
              </a:ext>
            </a:extLst>
          </p:cNvPr>
          <p:cNvSpPr txBox="1"/>
          <p:nvPr/>
        </p:nvSpPr>
        <p:spPr>
          <a:xfrm>
            <a:off x="757372" y="2137731"/>
            <a:ext cx="4653679" cy="4493538"/>
          </a:xfrm>
          <a:prstGeom prst="rect">
            <a:avLst/>
          </a:prstGeom>
          <a:effectLst>
            <a:softEdge rad="63500"/>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n-US" sz="2200" b="0" i="0" dirty="0">
                <a:solidFill>
                  <a:schemeClr val="accent3">
                    <a:lumMod val="75000"/>
                  </a:schemeClr>
                </a:solidFill>
                <a:effectLst/>
                <a:latin typeface="Bahnschrift SemiLight SemiConde" panose="020B0502040204020203" pitchFamily="34" charset="0"/>
                <a:ea typeface="Yu Gothic UI" panose="020B0500000000000000" pitchFamily="34" charset="-128"/>
              </a:rPr>
              <a:t>The open-source Arduino Software (IDE) makes it easy to write code and upload it to the board. This software can be used with any Arduino board.</a:t>
            </a:r>
          </a:p>
          <a:p>
            <a:pPr algn="just"/>
            <a:r>
              <a:rPr lang="en-US" sz="2200" b="0" i="0" dirty="0">
                <a:solidFill>
                  <a:schemeClr val="accent3">
                    <a:lumMod val="75000"/>
                  </a:schemeClr>
                </a:solidFill>
                <a:effectLst/>
                <a:latin typeface="Bahnschrift SemiLight SemiConde" panose="020B0502040204020203" pitchFamily="34" charset="0"/>
                <a:ea typeface="Yu Gothic UI" panose="020B0500000000000000" pitchFamily="34" charset="-128"/>
              </a:rPr>
              <a:t>The Arduino Integrated Development Environment - or Arduino Software (IDE) - contains a text editor for writing code, a message area, a text console, a toolbar with buttons for common functions and a series of menus. It connects to the Arduino hardware to upload programs and communicate with them.</a:t>
            </a:r>
            <a:endParaRPr lang="en-IN" sz="2200" dirty="0">
              <a:solidFill>
                <a:schemeClr val="accent3">
                  <a:lumMod val="75000"/>
                </a:schemeClr>
              </a:solidFill>
              <a:latin typeface="Bahnschrift SemiLight SemiConde" panose="020B0502040204020203" pitchFamily="34" charset="0"/>
              <a:ea typeface="Yu Gothic UI" panose="020B0500000000000000" pitchFamily="34" charset="-128"/>
            </a:endParaRPr>
          </a:p>
        </p:txBody>
      </p:sp>
      <p:sp>
        <p:nvSpPr>
          <p:cNvPr id="8" name="TextBox 7">
            <a:extLst>
              <a:ext uri="{FF2B5EF4-FFF2-40B4-BE49-F238E27FC236}">
                <a16:creationId xmlns:a16="http://schemas.microsoft.com/office/drawing/2014/main" id="{0296C10B-5A85-4581-9916-40DB497A944F}"/>
              </a:ext>
            </a:extLst>
          </p:cNvPr>
          <p:cNvSpPr txBox="1"/>
          <p:nvPr/>
        </p:nvSpPr>
        <p:spPr>
          <a:xfrm>
            <a:off x="6001046" y="2137731"/>
            <a:ext cx="4448174" cy="923330"/>
          </a:xfrm>
          <a:prstGeom prst="rect">
            <a:avLst/>
          </a:prstGeom>
          <a:effectLst>
            <a:softEdge rad="6350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ARDUINO IDE IN OUR PROJECT:</a:t>
            </a:r>
          </a:p>
          <a:p>
            <a:endParaRPr lang="en-US" dirty="0"/>
          </a:p>
          <a:p>
            <a:endParaRPr lang="en-IN" dirty="0"/>
          </a:p>
        </p:txBody>
      </p:sp>
    </p:spTree>
    <p:extLst>
      <p:ext uri="{BB962C8B-B14F-4D97-AF65-F5344CB8AC3E}">
        <p14:creationId xmlns:p14="http://schemas.microsoft.com/office/powerpoint/2010/main" val="180074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A68A-AFEA-4268-9D2E-274ADD8E0E7F}"/>
              </a:ext>
            </a:extLst>
          </p:cNvPr>
          <p:cNvSpPr>
            <a:spLocks noGrp="1"/>
          </p:cNvSpPr>
          <p:nvPr>
            <p:ph type="title"/>
          </p:nvPr>
        </p:nvSpPr>
        <p:spPr>
          <a:xfrm>
            <a:off x="619126" y="594215"/>
            <a:ext cx="4067174" cy="739285"/>
          </a:xfrm>
        </p:spPr>
        <p:txBody>
          <a:bodyPr/>
          <a:lstStyle/>
          <a:p>
            <a:r>
              <a:rPr lang="en-US" dirty="0">
                <a:effectLst>
                  <a:outerShdw blurRad="38100" dist="38100" dir="2700000" algn="tl">
                    <a:srgbClr val="000000">
                      <a:alpha val="43137"/>
                    </a:srgbClr>
                  </a:outerShdw>
                </a:effectLst>
              </a:rPr>
              <a:t>ARDUINO CIRCUIT</a:t>
            </a:r>
            <a:endParaRPr lang="en-IN" dirty="0">
              <a:effectLst>
                <a:outerShdw blurRad="38100" dist="38100" dir="2700000" algn="tl">
                  <a:srgbClr val="000000">
                    <a:alpha val="43137"/>
                  </a:srgbClr>
                </a:outerShdw>
              </a:effectLst>
            </a:endParaRPr>
          </a:p>
        </p:txBody>
      </p:sp>
      <p:pic>
        <p:nvPicPr>
          <p:cNvPr id="7" name="Content Placeholder 6">
            <a:extLst>
              <a:ext uri="{FF2B5EF4-FFF2-40B4-BE49-F238E27FC236}">
                <a16:creationId xmlns:a16="http://schemas.microsoft.com/office/drawing/2014/main" id="{0D772B8C-5794-4328-AFF1-982ADF0ADD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272" y="1841500"/>
            <a:ext cx="6900332" cy="388143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610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43E0-02ED-45AA-8E8F-B95808C75DB0}"/>
              </a:ext>
            </a:extLst>
          </p:cNvPr>
          <p:cNvSpPr>
            <a:spLocks noGrp="1"/>
          </p:cNvSpPr>
          <p:nvPr>
            <p:ph type="title"/>
          </p:nvPr>
        </p:nvSpPr>
        <p:spPr/>
        <p:txBody>
          <a:bodyPr/>
          <a:lstStyle/>
          <a:p>
            <a:r>
              <a:rPr lang="en-IN" dirty="0"/>
              <a:t>ARDUINO CODE </a:t>
            </a:r>
          </a:p>
        </p:txBody>
      </p:sp>
      <p:sp>
        <p:nvSpPr>
          <p:cNvPr id="3" name="Content Placeholder 2">
            <a:extLst>
              <a:ext uri="{FF2B5EF4-FFF2-40B4-BE49-F238E27FC236}">
                <a16:creationId xmlns:a16="http://schemas.microsoft.com/office/drawing/2014/main" id="{22E6D4A8-C963-4900-8954-8BD4CB2BCF31}"/>
              </a:ext>
            </a:extLst>
          </p:cNvPr>
          <p:cNvSpPr>
            <a:spLocks noGrp="1"/>
          </p:cNvSpPr>
          <p:nvPr>
            <p:ph idx="1"/>
          </p:nvPr>
        </p:nvSpPr>
        <p:spPr>
          <a:xfrm>
            <a:off x="677334" y="1380565"/>
            <a:ext cx="8596668" cy="5477435"/>
          </a:xfrm>
        </p:spPr>
        <p:txBody>
          <a:bodyPr/>
          <a:lstStyle/>
          <a:p>
            <a:r>
              <a:rPr lang="en-IN" dirty="0">
                <a:hlinkClick r:id="rId2"/>
              </a:rPr>
              <a:t>https://drive.google.com/drive/folders/16I47Uxb95vSxACZQggnpE1XT-O-HScGx?usp=sharing</a:t>
            </a:r>
            <a:endParaRPr lang="en-IN" dirty="0"/>
          </a:p>
        </p:txBody>
      </p:sp>
    </p:spTree>
    <p:extLst>
      <p:ext uri="{BB962C8B-B14F-4D97-AF65-F5344CB8AC3E}">
        <p14:creationId xmlns:p14="http://schemas.microsoft.com/office/powerpoint/2010/main" val="1587815805"/>
      </p:ext>
    </p:extLst>
  </p:cSld>
  <p:clrMapOvr>
    <a:masterClrMapping/>
  </p:clrMapOvr>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7.jpeg"/></Relationships>
</file>

<file path=ppt/theme/_rels/theme7.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Wisp">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3.xml><?xml version="1.0" encoding="utf-8"?>
<a:theme xmlns:a="http://schemas.openxmlformats.org/drawingml/2006/main" name="Main Event">
  <a:themeElements>
    <a:clrScheme name="Custom 2">
      <a:dk1>
        <a:sysClr val="windowText" lastClr="000000"/>
      </a:dk1>
      <a:lt1>
        <a:sysClr val="window" lastClr="FFFFFF"/>
      </a:lt1>
      <a:dk2>
        <a:srgbClr val="424242"/>
      </a:dk2>
      <a:lt2>
        <a:srgbClr val="C8C8C8"/>
      </a:lt2>
      <a:accent1>
        <a:srgbClr val="EF3131"/>
      </a:accent1>
      <a:accent2>
        <a:srgbClr val="A6987D"/>
      </a:accent2>
      <a:accent3>
        <a:srgbClr val="7F9A71"/>
      </a:accent3>
      <a:accent4>
        <a:srgbClr val="64969F"/>
      </a:accent4>
      <a:accent5>
        <a:srgbClr val="9B75B2"/>
      </a:accent5>
      <a:accent6>
        <a:srgbClr val="80737A"/>
      </a:accent6>
      <a:hlink>
        <a:srgbClr val="F9A0A0"/>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4.xml><?xml version="1.0" encoding="utf-8"?>
<a:theme xmlns:a="http://schemas.openxmlformats.org/drawingml/2006/main" name="Berli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5.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6.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7.xml><?xml version="1.0" encoding="utf-8"?>
<a:theme xmlns:a="http://schemas.openxmlformats.org/drawingml/2006/main" name="Mesh">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8.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TM04033927[[fn=Main Event]]</Template>
  <TotalTime>263</TotalTime>
  <Words>919</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17</vt:i4>
      </vt:variant>
      <vt:variant>
        <vt:lpstr>Theme</vt:lpstr>
      </vt:variant>
      <vt:variant>
        <vt:i4>8</vt:i4>
      </vt:variant>
      <vt:variant>
        <vt:lpstr>Slide Titles</vt:lpstr>
      </vt:variant>
      <vt:variant>
        <vt:i4>11</vt:i4>
      </vt:variant>
    </vt:vector>
  </HeadingPairs>
  <TitlesOfParts>
    <vt:vector size="36" baseType="lpstr">
      <vt:lpstr>Arial</vt:lpstr>
      <vt:lpstr>Bahnschrift Condensed</vt:lpstr>
      <vt:lpstr>Bahnschrift Light Condensed</vt:lpstr>
      <vt:lpstr>Bahnschrift Light SemiCondensed</vt:lpstr>
      <vt:lpstr>Bahnschrift SemiLight</vt:lpstr>
      <vt:lpstr>Bahnschrift SemiLight SemiConde</vt:lpstr>
      <vt:lpstr>Calibri Light</vt:lpstr>
      <vt:lpstr>Century Gothic</vt:lpstr>
      <vt:lpstr>Corbel</vt:lpstr>
      <vt:lpstr>Gill Sans MT Condensed</vt:lpstr>
      <vt:lpstr>Impact</vt:lpstr>
      <vt:lpstr>Rockwell</vt:lpstr>
      <vt:lpstr>Rockwell Condensed</vt:lpstr>
      <vt:lpstr>Trebuchet MS</vt:lpstr>
      <vt:lpstr>Wingdings</vt:lpstr>
      <vt:lpstr>Wingdings 2</vt:lpstr>
      <vt:lpstr>Wingdings 3</vt:lpstr>
      <vt:lpstr>Wisp</vt:lpstr>
      <vt:lpstr>1_Frame</vt:lpstr>
      <vt:lpstr>Main Event</vt:lpstr>
      <vt:lpstr>Berlin</vt:lpstr>
      <vt:lpstr>Facet</vt:lpstr>
      <vt:lpstr>Wood Type</vt:lpstr>
      <vt:lpstr>Mesh</vt:lpstr>
      <vt:lpstr>Atlas</vt:lpstr>
      <vt:lpstr>HUMAN FOLLOWING ROBOT</vt:lpstr>
      <vt:lpstr>PROBLEMS TARGETTED BY OUR PROJECT</vt:lpstr>
      <vt:lpstr>OBJECTIVES AND SCOPE OF THE PROJECT </vt:lpstr>
      <vt:lpstr>THE FUNCTIONING OF OUR PROJECT</vt:lpstr>
      <vt:lpstr>WORKING OF THE PROJECT</vt:lpstr>
      <vt:lpstr>HARDWARE COMPONENETS TO BE USED</vt:lpstr>
      <vt:lpstr>SOFTWARE: ARDUINO IDE</vt:lpstr>
      <vt:lpstr>ARDUINO CIRCUIT</vt:lpstr>
      <vt:lpstr>ARDUINO CODE </vt:lpstr>
      <vt:lpstr>Video Presentation Link</vt:lpstr>
      <vt:lpstr>WORK OF EACH 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LOCKING SYSTEM</dc:title>
  <dc:creator>Keshavee Nandan</dc:creator>
  <cp:lastModifiedBy>amiya tripathi</cp:lastModifiedBy>
  <cp:revision>18</cp:revision>
  <dcterms:created xsi:type="dcterms:W3CDTF">2022-02-04T03:48:14Z</dcterms:created>
  <dcterms:modified xsi:type="dcterms:W3CDTF">2022-03-04T04:58:58Z</dcterms:modified>
</cp:coreProperties>
</file>