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59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15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12/9/14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12/9/14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89370"/>
            <a:ext cx="10782300" cy="3352800"/>
          </a:xfrm>
        </p:spPr>
        <p:txBody>
          <a:bodyPr anchor="ctr" anchorCtr="0"/>
          <a:lstStyle/>
          <a:p>
            <a:pPr algn="ctr"/>
            <a:r>
              <a:rPr lang="en-US" dirty="0" smtClean="0"/>
              <a:t>Yelp Data Set Challenge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144" y="3362632"/>
            <a:ext cx="9228201" cy="312318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Final Presentation</a:t>
            </a:r>
          </a:p>
          <a:p>
            <a:pPr algn="ctr"/>
            <a:r>
              <a:rPr lang="en-US" sz="4400" b="1" dirty="0" smtClean="0"/>
              <a:t>Group IV</a:t>
            </a:r>
            <a:endParaRPr lang="en-US" sz="4400" b="1" dirty="0"/>
          </a:p>
          <a:p>
            <a:pPr algn="ctr"/>
            <a:r>
              <a:rPr lang="en-US" dirty="0" smtClean="0"/>
              <a:t>Aravindh, Awani, Divya, Jayagowri</a:t>
            </a:r>
          </a:p>
        </p:txBody>
      </p:sp>
    </p:spTree>
    <p:extLst>
      <p:ext uri="{BB962C8B-B14F-4D97-AF65-F5344CB8AC3E}">
        <p14:creationId xmlns:p14="http://schemas.microsoft.com/office/powerpoint/2010/main" val="476087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accent1"/>
              </a:buClr>
              <a:buFont typeface="Wingdings" charset="2"/>
              <a:buChar char="§"/>
            </a:pPr>
            <a:r>
              <a:rPr lang="en-US" dirty="0" smtClean="0"/>
              <a:t>Using Machine Learning Approach</a:t>
            </a:r>
          </a:p>
          <a:p>
            <a:pPr lvl="1">
              <a:buClr>
                <a:schemeClr val="accent1"/>
              </a:buClr>
              <a:buFont typeface="Wingdings" charset="2"/>
              <a:buChar char="§"/>
            </a:pPr>
            <a:r>
              <a:rPr lang="en-US" dirty="0" smtClean="0"/>
              <a:t>Weka </a:t>
            </a:r>
            <a:r>
              <a:rPr lang="en-US" dirty="0"/>
              <a:t>L</a:t>
            </a:r>
            <a:r>
              <a:rPr lang="en-US" dirty="0" smtClean="0"/>
              <a:t>ibrary </a:t>
            </a:r>
            <a:endParaRPr lang="en-US" dirty="0"/>
          </a:p>
          <a:p>
            <a:pPr lvl="1">
              <a:buClr>
                <a:schemeClr val="accent1"/>
              </a:buClr>
              <a:buFont typeface="Wingdings" charset="2"/>
              <a:buChar char="§"/>
            </a:pPr>
            <a:r>
              <a:rPr lang="en-US" dirty="0" smtClean="0"/>
              <a:t>Convert JSON to ARFF</a:t>
            </a:r>
          </a:p>
          <a:p>
            <a:pPr lvl="1">
              <a:buClr>
                <a:schemeClr val="accent1"/>
              </a:buClr>
              <a:buFont typeface="Wingdings" charset="2"/>
              <a:buChar char="§"/>
            </a:pPr>
            <a:r>
              <a:rPr lang="en-US" dirty="0" smtClean="0"/>
              <a:t>Use k-fold cross validation for learning</a:t>
            </a:r>
          </a:p>
          <a:p>
            <a:pPr lvl="1">
              <a:buClr>
                <a:schemeClr val="accent1"/>
              </a:buClr>
              <a:buFont typeface="Wingdings" charset="2"/>
              <a:buChar char="§"/>
            </a:pPr>
            <a:r>
              <a:rPr lang="en-US" dirty="0" smtClean="0"/>
              <a:t>Algorithm: Multinomial Naïve Bayes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68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 Naïve Bayes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lnSpc>
                <a:spcPct val="95000"/>
              </a:lnSpc>
              <a:buClr>
                <a:schemeClr val="accent1"/>
              </a:buClr>
              <a:buFont typeface="Wingdings" charset="2"/>
              <a:buChar char="§"/>
            </a:pPr>
            <a:r>
              <a:rPr lang="en-US" dirty="0" smtClean="0"/>
              <a:t> P</a:t>
            </a:r>
            <a:r>
              <a:rPr lang="en-US" sz="2600" dirty="0"/>
              <a:t>robabilistic Generator Model</a:t>
            </a:r>
          </a:p>
          <a:p>
            <a:pPr lvl="1">
              <a:lnSpc>
                <a:spcPct val="95000"/>
              </a:lnSpc>
              <a:buClr>
                <a:schemeClr val="accent1"/>
              </a:buClr>
              <a:buFont typeface="Wingdings" charset="2"/>
              <a:buChar char="§"/>
            </a:pPr>
            <a:r>
              <a:rPr lang="en-US" dirty="0" smtClean="0"/>
              <a:t> </a:t>
            </a:r>
            <a:r>
              <a:rPr lang="en-US" sz="2600" dirty="0"/>
              <a:t>Assumes all the words are independent of each other</a:t>
            </a:r>
          </a:p>
          <a:p>
            <a:pPr lvl="1">
              <a:lnSpc>
                <a:spcPct val="95000"/>
              </a:lnSpc>
              <a:buClr>
                <a:schemeClr val="accent1"/>
              </a:buClr>
              <a:buFont typeface="Wingdings" charset="2"/>
              <a:buChar char="§"/>
            </a:pPr>
            <a:r>
              <a:rPr lang="en-US" sz="2600" dirty="0"/>
              <a:t> Training Set: </a:t>
            </a:r>
          </a:p>
          <a:p>
            <a:pPr marL="687387" lvl="1">
              <a:buClr>
                <a:schemeClr val="accent1"/>
              </a:buClr>
              <a:buSzPct val="80000"/>
              <a:buFont typeface="Wingdings" charset="2"/>
              <a:buChar char="§"/>
            </a:pPr>
            <a:r>
              <a:rPr lang="en-US" dirty="0" smtClean="0"/>
              <a:t> Features are set of words</a:t>
            </a:r>
          </a:p>
          <a:p>
            <a:pPr marL="687387" lvl="1">
              <a:buClr>
                <a:schemeClr val="accent1"/>
              </a:buClr>
              <a:buSzPct val="80000"/>
              <a:buFont typeface="Wingdings" charset="2"/>
              <a:buChar char="§"/>
            </a:pPr>
            <a:r>
              <a:rPr lang="en-US" dirty="0" smtClean="0"/>
              <a:t> </a:t>
            </a:r>
            <a:r>
              <a:rPr lang="en-US" dirty="0"/>
              <a:t>Class Labels are set of categories</a:t>
            </a:r>
          </a:p>
          <a:p>
            <a:pPr lvl="1">
              <a:lnSpc>
                <a:spcPct val="95000"/>
              </a:lnSpc>
              <a:buClr>
                <a:schemeClr val="accent1"/>
              </a:buClr>
              <a:buFont typeface="Wingdings" charset="2"/>
              <a:buChar char="§"/>
            </a:pPr>
            <a:r>
              <a:rPr lang="en-US" dirty="0" smtClean="0"/>
              <a:t> </a:t>
            </a:r>
            <a:r>
              <a:rPr lang="en-US" sz="2600" dirty="0"/>
              <a:t>Test Set:</a:t>
            </a:r>
          </a:p>
          <a:p>
            <a:pPr marL="687387" lvl="1">
              <a:buClr>
                <a:schemeClr val="accent1"/>
              </a:buClr>
              <a:buSzPct val="80000"/>
              <a:buFont typeface="Wingdings" charset="2"/>
              <a:buChar char="§"/>
            </a:pPr>
            <a:r>
              <a:rPr lang="en-US" dirty="0"/>
              <a:t> Predict Categories</a:t>
            </a:r>
          </a:p>
          <a:p>
            <a:pPr lvl="1">
              <a:lnSpc>
                <a:spcPct val="95000"/>
              </a:lnSpc>
              <a:buClr>
                <a:schemeClr val="accent1"/>
              </a:buClr>
              <a:buFont typeface="Wingdings" charset="2"/>
              <a:buChar char="§"/>
            </a:pPr>
            <a:r>
              <a:rPr lang="en-US" dirty="0" smtClean="0"/>
              <a:t> </a:t>
            </a:r>
            <a:r>
              <a:rPr lang="en-US" sz="2600" dirty="0"/>
              <a:t>Evaluation Metrics: </a:t>
            </a:r>
          </a:p>
          <a:p>
            <a:pPr marL="687387" lvl="1">
              <a:buClr>
                <a:schemeClr val="accent1"/>
              </a:buClr>
              <a:buSzPct val="80000"/>
              <a:buFont typeface="Wingdings" charset="2"/>
              <a:buChar char="§"/>
            </a:pPr>
            <a:r>
              <a:rPr lang="en-US" dirty="0" smtClean="0"/>
              <a:t> </a:t>
            </a:r>
            <a:r>
              <a:rPr lang="en-US" dirty="0"/>
              <a:t>Precision and Recall</a:t>
            </a:r>
          </a:p>
          <a:p>
            <a:pPr marL="687387" lvl="1">
              <a:buClr>
                <a:schemeClr val="accent1"/>
              </a:buClr>
              <a:buSzPct val="80000"/>
              <a:buFont typeface="Wingdings" charset="2"/>
              <a:buChar char="§"/>
            </a:pPr>
            <a:r>
              <a:rPr lang="en-US" dirty="0"/>
              <a:t> Accuracy: Root Mean Squared Error (RMSE)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0902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710345"/>
            <a:ext cx="10753725" cy="3067924"/>
          </a:xfrm>
        </p:spPr>
        <p:txBody>
          <a:bodyPr>
            <a:normAutofit/>
          </a:bodyPr>
          <a:lstStyle/>
          <a:p>
            <a:pPr marL="4572" lvl="1" indent="0">
              <a:buClr>
                <a:schemeClr val="accent1"/>
              </a:buClr>
              <a:buNone/>
            </a:pPr>
            <a:r>
              <a:rPr lang="en-US" b="1" dirty="0" smtClean="0"/>
              <a:t>Predicting </a:t>
            </a:r>
            <a:r>
              <a:rPr lang="en-US" b="1" dirty="0"/>
              <a:t>User’s Rating from </a:t>
            </a:r>
            <a:r>
              <a:rPr lang="en-US" b="1" dirty="0" smtClean="0"/>
              <a:t>Reviews</a:t>
            </a:r>
          </a:p>
          <a:p>
            <a:pPr lvl="1">
              <a:buClr>
                <a:schemeClr val="accent1"/>
              </a:buClr>
              <a:buFont typeface="Wingdings" charset="2"/>
              <a:buChar char="§"/>
            </a:pPr>
            <a:r>
              <a:rPr lang="en-US" dirty="0" smtClean="0"/>
              <a:t>Approach - I</a:t>
            </a:r>
            <a:endParaRPr lang="en-US" dirty="0"/>
          </a:p>
          <a:p>
            <a:pPr marL="687387" lvl="1">
              <a:buClr>
                <a:schemeClr val="accent1"/>
              </a:buClr>
              <a:buSzPct val="80000"/>
              <a:buFont typeface="Wingdings" charset="2"/>
              <a:buChar char="§"/>
            </a:pPr>
            <a:r>
              <a:rPr lang="en-US" sz="2200" dirty="0" smtClean="0"/>
              <a:t>Reviews to be categorized from 1 to 5</a:t>
            </a:r>
          </a:p>
          <a:p>
            <a:pPr marL="687387" lvl="1">
              <a:buClr>
                <a:schemeClr val="accent1"/>
              </a:buClr>
              <a:buSzPct val="80000"/>
              <a:buFont typeface="Wingdings" charset="2"/>
              <a:buChar char="§"/>
            </a:pPr>
            <a:r>
              <a:rPr lang="en-US" sz="2200" dirty="0" smtClean="0"/>
              <a:t>Using NLTK Sentiment Classifier</a:t>
            </a:r>
          </a:p>
          <a:p>
            <a:pPr marL="687387" lvl="1">
              <a:buClr>
                <a:schemeClr val="accent1"/>
              </a:buClr>
              <a:buSzPct val="80000"/>
              <a:buFont typeface="Wingdings" charset="2"/>
              <a:buChar char="§"/>
            </a:pPr>
            <a:r>
              <a:rPr lang="en-US" sz="2200" dirty="0" smtClean="0"/>
              <a:t>Restaurants reviews with “useful” rating above 3 considered</a:t>
            </a:r>
          </a:p>
          <a:p>
            <a:pPr marL="687387" lvl="1">
              <a:buClr>
                <a:schemeClr val="accent1"/>
              </a:buClr>
              <a:buSzPct val="80000"/>
              <a:buFont typeface="Wingdings" charset="2"/>
              <a:buChar char="§"/>
            </a:pPr>
            <a:r>
              <a:rPr lang="en-US" sz="2200" dirty="0" smtClean="0"/>
              <a:t>Sentiment was calculated for each review with scores between 0 and 1</a:t>
            </a:r>
          </a:p>
          <a:p>
            <a:pPr marL="687387" lvl="1">
              <a:buClr>
                <a:schemeClr val="accent1"/>
              </a:buClr>
              <a:buSzPct val="80000"/>
              <a:buFont typeface="Wingdings" charset="2"/>
              <a:buChar char="§"/>
            </a:pPr>
            <a:r>
              <a:rPr lang="en-US" sz="2200" dirty="0" smtClean="0"/>
              <a:t>Depending on the positive score, the reviews were put into one of the review category</a:t>
            </a:r>
          </a:p>
          <a:p>
            <a:pPr marL="687387" lvl="1">
              <a:buClr>
                <a:schemeClr val="accent1"/>
              </a:buClr>
              <a:buSzPct val="80000"/>
              <a:buFont typeface="Wingdings" charset="2"/>
              <a:buChar char="§"/>
            </a:pPr>
            <a:r>
              <a:rPr lang="en-US" sz="2200" dirty="0" smtClean="0"/>
              <a:t>Library Used: </a:t>
            </a:r>
            <a:r>
              <a:rPr lang="en-US" sz="2200" b="1" dirty="0" err="1" smtClean="0"/>
              <a:t>TextBlob</a:t>
            </a:r>
            <a:r>
              <a:rPr lang="en-US" sz="2200" dirty="0" smtClean="0"/>
              <a:t> (internally uses python NLTK library)</a:t>
            </a:r>
            <a:endParaRPr lang="en-US" sz="2200" dirty="0"/>
          </a:p>
          <a:p>
            <a:pPr marL="457200" lvl="1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091585"/>
              </p:ext>
            </p:extLst>
          </p:nvPr>
        </p:nvGraphicFramePr>
        <p:xfrm>
          <a:off x="1127883" y="4755393"/>
          <a:ext cx="427228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804"/>
                <a:gridCol w="11594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Accuracy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32.9%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Baseline Accuracy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After</a:t>
                      </a:r>
                      <a:r>
                        <a:rPr lang="en-US" b="1" baseline="0" dirty="0" smtClean="0"/>
                        <a:t> accuracy adjustment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64.15%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RMSD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26014" y="5165695"/>
            <a:ext cx="5575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Most mismatch between calculated rating and rating by    users was 1. This is taken as a match.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3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 anchorCtr="0"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054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TS103457491.thmx</Template>
  <TotalTime>158</TotalTime>
  <Words>209</Words>
  <Application>Microsoft Macintosh PowerPoint</Application>
  <PresentationFormat>Custom</PresentationFormat>
  <Paragraphs>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Metropolitan</vt:lpstr>
      <vt:lpstr>Yelp Data Set Challenge</vt:lpstr>
      <vt:lpstr>Task I</vt:lpstr>
      <vt:lpstr>Multinomial Naïve Bayes Algorithm</vt:lpstr>
      <vt:lpstr>Task II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Data Set Challenge</dc:title>
  <dc:creator>Awani Marathe</dc:creator>
  <cp:lastModifiedBy>Aravindh Varadharaju</cp:lastModifiedBy>
  <cp:revision>44</cp:revision>
  <dcterms:created xsi:type="dcterms:W3CDTF">2014-11-12T04:09:55Z</dcterms:created>
  <dcterms:modified xsi:type="dcterms:W3CDTF">2014-12-10T02:43:32Z</dcterms:modified>
</cp:coreProperties>
</file>