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inyon Script"/>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font" Target="fonts/PinyonScript-regular.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8.jpg"/><Relationship Id="rId6" Type="http://schemas.openxmlformats.org/officeDocument/2006/relationships/image" Target="../media/image5.jp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275616" y="3254597"/>
            <a:ext cx="11591922" cy="2414684"/>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rPr>
              <a:t>IOT MINI PROJECT</a:t>
            </a:r>
            <a:r>
              <a:rPr b="1" i="0" lang="en-IN" sz="3200" u="none" cap="none" strike="noStrike">
                <a:solidFill>
                  <a:schemeClr val="dk1"/>
                </a:solidFill>
                <a:latin typeface="Arial"/>
                <a:ea typeface="Arial"/>
                <a:cs typeface="Arial"/>
                <a:sym typeface="Arial"/>
              </a:rPr>
              <a:t> P</a:t>
            </a:r>
            <a:r>
              <a:rPr b="1" lang="en-IN" sz="3200">
                <a:solidFill>
                  <a:schemeClr val="dk1"/>
                </a:solidFill>
              </a:rPr>
              <a:t>RESENTATION</a:t>
            </a:r>
            <a:endParaRPr b="1" sz="3200">
              <a:solidFill>
                <a:schemeClr val="dk1"/>
              </a:solidFill>
              <a:latin typeface="Arial"/>
              <a:ea typeface="Arial"/>
              <a:cs typeface="Arial"/>
              <a:sym typeface="Arial"/>
            </a:endParaRPr>
          </a:p>
        </p:txBody>
      </p:sp>
      <p:sp>
        <p:nvSpPr>
          <p:cNvPr id="91" name="Google Shape;91;p1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3"/>
          <p:cNvSpPr/>
          <p:nvPr/>
        </p:nvSpPr>
        <p:spPr>
          <a:xfrm>
            <a:off x="472250" y="3340551"/>
            <a:ext cx="10892400" cy="218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1" sz="1800">
              <a:solidFill>
                <a:srgbClr val="0E4094"/>
              </a:solidFill>
              <a:latin typeface="Arial"/>
              <a:ea typeface="Arial"/>
              <a:cs typeface="Arial"/>
              <a:sym typeface="Arial"/>
            </a:endParaRPr>
          </a:p>
          <a:p>
            <a:pPr indent="0" lvl="0" marL="31750" rtl="0" algn="l">
              <a:lnSpc>
                <a:spcPct val="141666"/>
              </a:lnSpc>
              <a:spcBef>
                <a:spcPts val="0"/>
              </a:spcBef>
              <a:spcAft>
                <a:spcPts val="0"/>
              </a:spcAft>
              <a:buNone/>
            </a:pPr>
            <a:r>
              <a:rPr b="1" lang="en-IN" sz="1600">
                <a:solidFill>
                  <a:srgbClr val="000099"/>
                </a:solidFill>
                <a:latin typeface="Calibri"/>
                <a:ea typeface="Calibri"/>
                <a:cs typeface="Calibri"/>
                <a:sym typeface="Calibri"/>
              </a:rPr>
              <a:t>DIVNEET KAUR</a:t>
            </a:r>
            <a:r>
              <a:rPr b="1" lang="en-IN" sz="1600">
                <a:latin typeface="Calibri"/>
                <a:ea typeface="Calibri"/>
                <a:cs typeface="Calibri"/>
                <a:sym typeface="Calibri"/>
              </a:rPr>
              <a:t> </a:t>
            </a:r>
            <a:r>
              <a:rPr b="1" lang="en-IN" sz="1600">
                <a:solidFill>
                  <a:srgbClr val="000099"/>
                </a:solidFill>
                <a:latin typeface="Calibri"/>
                <a:ea typeface="Calibri"/>
                <a:cs typeface="Calibri"/>
                <a:sym typeface="Calibri"/>
              </a:rPr>
              <a:t>102115055</a:t>
            </a:r>
            <a:endParaRPr b="1" sz="1600">
              <a:latin typeface="Calibri"/>
              <a:ea typeface="Calibri"/>
              <a:cs typeface="Calibri"/>
              <a:sym typeface="Calibri"/>
            </a:endParaRPr>
          </a:p>
          <a:p>
            <a:pPr indent="0" lvl="0" marL="31750" rtl="0" algn="l">
              <a:lnSpc>
                <a:spcPct val="141666"/>
              </a:lnSpc>
              <a:spcBef>
                <a:spcPts val="0"/>
              </a:spcBef>
              <a:spcAft>
                <a:spcPts val="0"/>
              </a:spcAft>
              <a:buNone/>
            </a:pPr>
            <a:r>
              <a:rPr b="1" lang="en-IN" sz="1600">
                <a:solidFill>
                  <a:srgbClr val="000099"/>
                </a:solidFill>
                <a:latin typeface="Calibri"/>
                <a:ea typeface="Calibri"/>
                <a:cs typeface="Calibri"/>
                <a:sym typeface="Calibri"/>
              </a:rPr>
              <a:t>SIMRANJEET SINGH</a:t>
            </a:r>
            <a:r>
              <a:rPr b="1" lang="en-IN" sz="1600">
                <a:latin typeface="Calibri"/>
                <a:ea typeface="Calibri"/>
                <a:cs typeface="Calibri"/>
                <a:sym typeface="Calibri"/>
              </a:rPr>
              <a:t>  </a:t>
            </a:r>
            <a:r>
              <a:rPr b="1" lang="en-IN" sz="1600">
                <a:solidFill>
                  <a:srgbClr val="000099"/>
                </a:solidFill>
                <a:latin typeface="Calibri"/>
                <a:ea typeface="Calibri"/>
                <a:cs typeface="Calibri"/>
                <a:sym typeface="Calibri"/>
              </a:rPr>
              <a:t>102115056</a:t>
            </a:r>
            <a:endParaRPr b="1" sz="1600">
              <a:latin typeface="Calibri"/>
              <a:ea typeface="Calibri"/>
              <a:cs typeface="Calibri"/>
              <a:sym typeface="Calibri"/>
            </a:endParaRPr>
          </a:p>
          <a:p>
            <a:pPr indent="0" lvl="0" marL="31750" rtl="0" algn="l">
              <a:spcBef>
                <a:spcPts val="425"/>
              </a:spcBef>
              <a:spcAft>
                <a:spcPts val="0"/>
              </a:spcAft>
              <a:buNone/>
            </a:pPr>
            <a:r>
              <a:rPr b="1" lang="en-IN" sz="1600">
                <a:solidFill>
                  <a:srgbClr val="000099"/>
                </a:solidFill>
                <a:latin typeface="Calibri"/>
                <a:ea typeface="Calibri"/>
                <a:cs typeface="Calibri"/>
                <a:sym typeface="Calibri"/>
              </a:rPr>
              <a:t>DILPAL SINGH SONI</a:t>
            </a:r>
            <a:r>
              <a:rPr b="1" lang="en-IN" sz="1600">
                <a:latin typeface="Calibri"/>
                <a:ea typeface="Calibri"/>
                <a:cs typeface="Calibri"/>
                <a:sym typeface="Calibri"/>
              </a:rPr>
              <a:t> </a:t>
            </a:r>
            <a:r>
              <a:rPr b="1" lang="en-IN" sz="1600">
                <a:solidFill>
                  <a:srgbClr val="000099"/>
                </a:solidFill>
                <a:latin typeface="Calibri"/>
                <a:ea typeface="Calibri"/>
                <a:cs typeface="Calibri"/>
                <a:sym typeface="Calibri"/>
              </a:rPr>
              <a:t>102115061</a:t>
            </a:r>
            <a:endParaRPr b="1" sz="1600">
              <a:latin typeface="Calibri"/>
              <a:ea typeface="Calibri"/>
              <a:cs typeface="Calibri"/>
              <a:sym typeface="Calibri"/>
            </a:endParaRPr>
          </a:p>
          <a:p>
            <a:pPr indent="0" lvl="0" marL="31750" rtl="0" algn="l">
              <a:spcBef>
                <a:spcPts val="425"/>
              </a:spcBef>
              <a:spcAft>
                <a:spcPts val="0"/>
              </a:spcAft>
              <a:buNone/>
            </a:pPr>
            <a:r>
              <a:rPr b="1" lang="en-IN" sz="1600">
                <a:solidFill>
                  <a:srgbClr val="000099"/>
                </a:solidFill>
                <a:latin typeface="Calibri"/>
                <a:ea typeface="Calibri"/>
                <a:cs typeface="Calibri"/>
                <a:sym typeface="Calibri"/>
              </a:rPr>
              <a:t>ANUJ TANGRI</a:t>
            </a:r>
            <a:r>
              <a:rPr b="1" lang="en-IN" sz="1600">
                <a:latin typeface="Calibri"/>
                <a:ea typeface="Calibri"/>
                <a:cs typeface="Calibri"/>
                <a:sym typeface="Calibri"/>
              </a:rPr>
              <a:t> </a:t>
            </a:r>
            <a:r>
              <a:rPr b="1" lang="en-IN" sz="1600">
                <a:solidFill>
                  <a:srgbClr val="000099"/>
                </a:solidFill>
                <a:latin typeface="Calibri"/>
                <a:ea typeface="Calibri"/>
                <a:cs typeface="Calibri"/>
                <a:sym typeface="Calibri"/>
              </a:rPr>
              <a:t>102115065</a:t>
            </a:r>
            <a:endParaRPr b="1" sz="1600">
              <a:latin typeface="Calibri"/>
              <a:ea typeface="Calibri"/>
              <a:cs typeface="Calibri"/>
              <a:sym typeface="Calibri"/>
            </a:endParaRPr>
          </a:p>
          <a:p>
            <a:pPr indent="0" lvl="0" marL="31750" rtl="0" algn="l">
              <a:lnSpc>
                <a:spcPct val="133750"/>
              </a:lnSpc>
              <a:spcBef>
                <a:spcPts val="425"/>
              </a:spcBef>
              <a:spcAft>
                <a:spcPts val="0"/>
              </a:spcAft>
              <a:buNone/>
            </a:pPr>
            <a:r>
              <a:rPr b="1" lang="en-IN" sz="1600">
                <a:solidFill>
                  <a:srgbClr val="000099"/>
                </a:solidFill>
                <a:latin typeface="Calibri"/>
                <a:ea typeface="Calibri"/>
                <a:cs typeface="Calibri"/>
                <a:sym typeface="Calibri"/>
              </a:rPr>
              <a:t>KAVIPURAPU TARUN</a:t>
            </a:r>
            <a:r>
              <a:rPr b="1" lang="en-IN" sz="1600">
                <a:latin typeface="Calibri"/>
                <a:ea typeface="Calibri"/>
                <a:cs typeface="Calibri"/>
                <a:sym typeface="Calibri"/>
              </a:rPr>
              <a:t> </a:t>
            </a:r>
            <a:r>
              <a:rPr b="1" lang="en-IN" sz="1600">
                <a:solidFill>
                  <a:srgbClr val="000099"/>
                </a:solidFill>
                <a:latin typeface="Calibri"/>
                <a:ea typeface="Calibri"/>
                <a:cs typeface="Calibri"/>
                <a:sym typeface="Calibri"/>
              </a:rPr>
              <a:t>102115067</a:t>
            </a:r>
            <a:endParaRPr b="1" sz="1600">
              <a:latin typeface="Calibri"/>
              <a:ea typeface="Calibri"/>
              <a:cs typeface="Calibri"/>
              <a:sym typeface="Calibri"/>
            </a:endParaRPr>
          </a:p>
          <a:p>
            <a:pPr indent="0" lvl="0" marL="457200" marR="0" rtl="0" algn="l">
              <a:spcBef>
                <a:spcPts val="0"/>
              </a:spcBef>
              <a:spcAft>
                <a:spcPts val="0"/>
              </a:spcAft>
              <a:buNone/>
            </a:pPr>
            <a:r>
              <a:t/>
            </a:r>
            <a:endParaRPr sz="1800">
              <a:solidFill>
                <a:srgbClr val="0E4094"/>
              </a:solidFill>
            </a:endParaRPr>
          </a:p>
        </p:txBody>
      </p:sp>
      <p:sp>
        <p:nvSpPr>
          <p:cNvPr id="93" name="Google Shape;93;p13"/>
          <p:cNvSpPr txBox="1"/>
          <p:nvPr/>
        </p:nvSpPr>
        <p:spPr>
          <a:xfrm>
            <a:off x="1408136" y="2277799"/>
            <a:ext cx="9402300" cy="677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1" lang="en-IN" sz="3800">
                <a:solidFill>
                  <a:schemeClr val="dk1"/>
                </a:solidFill>
              </a:rPr>
              <a:t>HEALTH MONITORING SYSTEM</a:t>
            </a:r>
            <a:endParaRPr b="1" i="1" sz="3800">
              <a:solidFill>
                <a:schemeClr val="dk1"/>
              </a:solidFill>
              <a:latin typeface="Arial"/>
              <a:ea typeface="Arial"/>
              <a:cs typeface="Arial"/>
              <a:sym typeface="Arial"/>
            </a:endParaRPr>
          </a:p>
        </p:txBody>
      </p:sp>
      <p:pic>
        <p:nvPicPr>
          <p:cNvPr id="94" name="Google Shape;94;p13"/>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4"/>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Introduction </a:t>
            </a:r>
            <a:endParaRPr b="1" sz="3200">
              <a:solidFill>
                <a:schemeClr val="dk1"/>
              </a:solidFill>
              <a:latin typeface="Arial"/>
              <a:ea typeface="Arial"/>
              <a:cs typeface="Arial"/>
              <a:sym typeface="Arial"/>
            </a:endParaRPr>
          </a:p>
        </p:txBody>
      </p:sp>
      <p:sp>
        <p:nvSpPr>
          <p:cNvPr id="101" name="Google Shape;101;p14"/>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14"/>
          <p:cNvSpPr txBox="1"/>
          <p:nvPr/>
        </p:nvSpPr>
        <p:spPr>
          <a:xfrm>
            <a:off x="0" y="768175"/>
            <a:ext cx="12192000" cy="4602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Project Overview</a:t>
            </a:r>
            <a:endParaRPr sz="1600">
              <a:solidFill>
                <a:srgbClr val="0E4094"/>
              </a:solidFill>
              <a:latin typeface="Calibri"/>
              <a:ea typeface="Calibri"/>
              <a:cs typeface="Calibri"/>
              <a:sym typeface="Calibri"/>
            </a:endParaRPr>
          </a:p>
          <a:p>
            <a:pPr indent="-317500" lvl="0" marL="457200" marR="0" rtl="0" algn="just">
              <a:spcBef>
                <a:spcPts val="0"/>
              </a:spcBef>
              <a:spcAft>
                <a:spcPts val="0"/>
              </a:spcAft>
              <a:buSzPts val="1400"/>
              <a:buChar char="•"/>
            </a:pPr>
            <a:r>
              <a:rPr lang="en-IN" sz="2000">
                <a:solidFill>
                  <a:srgbClr val="0E4094"/>
                </a:solidFill>
                <a:latin typeface="Calibri"/>
                <a:ea typeface="Calibri"/>
                <a:cs typeface="Calibri"/>
                <a:sym typeface="Calibri"/>
              </a:rPr>
              <a:t> </a:t>
            </a:r>
            <a:r>
              <a:rPr b="1" lang="en-IN" sz="1500">
                <a:solidFill>
                  <a:schemeClr val="dk1"/>
                </a:solidFill>
              </a:rPr>
              <a:t>Health Monitoring System</a:t>
            </a:r>
            <a:r>
              <a:rPr lang="en-IN" sz="1500">
                <a:solidFill>
                  <a:schemeClr val="dk1"/>
                </a:solidFill>
              </a:rPr>
              <a:t>: Focuses on real-time tracking of vital health parameters (heart rate, oxygen levels) using wearable sensors.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Pulse Sensor</a:t>
            </a:r>
            <a:r>
              <a:rPr lang="en-IN" sz="1500">
                <a:solidFill>
                  <a:schemeClr val="dk1"/>
                </a:solidFill>
              </a:rPr>
              <a:t>: Provides real-time data on heart rate and oxygen levels.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OLED Display</a:t>
            </a:r>
            <a:r>
              <a:rPr lang="en-IN" sz="1500">
                <a:solidFill>
                  <a:schemeClr val="dk1"/>
                </a:solidFill>
              </a:rPr>
              <a:t>: Displays health parameters locally, eliminating the need for external devices like smartphones or computers.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Real-Time Monitoring</a:t>
            </a:r>
            <a:r>
              <a:rPr lang="en-IN" sz="1500">
                <a:solidFill>
                  <a:schemeClr val="dk1"/>
                </a:solidFill>
              </a:rPr>
              <a:t>: Immediate feedback on health parameters directly on the display.</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System Performance</a:t>
            </a:r>
            <a:r>
              <a:rPr lang="en-IN" sz="1500">
                <a:solidFill>
                  <a:schemeClr val="dk1"/>
                </a:solidFill>
              </a:rPr>
              <a:t>: </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Efficient in terms of resource utilization, providing continuous monitoring without overloading the device.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Adaptability to various conditions for seamless operation.</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500">
                <a:solidFill>
                  <a:schemeClr val="dk1"/>
                </a:solidFill>
              </a:rPr>
              <a:t>User Accessibility</a:t>
            </a:r>
            <a:r>
              <a:rPr lang="en-IN" sz="1500">
                <a:solidFill>
                  <a:schemeClr val="dk1"/>
                </a:solidFill>
              </a:rPr>
              <a:t>: The system is designed to be portable, user-friendly, and easily accessible, especially for users in remote or underserved areas.</a:t>
            </a:r>
            <a:endParaRPr sz="1500">
              <a:solidFill>
                <a:schemeClr val="dk1"/>
              </a:solidFill>
            </a:endParaRPr>
          </a:p>
          <a:p>
            <a:pPr indent="0" lvl="0" marL="0" rtl="0" algn="just">
              <a:spcBef>
                <a:spcPts val="0"/>
              </a:spcBef>
              <a:spcAft>
                <a:spcPts val="0"/>
              </a:spcAft>
              <a:buClr>
                <a:schemeClr val="dk1"/>
              </a:buClr>
              <a:buSzPts val="1100"/>
              <a:buFont typeface="Arial"/>
              <a:buNone/>
            </a:pPr>
            <a:r>
              <a:rPr b="1" lang="en-IN" sz="1500">
                <a:solidFill>
                  <a:schemeClr val="dk1"/>
                </a:solidFill>
              </a:rPr>
              <a:t>AI Integration</a:t>
            </a:r>
            <a:r>
              <a:rPr lang="en-IN" sz="1500">
                <a:solidFill>
                  <a:schemeClr val="dk1"/>
                </a:solidFill>
              </a:rPr>
              <a:t>: Future enhancements could include the use of machine learning algorithms for predictive analytics, identifying potential abnormalities in the user’s health.</a:t>
            </a:r>
            <a:endParaRPr sz="1500">
              <a:solidFill>
                <a:schemeClr val="dk1"/>
              </a:solidFill>
            </a:endParaRPr>
          </a:p>
          <a:p>
            <a:pPr indent="0" lvl="0" marL="0" rtl="0" algn="just">
              <a:spcBef>
                <a:spcPts val="0"/>
              </a:spcBef>
              <a:spcAft>
                <a:spcPts val="0"/>
              </a:spcAft>
              <a:buClr>
                <a:schemeClr val="dk1"/>
              </a:buClr>
              <a:buSzPts val="1100"/>
              <a:buFont typeface="Arial"/>
              <a:buNone/>
            </a:pPr>
            <a:r>
              <a:rPr b="1" lang="en-IN" sz="1500">
                <a:solidFill>
                  <a:schemeClr val="dk1"/>
                </a:solidFill>
              </a:rPr>
              <a:t>Goal</a:t>
            </a:r>
            <a:r>
              <a:rPr lang="en-IN" sz="1500">
                <a:solidFill>
                  <a:schemeClr val="dk1"/>
                </a:solidFill>
              </a:rPr>
              <a:t>: To offer a cost-effective, continuous health monitoring solution that helps individuals manage their health better and reduces the burden on healthcare systems.</a:t>
            </a:r>
            <a:endParaRPr sz="1500">
              <a:solidFill>
                <a:schemeClr val="dk1"/>
              </a:solidFill>
            </a:endParaRPr>
          </a:p>
          <a:p>
            <a:pPr indent="0" lvl="0" marL="0" marR="0" rtl="0" algn="just">
              <a:spcBef>
                <a:spcPts val="0"/>
              </a:spcBef>
              <a:spcAft>
                <a:spcPts val="0"/>
              </a:spcAft>
              <a:buNone/>
            </a:pPr>
            <a:r>
              <a:t/>
            </a:r>
            <a:endParaRPr i="1">
              <a:solidFill>
                <a:srgbClr val="0E4094"/>
              </a:solidFill>
              <a:latin typeface="Calibri"/>
              <a:ea typeface="Calibri"/>
              <a:cs typeface="Calibri"/>
              <a:sym typeface="Calibri"/>
            </a:endParaRPr>
          </a:p>
        </p:txBody>
      </p:sp>
      <p:pic>
        <p:nvPicPr>
          <p:cNvPr id="103" name="Google Shape;103;p14"/>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5"/>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110" name="Google Shape;110;p15"/>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1" name="Google Shape;111;p15"/>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sp>
        <p:nvSpPr>
          <p:cNvPr id="112" name="Google Shape;112;p15"/>
          <p:cNvSpPr txBox="1"/>
          <p:nvPr/>
        </p:nvSpPr>
        <p:spPr>
          <a:xfrm>
            <a:off x="768450" y="177725"/>
            <a:ext cx="10210200" cy="3678900"/>
          </a:xfrm>
          <a:prstGeom prst="rect">
            <a:avLst/>
          </a:prstGeom>
          <a:noFill/>
          <a:ln>
            <a:noFill/>
          </a:ln>
        </p:spPr>
        <p:txBody>
          <a:bodyPr anchorCtr="0" anchor="t" bIns="91425" lIns="91425" spcFirstLastPara="1" rIns="91425" wrap="square" tIns="91425">
            <a:spAutoFit/>
          </a:bodyPr>
          <a:lstStyle/>
          <a:p>
            <a:pPr indent="-285750" lvl="0" marL="285750" rtl="0" algn="just">
              <a:spcBef>
                <a:spcPts val="0"/>
              </a:spcBef>
              <a:spcAft>
                <a:spcPts val="0"/>
              </a:spcAft>
              <a:buClr>
                <a:srgbClr val="0E4094"/>
              </a:buClr>
              <a:buSzPts val="1600"/>
              <a:buChar char="•"/>
            </a:pPr>
            <a:r>
              <a:rPr b="1" lang="en-IN" sz="1600" u="sng">
                <a:solidFill>
                  <a:srgbClr val="0E4094"/>
                </a:solidFill>
                <a:latin typeface="Calibri"/>
                <a:ea typeface="Calibri"/>
                <a:cs typeface="Calibri"/>
                <a:sym typeface="Calibri"/>
              </a:rPr>
              <a:t>Need Analysis and Scope</a:t>
            </a:r>
            <a:endParaRPr b="1" sz="1600" u="sng">
              <a:solidFill>
                <a:srgbClr val="0E4094"/>
              </a:solidFill>
              <a:latin typeface="Calibri"/>
              <a:ea typeface="Calibri"/>
              <a:cs typeface="Calibri"/>
              <a:sym typeface="Calibri"/>
            </a:endParaRPr>
          </a:p>
          <a:p>
            <a:pPr indent="0" lvl="0" marL="0" rtl="0" algn="just">
              <a:spcBef>
                <a:spcPts val="0"/>
              </a:spcBef>
              <a:spcAft>
                <a:spcPts val="0"/>
              </a:spcAft>
              <a:buNone/>
            </a:pPr>
            <a:r>
              <a:t/>
            </a:r>
            <a:endParaRPr b="1" sz="1600" u="sng">
              <a:solidFill>
                <a:srgbClr val="0E4094"/>
              </a:solidFill>
              <a:latin typeface="Calibri"/>
              <a:ea typeface="Calibri"/>
              <a:cs typeface="Calibri"/>
              <a:sym typeface="Calibri"/>
            </a:endParaRPr>
          </a:p>
          <a:p>
            <a:pPr indent="-311150" lvl="0" marL="457200" rtl="0" algn="just">
              <a:spcBef>
                <a:spcPts val="0"/>
              </a:spcBef>
              <a:spcAft>
                <a:spcPts val="0"/>
              </a:spcAft>
              <a:buClr>
                <a:schemeClr val="dk1"/>
              </a:buClr>
              <a:buSzPts val="1300"/>
              <a:buChar char="●"/>
            </a:pPr>
            <a:r>
              <a:rPr lang="en-IN" sz="1300">
                <a:solidFill>
                  <a:schemeClr val="dk1"/>
                </a:solidFill>
              </a:rPr>
              <a:t>The need analysis identifies the necessity and relevance of the health monitoring system within the context of existing healthcare challenges. It highlights the gap in traditional healthcare systems and justifies the adoption of new technologies like IoT and AI</a:t>
            </a:r>
            <a:endParaRPr sz="13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Hardware: The system will consist of a pulse sensor to monitor heart rate and oxygen levels, an OLED display to show real-time health data, and Bluetooth/Wi-Fi modules for data communication.</a:t>
            </a:r>
            <a:endParaRPr sz="12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Software: The software will process the data from the sensors locally and display it on the OLED screen. It will also support remote data transmission for further analysis. Future versions could incorporate machine learning for predictive analytics.</a:t>
            </a:r>
            <a:endParaRPr sz="12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User Interaction: Users will view health parameters directly on the OLED display and receive alerts for abnormal readings. Future updates may include AI-driven insights.</a:t>
            </a:r>
            <a:endParaRPr sz="12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Environmental Considerations: The system will be portable and battery-powered, designed to operate in various environments with reliable performance under different conditions.</a:t>
            </a:r>
            <a:endParaRPr sz="12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Future Enhancements: The system may expand to include machine learning for predictive health insights, integration with cloud services for remote medical analysis, and monitoring additional health parameters such as blood pressure and ECG.</a:t>
            </a:r>
            <a:endParaRPr sz="1200">
              <a:solidFill>
                <a:schemeClr val="dk1"/>
              </a:solidFill>
            </a:endParaRPr>
          </a:p>
          <a:p>
            <a:pPr indent="-317500" lvl="0" marL="457200" rtl="0" algn="just">
              <a:spcBef>
                <a:spcPts val="0"/>
              </a:spcBef>
              <a:spcAft>
                <a:spcPts val="0"/>
              </a:spcAft>
              <a:buClr>
                <a:schemeClr val="dk1"/>
              </a:buClr>
              <a:buSzPts val="1400"/>
              <a:buChar char="●"/>
            </a:pPr>
            <a:r>
              <a:rPr lang="en-IN" sz="1200">
                <a:solidFill>
                  <a:schemeClr val="dk1"/>
                </a:solidFill>
              </a:rPr>
              <a:t>Limitations: Initially, the system will focus on heart rate and oxygen levels, with potential connectivity challenges in remote areas, though offline data storage is a possible solution.</a:t>
            </a:r>
            <a:endParaRPr sz="1200">
              <a:solidFill>
                <a:schemeClr val="dk1"/>
              </a:solidFill>
            </a:endParaRPr>
          </a:p>
          <a:p>
            <a:pPr indent="0" lvl="0" marL="457200" rtl="0" algn="just">
              <a:spcBef>
                <a:spcPts val="0"/>
              </a:spcBef>
              <a:spcAft>
                <a:spcPts val="0"/>
              </a:spcAft>
              <a:buNone/>
            </a:pPr>
            <a:r>
              <a:t/>
            </a:r>
            <a:endParaRPr sz="1300">
              <a:solidFill>
                <a:schemeClr val="dk1"/>
              </a:solidFill>
            </a:endParaRPr>
          </a:p>
        </p:txBody>
      </p:sp>
      <p:sp>
        <p:nvSpPr>
          <p:cNvPr id="113" name="Google Shape;113;p15"/>
          <p:cNvSpPr txBox="1"/>
          <p:nvPr/>
        </p:nvSpPr>
        <p:spPr>
          <a:xfrm>
            <a:off x="237975" y="3856625"/>
            <a:ext cx="11697600" cy="2313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Objectives</a:t>
            </a:r>
            <a:endParaRPr sz="1600">
              <a:solidFill>
                <a:srgbClr val="0E4094"/>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Noto Sans Symbols"/>
              <a:buChar char="•"/>
            </a:pPr>
            <a:r>
              <a:rPr b="1" lang="en-IN">
                <a:solidFill>
                  <a:schemeClr val="dk1"/>
                </a:solidFill>
                <a:latin typeface="Times New Roman"/>
                <a:ea typeface="Times New Roman"/>
                <a:cs typeface="Times New Roman"/>
                <a:sym typeface="Times New Roman"/>
              </a:rPr>
              <a:t>Data Acquisition-</a:t>
            </a:r>
            <a:r>
              <a:rPr lang="en-IN">
                <a:solidFill>
                  <a:schemeClr val="dk1"/>
                </a:solidFill>
                <a:latin typeface="Times New Roman"/>
                <a:ea typeface="Times New Roman"/>
                <a:cs typeface="Times New Roman"/>
                <a:sym typeface="Times New Roman"/>
              </a:rPr>
              <a:t>Hardware System Design: Using IoT sensors, e.g., MAX30100 for pulse oximetry measurement, measure vital parameters such as pulse, heart rate, and SpO2 in real time.All the sensor data must be brought to the processing unit via a valid communication protocol, such as serial communication with Arduino.</a:t>
            </a:r>
            <a:endParaRPr sz="12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Noto Sans Symbols"/>
              <a:buChar char="•"/>
            </a:pPr>
            <a:r>
              <a:rPr b="1" lang="en-IN">
                <a:solidFill>
                  <a:schemeClr val="dk1"/>
                </a:solidFill>
                <a:latin typeface="Times New Roman"/>
                <a:ea typeface="Times New Roman"/>
                <a:cs typeface="Times New Roman"/>
                <a:sym typeface="Times New Roman"/>
              </a:rPr>
              <a:t>Data Storage-</a:t>
            </a:r>
            <a:r>
              <a:rPr lang="en-IN">
                <a:solidFill>
                  <a:schemeClr val="dk1"/>
                </a:solidFill>
                <a:latin typeface="Times New Roman"/>
                <a:ea typeface="Times New Roman"/>
                <a:cs typeface="Times New Roman"/>
                <a:sym typeface="Times New Roman"/>
              </a:rPr>
              <a:t>Store data in a format that can be analyzed and be compatible with the machine learning pipeline.</a:t>
            </a:r>
            <a:endParaRPr sz="1200">
              <a:solidFill>
                <a:schemeClr val="dk1"/>
              </a:solidFill>
              <a:latin typeface="Times New Roman"/>
              <a:ea typeface="Times New Roman"/>
              <a:cs typeface="Times New Roman"/>
              <a:sym typeface="Times New Roman"/>
            </a:endParaRPr>
          </a:p>
          <a:p>
            <a:pPr indent="-317500" lvl="0" marL="457200" rtl="0" algn="l">
              <a:spcBef>
                <a:spcPts val="390"/>
              </a:spcBef>
              <a:spcAft>
                <a:spcPts val="0"/>
              </a:spcAft>
              <a:buClr>
                <a:schemeClr val="dk1"/>
              </a:buClr>
              <a:buSzPts val="1400"/>
              <a:buFont typeface="Noto Sans Symbols"/>
              <a:buChar char="•"/>
            </a:pPr>
            <a:r>
              <a:rPr b="1" lang="en-IN">
                <a:solidFill>
                  <a:schemeClr val="dk1"/>
                </a:solidFill>
                <a:latin typeface="Times New Roman"/>
                <a:ea typeface="Times New Roman"/>
                <a:cs typeface="Times New Roman"/>
                <a:sym typeface="Times New Roman"/>
              </a:rPr>
              <a:t>Interconnection with the System-</a:t>
            </a:r>
            <a:r>
              <a:rPr lang="en-IN">
                <a:solidFill>
                  <a:schemeClr val="dk1"/>
                </a:solidFill>
                <a:latin typeface="Times New Roman"/>
                <a:ea typeface="Times New Roman"/>
                <a:cs typeface="Times New Roman"/>
                <a:sym typeface="Times New Roman"/>
              </a:rPr>
              <a:t>Integrating IoT hardware with a machine learning model to enable real-time predictions. Develop data   pipeline for preprocessing data from sensors and feeding into a model, retrieved as real time predictions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Noto Sans Symbols"/>
              <a:buChar char="•"/>
            </a:pPr>
            <a:r>
              <a:rPr b="1" lang="en-IN">
                <a:solidFill>
                  <a:schemeClr val="dk1"/>
                </a:solidFill>
                <a:latin typeface="Times New Roman"/>
                <a:ea typeface="Times New Roman"/>
                <a:cs typeface="Times New Roman"/>
                <a:sym typeface="Times New Roman"/>
              </a:rPr>
              <a:t>Mobility and Cost effectiveness-</a:t>
            </a:r>
            <a:r>
              <a:rPr lang="en-IN">
                <a:solidFill>
                  <a:schemeClr val="dk1"/>
                </a:solidFill>
                <a:latin typeface="Times New Roman"/>
                <a:ea typeface="Times New Roman"/>
                <a:cs typeface="Times New Roman"/>
                <a:sym typeface="Times New Roman"/>
              </a:rPr>
              <a:t>Cost-effective components to make it affordable and accessible to a wide range of users.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7500" lvl="0" marL="457200" rtl="0" algn="l">
              <a:spcBef>
                <a:spcPts val="5"/>
              </a:spcBef>
              <a:spcAft>
                <a:spcPts val="0"/>
              </a:spcAft>
              <a:buClr>
                <a:schemeClr val="dk1"/>
              </a:buClr>
              <a:buSzPts val="1400"/>
              <a:buFont typeface="Noto Sans Symbols"/>
              <a:buChar char="●"/>
            </a:pPr>
            <a:r>
              <a:rPr b="1" lang="en-IN">
                <a:solidFill>
                  <a:schemeClr val="dk1"/>
                </a:solidFill>
                <a:latin typeface="Times New Roman"/>
                <a:ea typeface="Times New Roman"/>
                <a:cs typeface="Times New Roman"/>
                <a:sym typeface="Times New Roman"/>
              </a:rPr>
              <a:t>Machine Learning-Based Prediction-</a:t>
            </a:r>
            <a:r>
              <a:rPr lang="en-IN">
                <a:solidFill>
                  <a:schemeClr val="dk1"/>
                </a:solidFill>
                <a:latin typeface="Times New Roman"/>
                <a:ea typeface="Times New Roman"/>
                <a:cs typeface="Times New Roman"/>
                <a:sym typeface="Times New Roman"/>
              </a:rPr>
              <a:t>Data Preparation: Propose a machine learning model that can</a:t>
            </a:r>
            <a:endParaRPr sz="1800">
              <a:solidFill>
                <a:srgbClr val="0E4094"/>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6"/>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Proposed Approach </a:t>
            </a:r>
            <a:endParaRPr b="1" sz="3200">
              <a:solidFill>
                <a:schemeClr val="dk1"/>
              </a:solidFill>
              <a:latin typeface="Arial"/>
              <a:ea typeface="Arial"/>
              <a:cs typeface="Arial"/>
              <a:sym typeface="Arial"/>
            </a:endParaRPr>
          </a:p>
        </p:txBody>
      </p:sp>
      <p:sp>
        <p:nvSpPr>
          <p:cNvPr id="120" name="Google Shape;120;p16"/>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16"/>
          <p:cNvSpPr txBox="1"/>
          <p:nvPr/>
        </p:nvSpPr>
        <p:spPr>
          <a:xfrm>
            <a:off x="1" y="806514"/>
            <a:ext cx="12191999" cy="584775"/>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Concept Diagram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600">
                <a:solidFill>
                  <a:srgbClr val="0E4094"/>
                </a:solidFill>
                <a:latin typeface="Calibri"/>
                <a:ea typeface="Calibri"/>
                <a:cs typeface="Calibri"/>
                <a:sym typeface="Calibri"/>
              </a:rPr>
              <a:t>      ( Clear detailed schematic / block diagram /  flow chart depicting the proposed concept / solution  )</a:t>
            </a:r>
            <a:endParaRPr/>
          </a:p>
        </p:txBody>
      </p:sp>
      <p:pic>
        <p:nvPicPr>
          <p:cNvPr id="122" name="Google Shape;122;p16"/>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pic>
        <p:nvPicPr>
          <p:cNvPr id="123" name="Google Shape;123;p16"/>
          <p:cNvPicPr preferRelativeResize="0"/>
          <p:nvPr/>
        </p:nvPicPr>
        <p:blipFill>
          <a:blip r:embed="rId4">
            <a:alphaModFix/>
          </a:blip>
          <a:stretch>
            <a:fillRect/>
          </a:stretch>
        </p:blipFill>
        <p:spPr>
          <a:xfrm>
            <a:off x="568350" y="1702175"/>
            <a:ext cx="5045625" cy="4422175"/>
          </a:xfrm>
          <a:prstGeom prst="rect">
            <a:avLst/>
          </a:prstGeom>
          <a:noFill/>
          <a:ln>
            <a:noFill/>
          </a:ln>
        </p:spPr>
      </p:pic>
      <p:pic>
        <p:nvPicPr>
          <p:cNvPr id="124" name="Google Shape;124;p16"/>
          <p:cNvPicPr preferRelativeResize="0"/>
          <p:nvPr/>
        </p:nvPicPr>
        <p:blipFill>
          <a:blip r:embed="rId5">
            <a:alphaModFix/>
          </a:blip>
          <a:stretch>
            <a:fillRect/>
          </a:stretch>
        </p:blipFill>
        <p:spPr>
          <a:xfrm rot="-5400000">
            <a:off x="6721863" y="1200662"/>
            <a:ext cx="4944150" cy="562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7"/>
          <p:cNvSpPr txBox="1"/>
          <p:nvPr/>
        </p:nvSpPr>
        <p:spPr>
          <a:xfrm>
            <a:off x="381900" y="53926"/>
            <a:ext cx="9402300" cy="4280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Prospective Learning of the </a:t>
            </a:r>
            <a:endParaRPr b="1" sz="3200">
              <a:solidFill>
                <a:schemeClr val="dk1"/>
              </a:solidFill>
            </a:endParaRPr>
          </a:p>
          <a:p>
            <a:pPr indent="0" lvl="0" marL="0" marR="0" rtl="0" algn="l">
              <a:spcBef>
                <a:spcPts val="0"/>
              </a:spcBef>
              <a:spcAft>
                <a:spcPts val="0"/>
              </a:spcAft>
              <a:buNone/>
            </a:pPr>
            <a:r>
              <a:t/>
            </a:r>
            <a:endParaRPr b="1" sz="32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IN">
                <a:solidFill>
                  <a:schemeClr val="dk1"/>
                </a:solidFill>
              </a:rPr>
              <a:t>Wired Communication Technologies</a:t>
            </a:r>
            <a:r>
              <a:rPr lang="en-IN">
                <a:solidFill>
                  <a:schemeClr val="dk1"/>
                </a:solidFill>
              </a:rPr>
              <a:t>:</a:t>
            </a:r>
            <a:br>
              <a:rPr lang="en-IN">
                <a:solidFill>
                  <a:schemeClr val="dk1"/>
                </a:solidFill>
              </a:rPr>
            </a:br>
            <a:r>
              <a:rPr lang="en-IN">
                <a:solidFill>
                  <a:schemeClr val="dk1"/>
                </a:solidFill>
              </a:rPr>
              <a:t>Focus on real-time data transmission using protocols like UART for efficient serial communication and I2C for connecting multiple sensors with minimal pins.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IN">
                <a:solidFill>
                  <a:schemeClr val="dk1"/>
                </a:solidFill>
              </a:rPr>
              <a:t>Ethical and Security Considerations</a:t>
            </a:r>
            <a:r>
              <a:rPr lang="en-IN">
                <a:solidFill>
                  <a:schemeClr val="dk1"/>
                </a:solidFill>
              </a:rPr>
              <a:t>:</a:t>
            </a:r>
            <a:br>
              <a:rPr lang="en-IN">
                <a:solidFill>
                  <a:schemeClr val="dk1"/>
                </a:solidFill>
              </a:rPr>
            </a:br>
            <a:r>
              <a:rPr lang="en-IN">
                <a:solidFill>
                  <a:schemeClr val="dk1"/>
                </a:solidFill>
              </a:rPr>
              <a:t>Emphasis on ensuring data integrity, privacy, and ethical handling of sensitive health data.</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IN">
                <a:solidFill>
                  <a:schemeClr val="dk1"/>
                </a:solidFill>
              </a:rPr>
              <a:t>Machine Learning and Real-Time Integration</a:t>
            </a:r>
            <a:r>
              <a:rPr lang="en-IN">
                <a:solidFill>
                  <a:schemeClr val="dk1"/>
                </a:solidFill>
              </a:rPr>
              <a:t>:</a:t>
            </a:r>
            <a:br>
              <a:rPr lang="en-IN">
                <a:solidFill>
                  <a:schemeClr val="dk1"/>
                </a:solidFill>
              </a:rPr>
            </a:br>
            <a:r>
              <a:rPr lang="en-IN">
                <a:solidFill>
                  <a:schemeClr val="dk1"/>
                </a:solidFill>
              </a:rPr>
              <a:t>Training machine learning models, such as Random Forest, for health condition predictions and integrating them for accurate real-time insights.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IN">
                <a:solidFill>
                  <a:schemeClr val="dk1"/>
                </a:solidFill>
              </a:rPr>
              <a:t>System Reliability and Scalability</a:t>
            </a:r>
            <a:r>
              <a:rPr lang="en-IN">
                <a:solidFill>
                  <a:schemeClr val="dk1"/>
                </a:solidFill>
              </a:rPr>
              <a:t>:</a:t>
            </a:r>
            <a:br>
              <a:rPr lang="en-IN">
                <a:solidFill>
                  <a:schemeClr val="dk1"/>
                </a:solidFill>
              </a:rPr>
            </a:br>
            <a:r>
              <a:rPr lang="en-IN">
                <a:solidFill>
                  <a:schemeClr val="dk1"/>
                </a:solidFill>
              </a:rPr>
              <a:t>Addressing noise and signal degradation while building a modular, scalable system for future sensor and feature integration.</a:t>
            </a:r>
            <a:endParaRPr>
              <a:solidFill>
                <a:schemeClr val="dk1"/>
              </a:solidFill>
            </a:endParaRPr>
          </a:p>
          <a:p>
            <a:pPr indent="0" lvl="0" marL="0" marR="0" rtl="0" algn="l">
              <a:spcBef>
                <a:spcPts val="1200"/>
              </a:spcBef>
              <a:spcAft>
                <a:spcPts val="0"/>
              </a:spcAft>
              <a:buNone/>
            </a:pPr>
            <a:r>
              <a:t/>
            </a:r>
            <a:endParaRPr b="1" sz="1100">
              <a:solidFill>
                <a:schemeClr val="dk1"/>
              </a:solidFill>
            </a:endParaRPr>
          </a:p>
        </p:txBody>
      </p:sp>
      <p:sp>
        <p:nvSpPr>
          <p:cNvPr id="131" name="Google Shape;131;p17"/>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18"/>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Outcomes of the Project</a:t>
            </a:r>
            <a:endParaRPr b="1" sz="3200">
              <a:solidFill>
                <a:schemeClr val="dk1"/>
              </a:solidFill>
              <a:latin typeface="Arial"/>
              <a:ea typeface="Arial"/>
              <a:cs typeface="Arial"/>
              <a:sym typeface="Arial"/>
            </a:endParaRPr>
          </a:p>
        </p:txBody>
      </p:sp>
      <p:sp>
        <p:nvSpPr>
          <p:cNvPr id="139" name="Google Shape;139;p18"/>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0" name="Google Shape;140;p18"/>
          <p:cNvPicPr preferRelativeResize="0"/>
          <p:nvPr/>
        </p:nvPicPr>
        <p:blipFill rotWithShape="1">
          <a:blip r:embed="rId3">
            <a:alphaModFix/>
          </a:blip>
          <a:srcRect b="0" l="0" r="0" t="0"/>
          <a:stretch/>
        </p:blipFill>
        <p:spPr>
          <a:xfrm>
            <a:off x="10871200" y="18366"/>
            <a:ext cx="1320799" cy="749798"/>
          </a:xfrm>
          <a:prstGeom prst="rect">
            <a:avLst/>
          </a:prstGeom>
          <a:noFill/>
          <a:ln>
            <a:noFill/>
          </a:ln>
        </p:spPr>
      </p:pic>
      <p:pic>
        <p:nvPicPr>
          <p:cNvPr id="141" name="Google Shape;141;p18"/>
          <p:cNvPicPr preferRelativeResize="0"/>
          <p:nvPr/>
        </p:nvPicPr>
        <p:blipFill rotWithShape="1">
          <a:blip r:embed="rId4">
            <a:alphaModFix/>
          </a:blip>
          <a:srcRect b="0" l="-5180" r="5180" t="0"/>
          <a:stretch/>
        </p:blipFill>
        <p:spPr>
          <a:xfrm>
            <a:off x="381900" y="884150"/>
            <a:ext cx="5334000" cy="2464825"/>
          </a:xfrm>
          <a:prstGeom prst="rect">
            <a:avLst/>
          </a:prstGeom>
          <a:noFill/>
          <a:ln>
            <a:noFill/>
          </a:ln>
        </p:spPr>
      </p:pic>
      <p:pic>
        <p:nvPicPr>
          <p:cNvPr id="142" name="Google Shape;142;p18"/>
          <p:cNvPicPr preferRelativeResize="0"/>
          <p:nvPr/>
        </p:nvPicPr>
        <p:blipFill>
          <a:blip r:embed="rId5">
            <a:alphaModFix/>
          </a:blip>
          <a:stretch>
            <a:fillRect/>
          </a:stretch>
        </p:blipFill>
        <p:spPr>
          <a:xfrm>
            <a:off x="6164950" y="943625"/>
            <a:ext cx="5727075" cy="2628900"/>
          </a:xfrm>
          <a:prstGeom prst="rect">
            <a:avLst/>
          </a:prstGeom>
          <a:noFill/>
          <a:ln>
            <a:noFill/>
          </a:ln>
        </p:spPr>
      </p:pic>
      <p:pic>
        <p:nvPicPr>
          <p:cNvPr id="143" name="Google Shape;143;p18"/>
          <p:cNvPicPr preferRelativeResize="0"/>
          <p:nvPr/>
        </p:nvPicPr>
        <p:blipFill>
          <a:blip r:embed="rId6">
            <a:alphaModFix/>
          </a:blip>
          <a:stretch>
            <a:fillRect/>
          </a:stretch>
        </p:blipFill>
        <p:spPr>
          <a:xfrm>
            <a:off x="710775" y="3594425"/>
            <a:ext cx="3467100" cy="3248025"/>
          </a:xfrm>
          <a:prstGeom prst="rect">
            <a:avLst/>
          </a:prstGeom>
          <a:noFill/>
          <a:ln>
            <a:noFill/>
          </a:ln>
        </p:spPr>
      </p:pic>
      <p:pic>
        <p:nvPicPr>
          <p:cNvPr id="144" name="Google Shape;144;p18"/>
          <p:cNvPicPr preferRelativeResize="0"/>
          <p:nvPr/>
        </p:nvPicPr>
        <p:blipFill>
          <a:blip r:embed="rId7">
            <a:alphaModFix/>
          </a:blip>
          <a:stretch>
            <a:fillRect/>
          </a:stretch>
        </p:blipFill>
        <p:spPr>
          <a:xfrm>
            <a:off x="4502400" y="3877450"/>
            <a:ext cx="6981825"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2196548" y="526774"/>
            <a:ext cx="9157252" cy="56501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150" name="Google Shape;150;p19"/>
          <p:cNvSpPr/>
          <p:nvPr/>
        </p:nvSpPr>
        <p:spPr>
          <a:xfrm>
            <a:off x="764740" y="-24610"/>
            <a:ext cx="984547" cy="68826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9"/>
          <p:cNvSpPr/>
          <p:nvPr/>
        </p:nvSpPr>
        <p:spPr>
          <a:xfrm>
            <a:off x="0" y="0"/>
            <a:ext cx="616225" cy="6857999"/>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