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98" r:id="rId2"/>
    <p:sldId id="299" r:id="rId3"/>
    <p:sldId id="309" r:id="rId4"/>
    <p:sldId id="310" r:id="rId5"/>
    <p:sldId id="311" r:id="rId6"/>
    <p:sldId id="312" r:id="rId7"/>
    <p:sldId id="313" r:id="rId8"/>
    <p:sldId id="31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5" autoAdjust="0"/>
    <p:restoredTop sz="93165" autoAdjust="0"/>
  </p:normalViewPr>
  <p:slideViewPr>
    <p:cSldViewPr snapToGrid="0">
      <p:cViewPr varScale="1">
        <p:scale>
          <a:sx n="100" d="100"/>
          <a:sy n="100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ECBCA-F89E-417B-A442-36645D4FBCEB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B6596-E4AC-4C3E-81C9-A2523B86D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288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C8CEBE-2B02-89F9-E9FF-5B6A38623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090156-90B0-97A2-E8A1-B178A5C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265170-9D3F-DD84-1B0A-17A8B5BC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2ED568-099C-4195-F611-D58FAA59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0210C-1635-6EAD-122E-59A92474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13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7A8CB-61C3-4D36-B457-73B50419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07FA54-A381-3102-FE87-3DB0E912D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4C30FD-E41A-1288-67F7-5C3354DBE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C95BE7-CFB4-C35C-66C8-1955F0C5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994027-58B3-586A-AEF1-85B7455C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80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D6B9C48-F621-559B-F6D0-F7C7D2C53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E4BB9A-EDFA-4E7D-23F2-41C895654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C6E1A8-2E95-8ADD-A8F0-F97B32BB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F4067A-C2BA-A005-2371-6833D1CE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06B247-B99A-1882-40A3-986D8F0B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89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7D3EF-6FA6-9CD0-5A02-E21273A6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B5035-4EF6-DF11-FDB0-528A33CDB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8BDFA-86CB-5836-97E1-C642975B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2FB299-B8D3-AED0-0466-0936EC80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A3F6EA-DD34-DE6A-57F0-DA4916223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26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7D287-BB8C-57ED-4217-3F93E349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798143-FE04-37D0-F417-86199D2F7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098397-D8AE-6506-46A3-04298DB7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1E11B-D275-8D1F-C65C-DB5D1FF0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E066EB-D1C0-6FE2-B545-247A34C0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26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02A6C-5ECC-2C7C-82C1-136D7AAC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FA0413-CD55-1EA6-8CFA-1F668EBD0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0F1327-EA91-DE76-D1DF-DC493E9DC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38B76E-60CB-3819-ADE6-59ACC47C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25744B-610B-BAD7-89FA-3867B4F6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C125FE-6056-BE08-4768-DEA2D9C8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86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44ECA-DACB-A35E-4E8C-D57FEF3A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951966-E2C8-57E8-76E1-99A4BAF8E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8FAB5D-8A84-24DB-2A4C-E26C9D6F2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3B81AB-40B5-9EC0-BB0A-3054C24E7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3CA061-D85E-D05A-0C83-88F7A99B5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355A651-3EC9-57D5-368B-3BCABC2D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929EE9-CE1D-0D09-B27B-25A2DEB7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CD91556-217A-B740-8730-CC604AA5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18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830F6-6876-876F-C3EF-3BF02A15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F5FF30-EA18-CFE9-68A6-EBB1C12E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2E85A5-C951-A9DE-11EE-F51297C84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D7E1FD-3EB4-08CF-17F0-53E1F55C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8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3071889-D364-E339-CB64-1EC40484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AB27DA5-3A86-9B68-F838-8D7BC193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3A341D-C994-D098-6643-F3A011C7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19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53FF8-8803-A351-A5D1-A5B5D9DC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E99DFB-56CB-607A-609F-E119E4B4A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2609A67-E3B7-31CE-99C7-4C3C576B0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ACC9E4-825B-12B6-63FA-188031CEB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F00FED-0483-5971-C7C9-82B73E6F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3BAF7C-5827-12E2-5872-41809174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07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D9DDF-5B6D-EE23-E543-8D58DEC2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F8682C-54B4-68C0-B460-AC79897A4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1DDE4B-87DA-C7B6-244F-D9793272A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45534E-F6F8-F1BD-A175-0418F4BAE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C57823-1126-292F-B17B-787552F2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15687A-9D77-0FF4-F6C2-57441BB6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33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EA244-0C92-28E9-F7FE-189E5AE5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35BE4C-29CA-2D69-BE7B-A55998B6F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0A9AB9-4568-B839-5C8A-73E70F970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55AB85-B4D0-4952-B581-0DACD2E1CDE8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2BFA40-B04B-68D2-1989-803D1B46D7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FF348C-70D6-7A22-CFF8-331B23D4F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37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9E774-208D-3A3A-C361-6E871234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Декораторы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3FACA0-E6CE-CE90-66ED-94FCFBD1A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89585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Декоратор</a:t>
            </a:r>
            <a:r>
              <a:rPr lang="ru-RU" dirty="0"/>
              <a:t> </a:t>
            </a:r>
            <a:r>
              <a:rPr lang="en-US" dirty="0"/>
              <a:t> –</a:t>
            </a:r>
            <a:r>
              <a:rPr lang="ru-RU" dirty="0"/>
              <a:t> это функция, которая позволяет изменить или расширить поведение другой функции, не меняя её исходный код.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2FDBAB1-D74B-A463-C7A3-B3C85903C120}"/>
              </a:ext>
            </a:extLst>
          </p:cNvPr>
          <p:cNvSpPr/>
          <p:nvPr/>
        </p:nvSpPr>
        <p:spPr>
          <a:xfrm>
            <a:off x="6096000" y="815974"/>
            <a:ext cx="5619750" cy="54151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>
                <a:solidFill>
                  <a:srgbClr val="0033B3"/>
                </a:solidFill>
                <a:latin typeface="JetBrains Mono"/>
              </a:rPr>
              <a:t>from 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functools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import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wraps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shout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latin typeface="JetBrains Mono"/>
              </a:rPr>
              <a:t>@wraps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wrapper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original_result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func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modified_result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original_result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.upper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() +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'!!!'</a:t>
            </a:r>
            <a:br>
              <a:rPr lang="en-US" dirty="0">
                <a:solidFill>
                  <a:srgbClr val="067D17"/>
                </a:solidFill>
                <a:latin typeface="JetBrains Mono"/>
              </a:rPr>
            </a:br>
            <a:r>
              <a:rPr lang="en-US" dirty="0">
                <a:solidFill>
                  <a:srgbClr val="067D17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modified_result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000000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wrapper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latin typeface="JetBrains Mono"/>
              </a:rPr>
              <a:t>@shout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greet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i="1" dirty="0">
                <a:solidFill>
                  <a:srgbClr val="8C8C8C"/>
                </a:solidFill>
                <a:latin typeface="JetBrains Mono"/>
              </a:rPr>
              <a:t>"""</a:t>
            </a:r>
            <a:r>
              <a:rPr lang="ru-RU" i="1" dirty="0">
                <a:solidFill>
                  <a:srgbClr val="8C8C8C"/>
                </a:solidFill>
                <a:latin typeface="JetBrains Mono"/>
              </a:rPr>
              <a:t>Приветствует пользователя."""</a:t>
            </a:r>
            <a:br>
              <a:rPr lang="ru-RU" i="1" dirty="0">
                <a:solidFill>
                  <a:srgbClr val="8C8C8C"/>
                </a:solidFill>
                <a:latin typeface="JetBrains Mono"/>
              </a:rPr>
            </a:br>
            <a:r>
              <a:rPr lang="ru-RU" i="1" dirty="0">
                <a:solidFill>
                  <a:srgbClr val="8C8C8C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f'</a:t>
            </a:r>
            <a:r>
              <a:rPr lang="ru-RU" dirty="0">
                <a:solidFill>
                  <a:srgbClr val="067D17"/>
                </a:solidFill>
                <a:latin typeface="JetBrains Mono"/>
              </a:rPr>
              <a:t>Привет, </a:t>
            </a:r>
            <a:r>
              <a:rPr lang="ru-RU" dirty="0">
                <a:solidFill>
                  <a:srgbClr val="0037A6"/>
                </a:solidFill>
                <a:latin typeface="JetBrains Mono"/>
              </a:rPr>
              <a:t>{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name</a:t>
            </a:r>
            <a:r>
              <a:rPr lang="en-US" dirty="0">
                <a:solidFill>
                  <a:srgbClr val="0037A6"/>
                </a:solidFill>
                <a:latin typeface="JetBrains Mono"/>
              </a:rPr>
              <a:t>}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!'</a:t>
            </a:r>
            <a:br>
              <a:rPr lang="en-US" dirty="0">
                <a:solidFill>
                  <a:srgbClr val="067D17"/>
                </a:solidFill>
                <a:latin typeface="JetBrains Mono"/>
              </a:rPr>
            </a:br>
            <a:br>
              <a:rPr lang="en-US" dirty="0">
                <a:solidFill>
                  <a:srgbClr val="067D17"/>
                </a:solidFill>
                <a:latin typeface="JetBrains Mono"/>
              </a:rPr>
            </a:br>
            <a:br>
              <a:rPr lang="en-US" dirty="0">
                <a:solidFill>
                  <a:srgbClr val="067D17"/>
                </a:solidFill>
                <a:latin typeface="JetBrains Mono"/>
              </a:rPr>
            </a:br>
            <a:r>
              <a:rPr lang="en-US" dirty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(greet(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ru-RU" dirty="0">
                <a:solidFill>
                  <a:srgbClr val="067D17"/>
                </a:solidFill>
                <a:latin typeface="JetBrains Mono"/>
              </a:rPr>
              <a:t>Анна'</a:t>
            </a:r>
            <a:r>
              <a:rPr lang="ru-RU" dirty="0">
                <a:solidFill>
                  <a:srgbClr val="080808"/>
                </a:solidFill>
                <a:latin typeface="JetBrains Mono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06858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61606-388B-8067-1965-EC0C1BEA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ООП – продолжение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CF37E27-DF7E-893E-EEA9-5E8DADD4CEA5}"/>
              </a:ext>
            </a:extLst>
          </p:cNvPr>
          <p:cNvSpPr/>
          <p:nvPr/>
        </p:nvSpPr>
        <p:spPr>
          <a:xfrm>
            <a:off x="6096000" y="815974"/>
            <a:ext cx="5619750" cy="54151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dirty="0">
                <a:solidFill>
                  <a:srgbClr val="9E880D"/>
                </a:solidFill>
                <a:latin typeface="JetBrains Mono"/>
              </a:rPr>
              <a:t>@property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ru-RU" dirty="0">
                <a:solidFill>
                  <a:srgbClr val="067D17"/>
                </a:solidFill>
                <a:latin typeface="JetBrains Mono"/>
              </a:rPr>
              <a:t>Вызван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getter </a:t>
            </a:r>
            <a:r>
              <a:rPr lang="ru-RU" dirty="0">
                <a:solidFill>
                  <a:srgbClr val="067D17"/>
                </a:solidFill>
                <a:latin typeface="JetBrains Mono"/>
              </a:rPr>
              <a:t>возраста'</a:t>
            </a:r>
            <a:r>
              <a:rPr lang="ru-RU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dirty="0">
                <a:solidFill>
                  <a:srgbClr val="080808"/>
                </a:solidFill>
                <a:latin typeface="JetBrains Mono"/>
              </a:rPr>
            </a:br>
            <a:r>
              <a:rPr lang="ru-RU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return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.__age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latin typeface="JetBrains Mono"/>
              </a:rPr>
              <a:t>@age.setter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,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value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ru-RU" dirty="0">
                <a:solidFill>
                  <a:srgbClr val="067D17"/>
                </a:solidFill>
                <a:latin typeface="JetBrains Mono"/>
              </a:rPr>
              <a:t>Вызван 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setter </a:t>
            </a:r>
            <a:r>
              <a:rPr lang="ru-RU" dirty="0">
                <a:solidFill>
                  <a:srgbClr val="067D17"/>
                </a:solidFill>
                <a:latin typeface="JetBrains Mono"/>
              </a:rPr>
              <a:t>возраста'</a:t>
            </a:r>
            <a:r>
              <a:rPr lang="ru-RU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dirty="0">
                <a:solidFill>
                  <a:srgbClr val="080808"/>
                </a:solidFill>
                <a:latin typeface="JetBrains Mono"/>
              </a:rPr>
            </a:br>
            <a:r>
              <a:rPr lang="ru-RU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if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value 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&lt; </a:t>
            </a:r>
            <a:r>
              <a:rPr lang="en-US" dirty="0">
                <a:solidFill>
                  <a:srgbClr val="1750EB"/>
                </a:solidFill>
                <a:latin typeface="JetBrains Mono"/>
              </a:rPr>
              <a:t>0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raise </a:t>
            </a:r>
            <a:r>
              <a:rPr lang="en-US" dirty="0" err="1">
                <a:solidFill>
                  <a:srgbClr val="000080"/>
                </a:solidFill>
                <a:latin typeface="JetBrains Mono"/>
              </a:rPr>
              <a:t>ValueError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ru-RU" dirty="0">
                <a:solidFill>
                  <a:srgbClr val="067D17"/>
                </a:solidFill>
                <a:latin typeface="JetBrains Mono"/>
              </a:rPr>
              <a:t>Возраст не может быть отрицательным!'</a:t>
            </a:r>
            <a:r>
              <a:rPr lang="ru-RU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dirty="0">
                <a:solidFill>
                  <a:srgbClr val="080808"/>
                </a:solidFill>
                <a:latin typeface="JetBrains Mono"/>
              </a:rPr>
            </a:br>
            <a:r>
              <a:rPr lang="ru-RU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.__age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= 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value</a:t>
            </a: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br>
              <a:rPr lang="en-US" dirty="0">
                <a:solidFill>
                  <a:srgbClr val="000000"/>
                </a:solidFill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latin typeface="JetBrains Mono"/>
              </a:rPr>
              <a:t>@age.deleter</a:t>
            </a:r>
            <a:br>
              <a:rPr lang="en-US" dirty="0">
                <a:solidFill>
                  <a:srgbClr val="9E880D"/>
                </a:solidFill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latin typeface="JetBrains Mono"/>
              </a:rPr>
              <a:t>def </a:t>
            </a:r>
            <a:r>
              <a:rPr lang="en-US" dirty="0">
                <a:solidFill>
                  <a:srgbClr val="00627A"/>
                </a:solidFill>
                <a:latin typeface="JetBrains Mono"/>
              </a:rPr>
              <a:t>age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latin typeface="JetBrains Mono"/>
              </a:rPr>
              <a:t>self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en-US" dirty="0">
                <a:solidFill>
                  <a:srgbClr val="080808"/>
                </a:solidFill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0080"/>
                </a:solidFill>
                <a:latin typeface="JetBrains Mono"/>
              </a:rPr>
              <a:t>print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ru-RU" dirty="0">
                <a:solidFill>
                  <a:srgbClr val="067D17"/>
                </a:solidFill>
                <a:latin typeface="JetBrains Mono"/>
              </a:rPr>
              <a:t>Удаление возраста!'</a:t>
            </a:r>
            <a:r>
              <a:rPr lang="ru-RU" dirty="0">
                <a:solidFill>
                  <a:srgbClr val="080808"/>
                </a:solidFill>
                <a:latin typeface="JetBrains Mono"/>
              </a:rPr>
              <a:t>)</a:t>
            </a:r>
            <a:br>
              <a:rPr lang="ru-RU" dirty="0">
                <a:solidFill>
                  <a:srgbClr val="080808"/>
                </a:solidFill>
                <a:latin typeface="JetBrains Mono"/>
              </a:rPr>
            </a:br>
            <a:r>
              <a:rPr lang="ru-RU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latin typeface="JetBrains Mono"/>
              </a:rPr>
              <a:t>del </a:t>
            </a:r>
            <a:r>
              <a:rPr lang="en-US" dirty="0" err="1">
                <a:solidFill>
                  <a:srgbClr val="000000"/>
                </a:solidFill>
                <a:latin typeface="JetBrains Mono"/>
              </a:rPr>
              <a:t>self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.__age</a:t>
            </a: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BEEA298-69B5-5D46-B9D3-4D4BB1464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89585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@property </a:t>
            </a:r>
            <a:r>
              <a:rPr lang="en-US" dirty="0"/>
              <a:t>– </a:t>
            </a:r>
            <a:r>
              <a:rPr lang="ru-RU" dirty="0"/>
              <a:t>это декоратор, который превращает метод в поле.</a:t>
            </a:r>
          </a:p>
        </p:txBody>
      </p:sp>
    </p:spTree>
    <p:extLst>
      <p:ext uri="{BB962C8B-B14F-4D97-AF65-F5344CB8AC3E}">
        <p14:creationId xmlns:p14="http://schemas.microsoft.com/office/powerpoint/2010/main" val="371625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AD262-F212-E29B-52AE-FC6DCE6D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и запись из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80F7CF-E7DF-B37C-663D-3D047EB7B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ru-RU" sz="1800" b="0" i="0" dirty="0">
                <a:solidFill>
                  <a:srgbClr val="252525"/>
                </a:solidFill>
                <a:effectLst/>
              </a:rPr>
              <a:t>функция </a:t>
            </a:r>
            <a:r>
              <a:rPr lang="en-US" sz="1800" dirty="0">
                <a:solidFill>
                  <a:srgbClr val="0070C0"/>
                </a:solidFill>
              </a:rPr>
              <a:t>f =</a:t>
            </a:r>
            <a:r>
              <a:rPr lang="en-US" sz="1800" dirty="0">
                <a:solidFill>
                  <a:srgbClr val="252525"/>
                </a:solidFill>
              </a:rPr>
              <a:t> </a:t>
            </a:r>
            <a:r>
              <a:rPr lang="ru-RU" sz="1800" b="1" i="0" dirty="0" err="1">
                <a:solidFill>
                  <a:srgbClr val="0070C0"/>
                </a:solidFill>
                <a:effectLst/>
              </a:rPr>
              <a:t>open</a:t>
            </a:r>
            <a:r>
              <a:rPr lang="ru-RU" sz="1800" b="1" i="0" dirty="0">
                <a:solidFill>
                  <a:srgbClr val="0070C0"/>
                </a:solidFill>
                <a:effectLst/>
              </a:rPr>
              <a:t>(</a:t>
            </a:r>
            <a:r>
              <a:rPr lang="en-US" sz="1800" b="1" i="0" dirty="0">
                <a:solidFill>
                  <a:srgbClr val="0070C0"/>
                </a:solidFill>
                <a:effectLst/>
              </a:rPr>
              <a:t>path</a:t>
            </a:r>
            <a:r>
              <a:rPr lang="ru-RU" sz="1800" b="1" i="0" dirty="0">
                <a:solidFill>
                  <a:srgbClr val="0070C0"/>
                </a:solidFill>
                <a:effectLst/>
              </a:rPr>
              <a:t>)</a:t>
            </a:r>
            <a:r>
              <a:rPr lang="ru-RU" sz="1800" b="0" i="0" dirty="0">
                <a:solidFill>
                  <a:srgbClr val="0070C0"/>
                </a:solidFill>
                <a:effectLst/>
              </a:rPr>
              <a:t> </a:t>
            </a:r>
            <a:r>
              <a:rPr lang="ru-RU" sz="1800" b="0" i="0" dirty="0">
                <a:solidFill>
                  <a:srgbClr val="252525"/>
                </a:solidFill>
                <a:effectLst/>
              </a:rPr>
              <a:t>- возвращает файл для чтения, записи, добавления нового содержимого. Может принимать дополнительные параметры: для задания режима открытия, указания кодировки, вывода ошибок и др. Открытый файл</a:t>
            </a:r>
            <a:r>
              <a:rPr lang="en-US" sz="1800" b="0" i="0" dirty="0">
                <a:solidFill>
                  <a:srgbClr val="252525"/>
                </a:solidFill>
                <a:effectLst/>
              </a:rPr>
              <a:t> </a:t>
            </a:r>
            <a:r>
              <a:rPr lang="ru-RU" sz="1800" b="0" i="0" dirty="0">
                <a:solidFill>
                  <a:srgbClr val="252525"/>
                </a:solidFill>
                <a:effectLst/>
              </a:rPr>
              <a:t>нужно закрыть!!!!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/>
              <a:t>Типы параметра открытия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open(path, mode = ‘r’) – </a:t>
            </a:r>
            <a:r>
              <a:rPr lang="ru-RU" sz="1800" dirty="0"/>
              <a:t>только чтение. В подобный файл нельзя ничего записать.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open(path, mode = ‘w’) – </a:t>
            </a:r>
            <a:r>
              <a:rPr lang="ru-RU" sz="1800" dirty="0"/>
              <a:t>открывает файл для дальнейшей записи. Если такого файла нет, то он будет создан.</a:t>
            </a:r>
            <a:br>
              <a:rPr lang="ru-RU" sz="1800" dirty="0"/>
            </a:br>
            <a:r>
              <a:rPr lang="ru-RU" sz="1800" b="0" i="0" dirty="0">
                <a:solidFill>
                  <a:srgbClr val="252525"/>
                </a:solidFill>
                <a:effectLst/>
              </a:rPr>
              <a:t>- функция </a:t>
            </a:r>
            <a:r>
              <a:rPr lang="ru-RU" sz="1800" b="1" i="0" dirty="0" err="1">
                <a:solidFill>
                  <a:srgbClr val="0070C0"/>
                </a:solidFill>
                <a:effectLst/>
              </a:rPr>
              <a:t>close</a:t>
            </a:r>
            <a:r>
              <a:rPr lang="ru-RU" sz="1800" b="1" i="0" dirty="0">
                <a:solidFill>
                  <a:srgbClr val="0070C0"/>
                </a:solidFill>
                <a:effectLst/>
              </a:rPr>
              <a:t>()</a:t>
            </a:r>
            <a:r>
              <a:rPr lang="ru-RU" sz="1800" b="0" i="0" dirty="0">
                <a:solidFill>
                  <a:srgbClr val="0070C0"/>
                </a:solidFill>
                <a:effectLst/>
              </a:rPr>
              <a:t> </a:t>
            </a:r>
            <a:r>
              <a:rPr lang="ru-RU" sz="1800" b="0" i="0" dirty="0">
                <a:solidFill>
                  <a:srgbClr val="252525"/>
                </a:solidFill>
                <a:effectLst/>
              </a:rPr>
              <a:t>- закрывает файл;</a:t>
            </a:r>
            <a:br>
              <a:rPr lang="ru-RU" sz="1800" dirty="0"/>
            </a:br>
            <a:r>
              <a:rPr lang="ru-RU" sz="1800" b="0" i="0" dirty="0">
                <a:solidFill>
                  <a:srgbClr val="252525"/>
                </a:solidFill>
                <a:effectLst/>
              </a:rPr>
              <a:t>- инструкция </a:t>
            </a:r>
            <a:r>
              <a:rPr lang="ru-RU" sz="1800" b="1" i="0" dirty="0" err="1">
                <a:solidFill>
                  <a:srgbClr val="0070C0"/>
                </a:solidFill>
                <a:effectLst/>
              </a:rPr>
              <a:t>with</a:t>
            </a:r>
            <a:r>
              <a:rPr lang="ru-RU" sz="1800" b="1" i="0" dirty="0">
                <a:solidFill>
                  <a:srgbClr val="007C77"/>
                </a:solidFill>
                <a:effectLst/>
              </a:rPr>
              <a:t> </a:t>
            </a:r>
            <a:r>
              <a:rPr lang="ru-RU" sz="1800" b="0" i="0" dirty="0">
                <a:solidFill>
                  <a:srgbClr val="252525"/>
                </a:solidFill>
                <a:effectLst/>
              </a:rPr>
              <a:t>(позволяет автоматически закрывать файловый объект после работы с ним);</a:t>
            </a:r>
            <a:br>
              <a:rPr lang="ru-RU" sz="1800" dirty="0"/>
            </a:b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316438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090D9-D235-C865-91D2-2791470E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и запись из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4BF810-99B2-6F7F-C296-4C98C665A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b="0" i="0" dirty="0">
                <a:solidFill>
                  <a:srgbClr val="252525"/>
                </a:solidFill>
                <a:effectLst/>
              </a:rPr>
              <a:t>- метод </a:t>
            </a:r>
            <a:r>
              <a:rPr lang="ru-RU" sz="1800" b="1" i="0" dirty="0" err="1">
                <a:solidFill>
                  <a:srgbClr val="0070C0"/>
                </a:solidFill>
                <a:effectLst/>
              </a:rPr>
              <a:t>read</a:t>
            </a:r>
            <a:r>
              <a:rPr lang="ru-RU" sz="1800" b="1" i="0" dirty="0">
                <a:solidFill>
                  <a:srgbClr val="0070C0"/>
                </a:solidFill>
                <a:effectLst/>
              </a:rPr>
              <a:t>()</a:t>
            </a:r>
            <a:r>
              <a:rPr lang="ru-RU" sz="1800" b="0" i="0" dirty="0">
                <a:solidFill>
                  <a:srgbClr val="0070C0"/>
                </a:solidFill>
                <a:effectLst/>
              </a:rPr>
              <a:t> </a:t>
            </a:r>
            <a:r>
              <a:rPr lang="ru-RU" sz="1800" b="0" i="0" dirty="0">
                <a:solidFill>
                  <a:srgbClr val="252525"/>
                </a:solidFill>
                <a:effectLst/>
              </a:rPr>
              <a:t>- для чтения содержимого документа; </a:t>
            </a:r>
            <a:r>
              <a:rPr lang="en-US" sz="1800" b="0" i="0" dirty="0">
                <a:solidFill>
                  <a:srgbClr val="252525"/>
                </a:solidFill>
                <a:effectLst/>
              </a:rPr>
              <a:t>read</a:t>
            </a:r>
            <a:r>
              <a:rPr lang="ru-RU" sz="1800" b="0" i="0" dirty="0">
                <a:solidFill>
                  <a:srgbClr val="252525"/>
                </a:solidFill>
                <a:effectLst/>
              </a:rPr>
              <a:t>() считывает весь файл в строку. </a:t>
            </a:r>
            <a:r>
              <a:rPr lang="ru-RU" sz="1800" dirty="0">
                <a:solidFill>
                  <a:srgbClr val="252525"/>
                </a:solidFill>
              </a:rPr>
              <a:t>Так же можно считать отдельно несколько символов. </a:t>
            </a:r>
            <a:r>
              <a:rPr lang="en-US" sz="1800" dirty="0">
                <a:solidFill>
                  <a:srgbClr val="252525"/>
                </a:solidFill>
              </a:rPr>
              <a:t>read(n)</a:t>
            </a:r>
            <a:br>
              <a:rPr lang="ru-RU" sz="1800" dirty="0"/>
            </a:br>
            <a:r>
              <a:rPr lang="ru-RU" sz="1800" b="0" i="0" dirty="0">
                <a:solidFill>
                  <a:srgbClr val="252525"/>
                </a:solidFill>
                <a:effectLst/>
              </a:rPr>
              <a:t>- метод</a:t>
            </a:r>
            <a:r>
              <a:rPr lang="ru-RU" sz="1800" b="1" i="0" dirty="0">
                <a:solidFill>
                  <a:srgbClr val="252525"/>
                </a:solidFill>
                <a:effectLst/>
              </a:rPr>
              <a:t> </a:t>
            </a:r>
            <a:r>
              <a:rPr lang="ru-RU" sz="1800" b="1" i="0" dirty="0" err="1">
                <a:solidFill>
                  <a:srgbClr val="0070C0"/>
                </a:solidFill>
                <a:effectLst/>
              </a:rPr>
              <a:t>readlines</a:t>
            </a:r>
            <a:r>
              <a:rPr lang="ru-RU" sz="1800" b="1" i="0" dirty="0">
                <a:solidFill>
                  <a:srgbClr val="0070C0"/>
                </a:solidFill>
                <a:effectLst/>
              </a:rPr>
              <a:t>() </a:t>
            </a:r>
            <a:r>
              <a:rPr lang="ru-RU" sz="1800" b="0" i="0" dirty="0">
                <a:solidFill>
                  <a:srgbClr val="252525"/>
                </a:solidFill>
                <a:effectLst/>
              </a:rPr>
              <a:t>- преобразует все строки файла в список;</a:t>
            </a:r>
            <a:br>
              <a:rPr lang="ru-RU" sz="1800" dirty="0"/>
            </a:br>
            <a:r>
              <a:rPr lang="ru-RU" sz="1800" b="0" i="0" dirty="0">
                <a:solidFill>
                  <a:srgbClr val="252525"/>
                </a:solidFill>
                <a:effectLst/>
              </a:rPr>
              <a:t>- метод</a:t>
            </a:r>
            <a:r>
              <a:rPr lang="ru-RU" sz="1800" b="1" i="0" dirty="0">
                <a:solidFill>
                  <a:srgbClr val="252525"/>
                </a:solidFill>
                <a:effectLst/>
              </a:rPr>
              <a:t> </a:t>
            </a:r>
            <a:r>
              <a:rPr lang="ru-RU" sz="1800" b="1" i="0" dirty="0" err="1">
                <a:solidFill>
                  <a:srgbClr val="0070C0"/>
                </a:solidFill>
                <a:effectLst/>
              </a:rPr>
              <a:t>readline</a:t>
            </a:r>
            <a:r>
              <a:rPr lang="ru-RU" sz="1800" b="1" i="0" dirty="0">
                <a:solidFill>
                  <a:srgbClr val="0070C0"/>
                </a:solidFill>
                <a:effectLst/>
              </a:rPr>
              <a:t>()</a:t>
            </a:r>
            <a:r>
              <a:rPr lang="ru-RU" sz="1800" b="0" i="0" dirty="0">
                <a:solidFill>
                  <a:srgbClr val="0070C0"/>
                </a:solidFill>
                <a:effectLst/>
              </a:rPr>
              <a:t> </a:t>
            </a:r>
            <a:r>
              <a:rPr lang="ru-RU" sz="1800" b="0" i="0" dirty="0">
                <a:solidFill>
                  <a:srgbClr val="252525"/>
                </a:solidFill>
                <a:effectLst/>
              </a:rPr>
              <a:t>-</a:t>
            </a:r>
            <a:r>
              <a:rPr lang="en-US" sz="1800" b="0" i="0" dirty="0">
                <a:solidFill>
                  <a:srgbClr val="252525"/>
                </a:solidFill>
                <a:effectLst/>
              </a:rPr>
              <a:t> </a:t>
            </a:r>
            <a:r>
              <a:rPr lang="ru-RU" sz="1800" b="0" i="0" dirty="0">
                <a:solidFill>
                  <a:srgbClr val="252525"/>
                </a:solidFill>
                <a:effectLst/>
              </a:rPr>
              <a:t>выводит нулевую строчку. </a:t>
            </a:r>
            <a:endParaRPr lang="en-US" sz="1800" b="0" i="0" dirty="0">
              <a:solidFill>
                <a:srgbClr val="252525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ru-RU" sz="1800" b="0" i="0" dirty="0">
                <a:solidFill>
                  <a:srgbClr val="252525"/>
                </a:solidFill>
                <a:effectLst/>
              </a:rPr>
              <a:t>- метод </a:t>
            </a:r>
            <a:r>
              <a:rPr lang="ru-RU" sz="1800" b="1" i="0" dirty="0" err="1">
                <a:solidFill>
                  <a:srgbClr val="0070C0"/>
                </a:solidFill>
                <a:effectLst/>
              </a:rPr>
              <a:t>write</a:t>
            </a:r>
            <a:r>
              <a:rPr lang="ru-RU" sz="1800" b="1" i="0" dirty="0">
                <a:solidFill>
                  <a:srgbClr val="0070C0"/>
                </a:solidFill>
                <a:effectLst/>
              </a:rPr>
              <a:t>() </a:t>
            </a:r>
            <a:r>
              <a:rPr lang="ru-RU" sz="1800" b="0" i="0" dirty="0">
                <a:solidFill>
                  <a:srgbClr val="252525"/>
                </a:solidFill>
                <a:effectLst/>
              </a:rPr>
              <a:t>- записывает новую информацию в файл.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87778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963A3-44DC-671E-A754-B9D47627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01216EB-2F22-795D-9371-52B9DDF37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712" y="3698457"/>
            <a:ext cx="7280576" cy="265624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43CAFC-2FC2-7A92-F002-37F732B0C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019" y="1547748"/>
            <a:ext cx="7054520" cy="2293649"/>
          </a:xfrm>
          <a:prstGeom prst="rect">
            <a:avLst/>
          </a:prstGeom>
        </p:spPr>
      </p:pic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66BB63A1-4851-FD92-1517-603200557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5739" y="1362488"/>
            <a:ext cx="4179223" cy="2293648"/>
          </a:xfrm>
        </p:spPr>
      </p:pic>
    </p:spTree>
    <p:extLst>
      <p:ext uri="{BB962C8B-B14F-4D97-AF65-F5344CB8AC3E}">
        <p14:creationId xmlns:p14="http://schemas.microsoft.com/office/powerpoint/2010/main" val="366901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050D3-2EC7-5D97-4800-3B047ACB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74A2F9-AEB0-ED5D-2740-EA8C8F013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Импорт: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from </a:t>
            </a:r>
            <a:r>
              <a:rPr lang="en-US" b="1" dirty="0" err="1"/>
              <a:t>modulename</a:t>
            </a:r>
            <a:r>
              <a:rPr lang="en-US" b="1" dirty="0"/>
              <a:t> import </a:t>
            </a:r>
            <a:r>
              <a:rPr lang="en-US" b="1" dirty="0" err="1"/>
              <a:t>some_function</a:t>
            </a:r>
            <a:endParaRPr lang="en-US" b="1" dirty="0"/>
          </a:p>
          <a:p>
            <a:pPr marL="0" indent="0">
              <a:buNone/>
            </a:pPr>
            <a:r>
              <a:rPr lang="ru-RU" dirty="0"/>
              <a:t>Можно импортировать модуль  под </a:t>
            </a:r>
            <a:r>
              <a:rPr lang="ru-RU" dirty="0" err="1"/>
              <a:t>специалным</a:t>
            </a:r>
            <a:r>
              <a:rPr lang="ru-RU" dirty="0"/>
              <a:t> названием:</a:t>
            </a:r>
          </a:p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modulename</a:t>
            </a:r>
            <a:r>
              <a:rPr lang="en-US" b="1" dirty="0"/>
              <a:t> as </a:t>
            </a:r>
            <a:r>
              <a:rPr lang="en-US" b="1" dirty="0" err="1"/>
              <a:t>mn</a:t>
            </a:r>
            <a:endParaRPr lang="en-US" b="1" dirty="0"/>
          </a:p>
          <a:p>
            <a:pPr marL="0" indent="0">
              <a:buNone/>
            </a:pPr>
            <a:r>
              <a:rPr lang="ru-RU" dirty="0"/>
              <a:t>Тогда функция вызывается так: </a:t>
            </a:r>
            <a:r>
              <a:rPr lang="en-US" b="1" dirty="0" err="1"/>
              <a:t>mn.some_function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ru-RU" dirty="0"/>
              <a:t>Можно импортировать все функции модуля( не стоит )</a:t>
            </a:r>
          </a:p>
          <a:p>
            <a:pPr marL="0" indent="0">
              <a:buNone/>
            </a:pPr>
            <a:r>
              <a:rPr lang="en-US" b="1" dirty="0"/>
              <a:t>from </a:t>
            </a:r>
            <a:r>
              <a:rPr lang="en-US" b="1" dirty="0" err="1"/>
              <a:t>modulename</a:t>
            </a:r>
            <a:r>
              <a:rPr lang="en-US" b="1" dirty="0"/>
              <a:t> import *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351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0D4AC-0F73-6129-A72D-ED239E0D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классические модули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5D6455-192B-898F-2D59-41FA0E655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2400" b="1" dirty="0"/>
              <a:t>math</a:t>
            </a:r>
            <a:r>
              <a:rPr lang="en-US" sz="2400" dirty="0"/>
              <a:t> – </a:t>
            </a:r>
            <a:r>
              <a:rPr lang="ru-RU" sz="2400" dirty="0"/>
              <a:t>содержит основные математические операции – факториал, корень, логарифмы, тригонометрические функции и многое другое</a:t>
            </a:r>
            <a:r>
              <a:rPr lang="en-US" sz="2400" dirty="0"/>
              <a:t>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b="1" dirty="0"/>
              <a:t>random</a:t>
            </a:r>
            <a:r>
              <a:rPr lang="ru-RU" sz="2400" dirty="0"/>
              <a:t> - </a:t>
            </a:r>
            <a:r>
              <a:rPr lang="en-US" sz="2400" dirty="0"/>
              <a:t> </a:t>
            </a:r>
            <a:r>
              <a:rPr lang="ru-RU" sz="2400" dirty="0"/>
              <a:t>содержит различные способы генерации случайных величин</a:t>
            </a:r>
            <a:endParaRPr lang="en-US" sz="2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b="1" dirty="0"/>
              <a:t>time</a:t>
            </a:r>
            <a:r>
              <a:rPr lang="ru-RU" sz="2400" dirty="0"/>
              <a:t> </a:t>
            </a:r>
            <a:r>
              <a:rPr lang="en-US" sz="2400" dirty="0"/>
              <a:t>– </a:t>
            </a:r>
            <a:r>
              <a:rPr lang="ru-RU" sz="2400" dirty="0"/>
              <a:t>содержит функции</a:t>
            </a:r>
            <a:r>
              <a:rPr lang="en-US" sz="2400" dirty="0"/>
              <a:t>, </a:t>
            </a:r>
            <a:r>
              <a:rPr lang="ru-RU" sz="2400" dirty="0"/>
              <a:t>возвращающее текущее время, позволяет замерять время работы функции и пр.</a:t>
            </a:r>
            <a:endParaRPr lang="en-US" sz="2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b="1" dirty="0" err="1"/>
              <a:t>os</a:t>
            </a:r>
            <a:r>
              <a:rPr lang="en-US" sz="2400" dirty="0"/>
              <a:t> – </a:t>
            </a:r>
            <a:r>
              <a:rPr lang="ru-RU" sz="2400" dirty="0"/>
              <a:t>взаимодействие с системой, командной строкой и файловым менеджером</a:t>
            </a:r>
          </a:p>
        </p:txBody>
      </p:sp>
    </p:spTree>
    <p:extLst>
      <p:ext uri="{BB962C8B-B14F-4D97-AF65-F5344CB8AC3E}">
        <p14:creationId xmlns:p14="http://schemas.microsoft.com/office/powerpoint/2010/main" val="411264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DEB88-ECEA-9144-7F8E-79F825C4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A49338B-EEF5-6851-5E04-4BEDF98FB4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buAutoNum type="arabicPeriod"/>
                </a:pPr>
                <a:r>
                  <a:rPr lang="ru-RU" dirty="0"/>
                  <a:t>Создайте функцию рисующую окружность из звёздочек в текстовом файле.</a:t>
                </a:r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C</a:t>
                </a:r>
                <a:r>
                  <a:rPr lang="ru-RU" dirty="0"/>
                  <a:t>читайте три переменные из файла</a:t>
                </a:r>
                <a:r>
                  <a:rPr lang="en-US" dirty="0"/>
                  <a:t> </a:t>
                </a:r>
                <a:r>
                  <a:rPr lang="ru-RU" dirty="0"/>
                  <a:t>задающего плоскость. И еще три задающие вектор. Найдите угол между плоскостью и вектором.</a:t>
                </a:r>
              </a:p>
              <a:p>
                <a:pPr marL="514350" indent="-514350">
                  <a:buAutoNum type="arabicPeriod"/>
                </a:pPr>
                <a:r>
                  <a:rPr lang="ru-RU" dirty="0"/>
                  <a:t>Создать класс многочленов. Задать:</a:t>
                </a:r>
              </a:p>
              <a:p>
                <a:r>
                  <a:rPr lang="ru-RU" dirty="0"/>
                  <a:t>Инициализатор по списку коэффициентов.</a:t>
                </a:r>
              </a:p>
              <a:p>
                <a:r>
                  <a:rPr lang="ru-RU" dirty="0"/>
                  <a:t>Сложение двух многочленов</a:t>
                </a:r>
              </a:p>
              <a:p>
                <a:r>
                  <a:rPr lang="ru-RU" dirty="0"/>
                  <a:t>Метод вычисляющий значение в точке</a:t>
                </a:r>
              </a:p>
              <a:p>
                <a:r>
                  <a:rPr lang="ru-RU" dirty="0"/>
                  <a:t>Метод взятия производной</a:t>
                </a:r>
              </a:p>
              <a:p>
                <a:r>
                  <a:rPr lang="ru-RU" dirty="0"/>
                  <a:t>Метод записи многочлен в файл в формате: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A49338B-EEF5-6851-5E04-4BEDF98FB4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630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30647</TotalTime>
  <Words>590</Words>
  <Application>Microsoft Office PowerPoint</Application>
  <PresentationFormat>Широкоэкранный</PresentationFormat>
  <Paragraphs>37</Paragraphs>
  <Slides>8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Cambria Math</vt:lpstr>
      <vt:lpstr>JetBrains Mono</vt:lpstr>
      <vt:lpstr>Тема Office</vt:lpstr>
      <vt:lpstr>Декораторы</vt:lpstr>
      <vt:lpstr>ООП – продолжение</vt:lpstr>
      <vt:lpstr>Чтение и запись из файла</vt:lpstr>
      <vt:lpstr>Чтение и запись из файла</vt:lpstr>
      <vt:lpstr>Примеры</vt:lpstr>
      <vt:lpstr>Модули</vt:lpstr>
      <vt:lpstr>Полезные классические модули</vt:lpstr>
      <vt:lpstr>Задачки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Авдонюшкин Дмитрий Викторович</dc:creator>
  <cp:lastModifiedBy>Кравчинский Сергей Андреевич</cp:lastModifiedBy>
  <cp:revision>14</cp:revision>
  <dcterms:created xsi:type="dcterms:W3CDTF">2024-09-03T13:44:47Z</dcterms:created>
  <dcterms:modified xsi:type="dcterms:W3CDTF">2025-10-06T06:13:33Z</dcterms:modified>
</cp:coreProperties>
</file>