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80" r:id="rId3"/>
    <p:sldId id="282" r:id="rId4"/>
    <p:sldId id="281" r:id="rId5"/>
    <p:sldId id="284" r:id="rId6"/>
    <p:sldId id="285" r:id="rId7"/>
    <p:sldId id="286" r:id="rId8"/>
    <p:sldId id="288" r:id="rId9"/>
    <p:sldId id="289" r:id="rId10"/>
    <p:sldId id="28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65" autoAdjust="0"/>
  </p:normalViewPr>
  <p:slideViewPr>
    <p:cSldViewPr snapToGrid="0">
      <p:cViewPr>
        <p:scale>
          <a:sx n="100" d="100"/>
          <a:sy n="100" d="100"/>
        </p:scale>
        <p:origin x="9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7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53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01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5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56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83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1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AB85-B4D0-4952-B581-0DACD2E1CDE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6500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75DE9-1328-2F22-8D8F-BF4B5489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1"/>
          </a:xfrm>
        </p:spPr>
        <p:txBody>
          <a:bodyPr>
            <a:normAutofit/>
          </a:bodyPr>
          <a:lstStyle/>
          <a:p>
            <a:r>
              <a:rPr lang="en-US" sz="8000" dirty="0"/>
              <a:t>Python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ACC4C5-970B-824D-B11A-073264162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Кравчинский Сергей Андреевич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kravchinskiy.sa@gmail.com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1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F5DA7A-BEDA-F9CE-AC4C-5762437E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761"/>
            <a:ext cx="10515600" cy="551820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/>
              <a:t>Дано </a:t>
            </a:r>
            <a:r>
              <a:rPr lang="en-US" sz="1800" dirty="0"/>
              <a:t>n</a:t>
            </a:r>
            <a:r>
              <a:rPr lang="ru-RU" sz="1800" dirty="0"/>
              <a:t>, вводятся </a:t>
            </a:r>
            <a:r>
              <a:rPr lang="en-US" sz="1800" dirty="0"/>
              <a:t>n</a:t>
            </a:r>
            <a:r>
              <a:rPr lang="ru-RU" sz="1800" dirty="0"/>
              <a:t> ключей, </a:t>
            </a:r>
            <a:r>
              <a:rPr lang="en-US" sz="1800" dirty="0"/>
              <a:t>n </a:t>
            </a:r>
            <a:r>
              <a:rPr lang="ru-RU" sz="1800" dirty="0"/>
              <a:t>численных значений. Требуется записать их в словарь, и вывести сумму всех значений, соответствующих однобуквенным строчкам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In: 4</a:t>
            </a:r>
            <a:r>
              <a:rPr lang="ru-RU" sz="1800" dirty="0"/>
              <a:t> </a:t>
            </a:r>
            <a:r>
              <a:rPr lang="en-US" sz="1800" dirty="0"/>
              <a:t>In: </a:t>
            </a:r>
            <a:r>
              <a:rPr lang="en-US" sz="1800" dirty="0" err="1"/>
              <a:t>asd</a:t>
            </a:r>
            <a:r>
              <a:rPr lang="ru-RU" sz="1800" dirty="0"/>
              <a:t> 16</a:t>
            </a:r>
            <a:r>
              <a:rPr lang="en-US" sz="1800" dirty="0"/>
              <a:t> a</a:t>
            </a:r>
            <a:r>
              <a:rPr lang="ru-RU" sz="1800" dirty="0"/>
              <a:t> 2</a:t>
            </a:r>
            <a:r>
              <a:rPr lang="en-US" sz="1800" dirty="0"/>
              <a:t> s </a:t>
            </a:r>
            <a:r>
              <a:rPr lang="ru-RU" sz="1800" dirty="0"/>
              <a:t>5 </a:t>
            </a:r>
            <a:r>
              <a:rPr lang="en-US" sz="1800" dirty="0" err="1"/>
              <a:t>dsf</a:t>
            </a:r>
            <a:r>
              <a:rPr lang="ru-RU" sz="1800" dirty="0"/>
              <a:t> 1</a:t>
            </a:r>
            <a:r>
              <a:rPr lang="en-US" sz="1800" dirty="0"/>
              <a:t> (</a:t>
            </a:r>
            <a:r>
              <a:rPr lang="ru-RU" sz="1800" dirty="0"/>
              <a:t>чередуются ключ и значение)</a:t>
            </a:r>
          </a:p>
          <a:p>
            <a:pPr marL="0" indent="0">
              <a:buNone/>
            </a:pPr>
            <a:r>
              <a:rPr lang="en-US" sz="1800" dirty="0"/>
              <a:t>Out: 7 </a:t>
            </a:r>
            <a:endParaRPr lang="ru-RU" sz="1800" dirty="0"/>
          </a:p>
          <a:p>
            <a:pPr marL="342900" indent="-342900">
              <a:buAutoNum type="arabicPeriod" startAt="2"/>
            </a:pPr>
            <a:r>
              <a:rPr lang="ru-RU" sz="1800" dirty="0"/>
              <a:t>Дано </a:t>
            </a:r>
            <a:r>
              <a:rPr lang="en-US" sz="1800" dirty="0"/>
              <a:t>n </a:t>
            </a:r>
            <a:r>
              <a:rPr lang="ru-RU" sz="1800" dirty="0"/>
              <a:t>и </a:t>
            </a:r>
            <a:r>
              <a:rPr lang="en-US" sz="1800" dirty="0"/>
              <a:t>n </a:t>
            </a:r>
            <a:r>
              <a:rPr lang="ru-RU" sz="1800" dirty="0"/>
              <a:t>чисел. Вывести все числа с чётным индексом делящиеся на 5 или с индексом делящимся на 3 и первая цифра  - 1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In: 4 In: 12 3 18 15</a:t>
            </a:r>
          </a:p>
          <a:p>
            <a:pPr marL="0" indent="0">
              <a:buNone/>
            </a:pPr>
            <a:r>
              <a:rPr lang="en-US" sz="1800" dirty="0"/>
              <a:t>Out: 18 15</a:t>
            </a:r>
          </a:p>
          <a:p>
            <a:pPr marL="342900" indent="-342900">
              <a:buAutoNum type="arabicPeriod" startAt="2"/>
            </a:pPr>
            <a:r>
              <a:rPr lang="ru-RU" sz="1800" dirty="0"/>
              <a:t>На вход подаётся строчка из строчных латинских букв и число </a:t>
            </a:r>
            <a:r>
              <a:rPr lang="en-US" sz="1800" dirty="0"/>
              <a:t>n</a:t>
            </a:r>
            <a:r>
              <a:rPr lang="ru-RU" sz="1800" dirty="0"/>
              <a:t>. Требуется вывести ее зашифрованную версию кодом цезаря порядка </a:t>
            </a:r>
            <a:r>
              <a:rPr lang="en-US" sz="1800" dirty="0"/>
              <a:t>n.</a:t>
            </a:r>
          </a:p>
          <a:p>
            <a:pPr marL="0" indent="0">
              <a:buNone/>
            </a:pPr>
            <a:r>
              <a:rPr lang="en-US" sz="1800"/>
              <a:t>In</a:t>
            </a:r>
            <a:r>
              <a:rPr lang="en-US" sz="1800" dirty="0"/>
              <a:t>: hello In: 3</a:t>
            </a:r>
          </a:p>
          <a:p>
            <a:pPr marL="0" indent="0">
              <a:buNone/>
            </a:pPr>
            <a:r>
              <a:rPr lang="en-US" sz="1800" dirty="0"/>
              <a:t>Out:</a:t>
            </a:r>
            <a:r>
              <a:rPr lang="ru-RU" sz="1800" dirty="0"/>
              <a:t> </a:t>
            </a:r>
            <a:r>
              <a:rPr lang="en-US" sz="1800" dirty="0" err="1"/>
              <a:t>khoor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4</a:t>
            </a:r>
            <a:r>
              <a:rPr lang="ru-RU" sz="1800" dirty="0"/>
              <a:t>. Дано </a:t>
            </a:r>
            <a:r>
              <a:rPr lang="en-US" sz="1800" dirty="0"/>
              <a:t>n</a:t>
            </a:r>
            <a:r>
              <a:rPr lang="ru-RU" sz="1800" dirty="0"/>
              <a:t> и </a:t>
            </a:r>
            <a:r>
              <a:rPr lang="en-US" sz="1800" dirty="0"/>
              <a:t>n </a:t>
            </a:r>
            <a:r>
              <a:rPr lang="ru-RU" sz="1800" dirty="0"/>
              <a:t>чисел</a:t>
            </a:r>
            <a:r>
              <a:rPr lang="en-US" sz="1800" dirty="0"/>
              <a:t> </a:t>
            </a:r>
            <a:r>
              <a:rPr lang="ru-RU" sz="1800" dirty="0"/>
              <a:t> требуется найти наибольшую последовательность подряд идущих чётных чисел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5</a:t>
            </a:r>
            <a:r>
              <a:rPr lang="ru-RU" sz="1800" dirty="0"/>
              <a:t>. Написать сортировку «пузырьком». На вход подаются </a:t>
            </a:r>
            <a:r>
              <a:rPr lang="en-US" sz="1800" dirty="0"/>
              <a:t>n</a:t>
            </a:r>
            <a:r>
              <a:rPr lang="ru-RU" sz="1800" dirty="0"/>
              <a:t> и </a:t>
            </a:r>
            <a:r>
              <a:rPr lang="en-US" sz="1800" dirty="0"/>
              <a:t>n </a:t>
            </a:r>
            <a:r>
              <a:rPr lang="ru-RU" sz="1800" dirty="0"/>
              <a:t>чисел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7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86D92-4F99-31F3-B7A9-74E4C0E5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Цикл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ru-RU" dirty="0">
                <a:solidFill>
                  <a:srgbClr val="0070C0"/>
                </a:solidFill>
              </a:rPr>
              <a:t> 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продолжение…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BD87B-A872-BD99-7E77-6918462A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Один цикл фор – хорошо, два - лучше.</a:t>
            </a:r>
          </a:p>
          <a:p>
            <a:pPr marL="0" indent="0">
              <a:buNone/>
            </a:pPr>
            <a:r>
              <a:rPr lang="ru-RU" dirty="0"/>
              <a:t>Циклы фор можно комбинировать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8446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0A9F0-9CB1-C8BE-9659-582D05F2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EBE2A-E8D6-91C2-57A4-94437C364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while &lt;</a:t>
            </a:r>
            <a:r>
              <a:rPr lang="ru-RU" sz="2000" dirty="0"/>
              <a:t>условие</a:t>
            </a:r>
            <a:r>
              <a:rPr lang="en-US" sz="2000" dirty="0"/>
              <a:t>&gt;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ru-RU" sz="2000" dirty="0"/>
              <a:t>отступ</a:t>
            </a:r>
            <a:r>
              <a:rPr lang="en-US" sz="2000" dirty="0"/>
              <a:t>&gt;&lt;</a:t>
            </a:r>
            <a:r>
              <a:rPr lang="ru-RU" sz="2000" dirty="0"/>
              <a:t>тело цикла</a:t>
            </a:r>
            <a:r>
              <a:rPr lang="en-US" sz="2000" dirty="0"/>
              <a:t>&gt;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 descr="W">
            <a:extLst>
              <a:ext uri="{FF2B5EF4-FFF2-40B4-BE49-F238E27FC236}">
                <a16:creationId xmlns:a16="http://schemas.microsoft.com/office/drawing/2014/main" id="{002DFC66-FD4A-0D45-3DC2-6596AF714D08}"/>
              </a:ext>
            </a:extLst>
          </p:cNvPr>
          <p:cNvSpPr/>
          <p:nvPr/>
        </p:nvSpPr>
        <p:spPr>
          <a:xfrm>
            <a:off x="8465573" y="1995948"/>
            <a:ext cx="2467897" cy="737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55DB4-47D0-5D76-976E-A5C4962572E2}"/>
              </a:ext>
            </a:extLst>
          </p:cNvPr>
          <p:cNvSpPr txBox="1"/>
          <p:nvPr/>
        </p:nvSpPr>
        <p:spPr>
          <a:xfrm>
            <a:off x="9091767" y="2041492"/>
            <a:ext cx="131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условия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2184F70-A6F1-B396-C0EB-AF98D02B531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150942" y="2733368"/>
            <a:ext cx="1548580" cy="967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A73966-E118-50DF-713D-DDD9F44144F2}"/>
              </a:ext>
            </a:extLst>
          </p:cNvPr>
          <p:cNvSpPr/>
          <p:nvPr/>
        </p:nvSpPr>
        <p:spPr>
          <a:xfrm>
            <a:off x="7342238" y="3730383"/>
            <a:ext cx="1548580" cy="526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B74444A-98F9-72A8-7FAF-3BF01EE9D2AE}"/>
              </a:ext>
            </a:extLst>
          </p:cNvPr>
          <p:cNvCxnSpPr>
            <a:stCxn id="4" idx="2"/>
          </p:cNvCxnSpPr>
          <p:nvPr/>
        </p:nvCxnSpPr>
        <p:spPr>
          <a:xfrm>
            <a:off x="9699522" y="2733368"/>
            <a:ext cx="1335960" cy="783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50D86F-B3FC-6EB6-236C-F7AB652644DF}"/>
              </a:ext>
            </a:extLst>
          </p:cNvPr>
          <p:cNvSpPr txBox="1"/>
          <p:nvPr/>
        </p:nvSpPr>
        <p:spPr>
          <a:xfrm>
            <a:off x="7420895" y="3786896"/>
            <a:ext cx="139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Тело цикла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4199BA1B-5F42-129E-92ED-5AEAFA7CE0AF}"/>
              </a:ext>
            </a:extLst>
          </p:cNvPr>
          <p:cNvCxnSpPr>
            <a:stCxn id="8" idx="1"/>
            <a:endCxn id="4" idx="1"/>
          </p:cNvCxnSpPr>
          <p:nvPr/>
        </p:nvCxnSpPr>
        <p:spPr>
          <a:xfrm rot="10800000" flipH="1">
            <a:off x="7342237" y="2364658"/>
            <a:ext cx="1123335" cy="1629218"/>
          </a:xfrm>
          <a:prstGeom prst="bentConnector3">
            <a:avLst>
              <a:gd name="adj1" fmla="val -203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675D556-B040-AFB1-9BA3-ABFD6BAAEA54}"/>
              </a:ext>
            </a:extLst>
          </p:cNvPr>
          <p:cNvSpPr/>
          <p:nvPr/>
        </p:nvSpPr>
        <p:spPr>
          <a:xfrm>
            <a:off x="10124767" y="3516531"/>
            <a:ext cx="1802096" cy="357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9B998A-BBD3-83FE-3275-71B506791884}"/>
              </a:ext>
            </a:extLst>
          </p:cNvPr>
          <p:cNvSpPr txBox="1"/>
          <p:nvPr/>
        </p:nvSpPr>
        <p:spPr>
          <a:xfrm>
            <a:off x="10124767" y="3545717"/>
            <a:ext cx="180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Выход из цикла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E19C102-C874-EF7D-C5F5-B1B03F9C7FBC}"/>
              </a:ext>
            </a:extLst>
          </p:cNvPr>
          <p:cNvSpPr/>
          <p:nvPr/>
        </p:nvSpPr>
        <p:spPr>
          <a:xfrm>
            <a:off x="646092" y="4622208"/>
            <a:ext cx="4630758" cy="18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n 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while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n 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f"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в этом числе есть цифра </a:t>
            </a:r>
            <a:r>
              <a:rPr 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n %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n = n //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E5377BA-4214-8408-2639-4AB8D775AAE9}"/>
              </a:ext>
            </a:extLst>
          </p:cNvPr>
          <p:cNvSpPr/>
          <p:nvPr/>
        </p:nvSpPr>
        <p:spPr>
          <a:xfrm>
            <a:off x="8283450" y="4982208"/>
            <a:ext cx="2832141" cy="108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ru-RU" dirty="0">
                <a:solidFill>
                  <a:srgbClr val="080808"/>
                </a:solidFill>
                <a:latin typeface="JetBrains Mono"/>
              </a:rPr>
              <a:t>в этом числе есть цифра 3</a:t>
            </a:r>
          </a:p>
          <a:p>
            <a:pPr>
              <a:buNone/>
            </a:pPr>
            <a:r>
              <a:rPr lang="ru-RU" dirty="0">
                <a:solidFill>
                  <a:srgbClr val="080808"/>
                </a:solidFill>
                <a:latin typeface="JetBrains Mono"/>
              </a:rPr>
              <a:t>в этом числе есть цифра 2</a:t>
            </a:r>
          </a:p>
          <a:p>
            <a:pPr>
              <a:buNone/>
            </a:pPr>
            <a:r>
              <a:rPr lang="ru-RU" dirty="0">
                <a:solidFill>
                  <a:srgbClr val="080808"/>
                </a:solidFill>
                <a:latin typeface="JetBrains Mono"/>
              </a:rPr>
              <a:t>в этом числе есть цифра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E5BD652-BF35-614B-E0E0-7A92490C6F8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276850" y="5522208"/>
            <a:ext cx="300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9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B2A8F-6902-4392-18C7-C32BA7D1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break, 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7BD13-BBA6-9E2F-D5D6-18BCF8EA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break</a:t>
            </a:r>
            <a:r>
              <a:rPr lang="en-US" dirty="0"/>
              <a:t> – </a:t>
            </a:r>
            <a:r>
              <a:rPr lang="ru-RU" dirty="0"/>
              <a:t>ключевое слова для выхода из последнего активного цикла. Работает как и для цикла </a:t>
            </a:r>
            <a:r>
              <a:rPr lang="en-US" dirty="0">
                <a:highlight>
                  <a:srgbClr val="FFFF00"/>
                </a:highlight>
              </a:rPr>
              <a:t>for</a:t>
            </a:r>
            <a:r>
              <a:rPr lang="en-US" dirty="0"/>
              <a:t> </a:t>
            </a:r>
            <a:r>
              <a:rPr lang="ru-RU" dirty="0"/>
              <a:t>так и для </a:t>
            </a:r>
            <a:r>
              <a:rPr lang="en-US" dirty="0">
                <a:highlight>
                  <a:srgbClr val="FFFF00"/>
                </a:highlight>
              </a:rPr>
              <a:t>while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5833C54-4A9F-5399-5968-0BEB21D0AFF5}"/>
              </a:ext>
            </a:extLst>
          </p:cNvPr>
          <p:cNvSpPr/>
          <p:nvPr/>
        </p:nvSpPr>
        <p:spPr>
          <a:xfrm>
            <a:off x="1638300" y="2821797"/>
            <a:ext cx="2630508" cy="36567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a 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2_147</a:t>
            </a: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k 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while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a % k !=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k = k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r>
              <a:rPr 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k == </a:t>
            </a:r>
            <a:r>
              <a:rPr lang="en-US" dirty="0">
                <a:solidFill>
                  <a:srgbClr val="000080"/>
                </a:solidFill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(a **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0.5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'simple'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else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'not simple'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f'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k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делитель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96F4F12-7698-160D-C8AD-546AC627972E}"/>
              </a:ext>
            </a:extLst>
          </p:cNvPr>
          <p:cNvSpPr/>
          <p:nvPr/>
        </p:nvSpPr>
        <p:spPr>
          <a:xfrm>
            <a:off x="7442941" y="4247987"/>
            <a:ext cx="1479675" cy="8044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simple</a:t>
            </a:r>
            <a:endParaRPr lang="ru-RU" dirty="0"/>
          </a:p>
          <a:p>
            <a:r>
              <a:rPr lang="ru-RU" dirty="0"/>
              <a:t>19 делитель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B3BBC97-C260-C62F-39B6-E820296B1F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268808" y="4650192"/>
            <a:ext cx="3174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9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1B726-E7B5-0E51-5C1A-2728F9BB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753EF3-7BA8-F2A0-5020-DE869DED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9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Содержит </a:t>
            </a:r>
            <a:r>
              <a:rPr lang="ru-RU" sz="2000" dirty="0" err="1"/>
              <a:t>мутабельную</a:t>
            </a:r>
            <a:r>
              <a:rPr lang="ru-RU" sz="2000" dirty="0"/>
              <a:t> последовательность данных</a:t>
            </a:r>
          </a:p>
          <a:p>
            <a:pPr marL="0" indent="0">
              <a:buNone/>
            </a:pPr>
            <a:r>
              <a:rPr lang="ru-RU" sz="2000" dirty="0"/>
              <a:t>Список оформляется квадратными скобками, данные в них идут через запятую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Из-за </a:t>
            </a:r>
            <a:r>
              <a:rPr lang="ru-RU" sz="2000" dirty="0" err="1"/>
              <a:t>мутабельности</a:t>
            </a:r>
            <a:r>
              <a:rPr lang="ru-RU" sz="2000" dirty="0"/>
              <a:t> можно изменять отдельные элементы 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91E1C7B-3803-7AA4-E599-169144CC7DAE}"/>
              </a:ext>
            </a:extLst>
          </p:cNvPr>
          <p:cNvSpPr/>
          <p:nvPr/>
        </p:nvSpPr>
        <p:spPr>
          <a:xfrm>
            <a:off x="924232" y="2458919"/>
            <a:ext cx="2314268" cy="13636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l1 = [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'a'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'b'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's'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l2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l3 = [l1, l2]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l4 = [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odin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]]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C73C5CD-32F8-768A-425E-AF4EE41F58BC}"/>
              </a:ext>
            </a:extLst>
          </p:cNvPr>
          <p:cNvSpPr/>
          <p:nvPr/>
        </p:nvSpPr>
        <p:spPr>
          <a:xfrm>
            <a:off x="1691798" y="5175013"/>
            <a:ext cx="1095375" cy="6873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l3[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br>
              <a:rPr lang="en-US" dirty="0">
                <a:solidFill>
                  <a:srgbClr val="1750EB"/>
                </a:solidFill>
                <a:latin typeface="JetBrains Mono"/>
              </a:rPr>
            </a:b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(l3)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8AC3ECD-3058-4237-C651-BF5EB5378DED}"/>
              </a:ext>
            </a:extLst>
          </p:cNvPr>
          <p:cNvSpPr/>
          <p:nvPr/>
        </p:nvSpPr>
        <p:spPr>
          <a:xfrm>
            <a:off x="7058026" y="5175013"/>
            <a:ext cx="1619250" cy="6873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[['a', 'b', 's'], 0]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E818061-8550-1280-2196-73B8BD1D3641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787173" y="5518672"/>
            <a:ext cx="4270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EE2B4-2C46-373D-87F0-1709DAE3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Напоминание о срезах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6B16F-A8BC-0F5E-5CD2-F60D79F4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16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Индексация и срезы списков аналогичны строкам.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l[</a:t>
            </a:r>
            <a:r>
              <a:rPr lang="en-US" sz="2400" dirty="0" err="1">
                <a:highlight>
                  <a:srgbClr val="FFFF00"/>
                </a:highlight>
              </a:rPr>
              <a:t>begin:end:step</a:t>
            </a:r>
            <a:r>
              <a:rPr lang="en-US" sz="2400" dirty="0">
                <a:highlight>
                  <a:srgbClr val="FFFF00"/>
                </a:highlight>
              </a:rPr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/>
              <a:t>Аналогично строчкам есть метод </a:t>
            </a:r>
            <a:r>
              <a:rPr lang="en-US" sz="2400" dirty="0">
                <a:highlight>
                  <a:srgbClr val="FFFF00"/>
                </a:highlight>
              </a:rPr>
              <a:t>__</a:t>
            </a:r>
            <a:r>
              <a:rPr lang="en-US" sz="2400" dirty="0" err="1">
                <a:highlight>
                  <a:srgbClr val="FFFF00"/>
                </a:highlight>
              </a:rPr>
              <a:t>len</a:t>
            </a:r>
            <a:r>
              <a:rPr lang="en-US" sz="2400" dirty="0">
                <a:highlight>
                  <a:srgbClr val="FFFF00"/>
                </a:highlight>
              </a:rPr>
              <a:t>__()</a:t>
            </a:r>
            <a:r>
              <a:rPr lang="en-US" sz="2400" dirty="0"/>
              <a:t> </a:t>
            </a:r>
            <a:r>
              <a:rPr lang="ru-RU" sz="2400" dirty="0"/>
              <a:t>и работает функция </a:t>
            </a:r>
            <a:r>
              <a:rPr lang="en-US" sz="2400" dirty="0" err="1">
                <a:highlight>
                  <a:srgbClr val="FFFF00"/>
                </a:highlight>
              </a:rPr>
              <a:t>len</a:t>
            </a:r>
            <a:r>
              <a:rPr lang="en-US" sz="2400" dirty="0">
                <a:highlight>
                  <a:srgbClr val="FFFF00"/>
                </a:highlight>
              </a:rPr>
              <a:t>()</a:t>
            </a:r>
            <a:endParaRPr lang="ru-RU" sz="2400" dirty="0">
              <a:highlight>
                <a:srgbClr val="FFFF00"/>
              </a:highlight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7113645-ABC5-35DD-7B08-7002C443661F}"/>
              </a:ext>
            </a:extLst>
          </p:cNvPr>
          <p:cNvSpPr/>
          <p:nvPr/>
        </p:nvSpPr>
        <p:spPr>
          <a:xfrm>
            <a:off x="995516" y="2944018"/>
            <a:ext cx="2842753" cy="1894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l1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(l1[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</a:t>
            </a:r>
          </a:p>
          <a:p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(l1[-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(l1[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96556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1C083-8B2A-3FB9-CB94-1263DDE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списками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507EA1-C472-A90B-D9C5-9F55C5FB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1897"/>
            <a:ext cx="10972800" cy="5281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+ </a:t>
            </a:r>
            <a:r>
              <a:rPr lang="en-US" sz="2000" dirty="0"/>
              <a:t>–</a:t>
            </a:r>
            <a:r>
              <a:rPr lang="ru-RU" sz="2000" dirty="0"/>
              <a:t> работает аналогично строчкам</a:t>
            </a:r>
          </a:p>
          <a:p>
            <a:pPr marL="0" indent="0">
              <a:buNone/>
            </a:pPr>
            <a:r>
              <a:rPr lang="ru-RU" sz="2000" dirty="0"/>
              <a:t>*</a:t>
            </a:r>
            <a:r>
              <a:rPr lang="en-US" sz="2000" dirty="0"/>
              <a:t> –</a:t>
            </a:r>
            <a:r>
              <a:rPr lang="ru-RU" sz="2000" dirty="0"/>
              <a:t> аналогично строкам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append</a:t>
            </a:r>
            <a:r>
              <a:rPr lang="en-US" sz="2000" dirty="0"/>
              <a:t> – </a:t>
            </a:r>
            <a:r>
              <a:rPr lang="ru-RU" sz="2000" dirty="0"/>
              <a:t>добавляет элемент в конец списка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extend</a:t>
            </a:r>
            <a:r>
              <a:rPr lang="en-US" sz="2000" dirty="0"/>
              <a:t> – </a:t>
            </a:r>
            <a:r>
              <a:rPr lang="ru-RU" sz="2000" dirty="0"/>
              <a:t>добавляет последовательность элементов в конец списка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pop</a:t>
            </a:r>
            <a:r>
              <a:rPr lang="en-US" sz="2000" dirty="0"/>
              <a:t> – </a:t>
            </a:r>
            <a:r>
              <a:rPr lang="ru-RU" sz="2000" dirty="0"/>
              <a:t>возвращает последний элемент и убирает его из списка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преобразования любой последовательности в список используется команда </a:t>
            </a:r>
            <a:r>
              <a:rPr lang="en-US" sz="2000" dirty="0"/>
              <a:t>list()</a:t>
            </a:r>
            <a:endParaRPr lang="ru-RU" sz="20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AA88AF8-6BD6-5C20-0695-95A86B2AC1DC}"/>
              </a:ext>
            </a:extLst>
          </p:cNvPr>
          <p:cNvSpPr/>
          <p:nvPr/>
        </p:nvSpPr>
        <p:spPr>
          <a:xfrm>
            <a:off x="1828800" y="3194697"/>
            <a:ext cx="3290734" cy="1894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l1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l1.append(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l1.sort()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(l1)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324564E-AC44-9F1C-FF01-1265041C937D}"/>
              </a:ext>
            </a:extLst>
          </p:cNvPr>
          <p:cNvSpPr/>
          <p:nvPr/>
        </p:nvSpPr>
        <p:spPr>
          <a:xfrm>
            <a:off x="1828800" y="5668873"/>
            <a:ext cx="3290734" cy="3921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[4, 5, 5, 5, 6, 6, 6, 6, 10, 23, 32]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3D04161-A336-113A-77B0-3DBA091E8405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474167" y="5089378"/>
            <a:ext cx="0" cy="57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C156D1-B94E-4D63-C287-E52B78084D58}"/>
              </a:ext>
            </a:extLst>
          </p:cNvPr>
          <p:cNvSpPr/>
          <p:nvPr/>
        </p:nvSpPr>
        <p:spPr>
          <a:xfrm>
            <a:off x="6220134" y="3194697"/>
            <a:ext cx="3290734" cy="1894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l1 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l2 = l1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l1.append(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l1.sort()</a:t>
            </a:r>
            <a:endParaRPr lang="ru-RU" dirty="0">
              <a:solidFill>
                <a:srgbClr val="080808"/>
              </a:solidFill>
              <a:latin typeface="JetBrains Mono"/>
            </a:endParaRPr>
          </a:p>
          <a:p>
            <a:pPr>
              <a:buNone/>
            </a:pP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(l2)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ABA70C9-E67A-D817-BA90-7F58FAB107D6}"/>
              </a:ext>
            </a:extLst>
          </p:cNvPr>
          <p:cNvSpPr/>
          <p:nvPr/>
        </p:nvSpPr>
        <p:spPr>
          <a:xfrm>
            <a:off x="6220134" y="5668873"/>
            <a:ext cx="3290734" cy="3921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[4, 5, 5, 5, 6, 6, 6, 6, 10, 23, 32]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FD0E3B6-9DAA-B8F4-46DC-E8D07FEB8F6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7865501" y="5089378"/>
            <a:ext cx="0" cy="57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8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CBA71-B0C2-14AA-23EE-91BBC1E0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ADDEC2-E91A-8EBA-0B02-4F064BDD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Словарь – множество пар ключ-значение</a:t>
            </a:r>
          </a:p>
          <a:p>
            <a:pPr marL="0" indent="0">
              <a:buNone/>
            </a:pPr>
            <a:r>
              <a:rPr lang="ru-RU" sz="2400" dirty="0"/>
              <a:t>Завести словарь можно следующим образом: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</a:rPr>
              <a:t>dict</a:t>
            </a:r>
            <a:r>
              <a:rPr lang="en-US" sz="2400" dirty="0">
                <a:highlight>
                  <a:srgbClr val="FFFF00"/>
                </a:highlight>
              </a:rPr>
              <a:t> = {&lt;</a:t>
            </a:r>
            <a:r>
              <a:rPr lang="ru-RU" sz="2400" dirty="0">
                <a:highlight>
                  <a:srgbClr val="FFFF00"/>
                </a:highlight>
              </a:rPr>
              <a:t>ключ</a:t>
            </a:r>
            <a:r>
              <a:rPr lang="en-US" sz="2400" dirty="0">
                <a:highlight>
                  <a:srgbClr val="FFFF00"/>
                </a:highlight>
              </a:rPr>
              <a:t>&gt;: &lt;</a:t>
            </a:r>
            <a:r>
              <a:rPr lang="ru-RU" sz="2400" dirty="0">
                <a:highlight>
                  <a:srgbClr val="FFFF00"/>
                </a:highlight>
              </a:rPr>
              <a:t>значение</a:t>
            </a:r>
            <a:r>
              <a:rPr lang="en-US" sz="2400" dirty="0">
                <a:highlight>
                  <a:srgbClr val="FFFF00"/>
                </a:highlight>
              </a:rPr>
              <a:t>&gt;, &lt;</a:t>
            </a:r>
            <a:r>
              <a:rPr lang="ru-RU" sz="2400" dirty="0">
                <a:highlight>
                  <a:srgbClr val="FFFF00"/>
                </a:highlight>
              </a:rPr>
              <a:t>ключ</a:t>
            </a:r>
            <a:r>
              <a:rPr lang="en-US" sz="2400" dirty="0">
                <a:highlight>
                  <a:srgbClr val="FFFF00"/>
                </a:highlight>
              </a:rPr>
              <a:t>&gt;: &lt;</a:t>
            </a:r>
            <a:r>
              <a:rPr lang="ru-RU" sz="2400" dirty="0">
                <a:highlight>
                  <a:srgbClr val="FFFF00"/>
                </a:highlight>
              </a:rPr>
              <a:t>значение</a:t>
            </a:r>
            <a:r>
              <a:rPr lang="en-US" sz="2400" dirty="0">
                <a:highlight>
                  <a:srgbClr val="FFFF00"/>
                </a:highlight>
              </a:rPr>
              <a:t>&gt;, </a:t>
            </a:r>
            <a:r>
              <a:rPr lang="ru-RU" sz="2400" dirty="0">
                <a:highlight>
                  <a:srgbClr val="FFFF00"/>
                </a:highlight>
              </a:rPr>
              <a:t>…</a:t>
            </a:r>
            <a:r>
              <a:rPr lang="en-US" sz="2400" dirty="0">
                <a:highlight>
                  <a:srgbClr val="FFFF00"/>
                </a:highlight>
              </a:rPr>
              <a:t>}</a:t>
            </a:r>
            <a:endParaRPr lang="ru-RU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ru-RU" sz="2400" dirty="0"/>
              <a:t>Такая запись</a:t>
            </a:r>
          </a:p>
          <a:p>
            <a:pPr marL="0" indent="0">
              <a:buNone/>
            </a:pPr>
            <a:r>
              <a:rPr lang="ru-RU" sz="2400" dirty="0"/>
              <a:t>Обратится к нужному значению можно следующим образом: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</a:rPr>
              <a:t>dict</a:t>
            </a:r>
            <a:r>
              <a:rPr lang="en-US" sz="2400" dirty="0">
                <a:highlight>
                  <a:srgbClr val="FFFF00"/>
                </a:highlight>
              </a:rPr>
              <a:t>[&lt;</a:t>
            </a:r>
            <a:r>
              <a:rPr lang="ru-RU" sz="2400" dirty="0">
                <a:highlight>
                  <a:srgbClr val="FFFF00"/>
                </a:highlight>
              </a:rPr>
              <a:t>ключ</a:t>
            </a:r>
            <a:r>
              <a:rPr lang="en-US" sz="2400" dirty="0">
                <a:highlight>
                  <a:srgbClr val="FFFF00"/>
                </a:highlight>
              </a:rPr>
              <a:t>&gt;]</a:t>
            </a:r>
            <a:endParaRPr lang="ru-RU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ru-RU" sz="2400" dirty="0"/>
              <a:t>Следующая запись: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FFFF00"/>
                </a:highlight>
              </a:rPr>
              <a:t>dict</a:t>
            </a:r>
            <a:r>
              <a:rPr lang="en-US" sz="2400" dirty="0">
                <a:highlight>
                  <a:srgbClr val="FFFF00"/>
                </a:highlight>
              </a:rPr>
              <a:t>[&lt;</a:t>
            </a:r>
            <a:r>
              <a:rPr lang="ru-RU" sz="2400" dirty="0">
                <a:highlight>
                  <a:srgbClr val="FFFF00"/>
                </a:highlight>
              </a:rPr>
              <a:t>ключ</a:t>
            </a:r>
            <a:r>
              <a:rPr lang="en-US" sz="2400" dirty="0">
                <a:highlight>
                  <a:srgbClr val="FFFF00"/>
                </a:highlight>
              </a:rPr>
              <a:t>&gt;]</a:t>
            </a:r>
            <a:r>
              <a:rPr lang="ru-RU" sz="2400" dirty="0">
                <a:highlight>
                  <a:srgbClr val="FFFF00"/>
                </a:highlight>
              </a:rPr>
              <a:t> = </a:t>
            </a:r>
            <a:r>
              <a:rPr lang="en-US" sz="2400" dirty="0">
                <a:highlight>
                  <a:srgbClr val="FFFF00"/>
                </a:highlight>
              </a:rPr>
              <a:t>&lt;</a:t>
            </a:r>
            <a:r>
              <a:rPr lang="ru-RU" sz="2400" dirty="0">
                <a:highlight>
                  <a:srgbClr val="FFFF00"/>
                </a:highlight>
              </a:rPr>
              <a:t>значение</a:t>
            </a:r>
            <a:r>
              <a:rPr lang="en-US" sz="2400" dirty="0">
                <a:highlight>
                  <a:srgbClr val="FFFF00"/>
                </a:highlight>
              </a:rPr>
              <a:t>&gt;</a:t>
            </a:r>
            <a:endParaRPr lang="ru-RU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ru-RU" sz="2400" dirty="0"/>
              <a:t>Если ключ был – изменит его значение, иначе добавит новый ключ</a:t>
            </a:r>
          </a:p>
        </p:txBody>
      </p:sp>
    </p:spTree>
    <p:extLst>
      <p:ext uri="{BB962C8B-B14F-4D97-AF65-F5344CB8AC3E}">
        <p14:creationId xmlns:p14="http://schemas.microsoft.com/office/powerpoint/2010/main" val="328938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4AF14-9BF8-7C1F-E9FF-1E3704C1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4C93D04-C4C5-5F2F-3E2F-5EACF4A9B550}"/>
              </a:ext>
            </a:extLst>
          </p:cNvPr>
          <p:cNvSpPr/>
          <p:nvPr/>
        </p:nvSpPr>
        <p:spPr>
          <a:xfrm>
            <a:off x="2762249" y="1417639"/>
            <a:ext cx="6667501" cy="51657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empty_dict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{}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пустой словарь</a:t>
            </a:r>
            <a:br>
              <a:rPr lang="ru-RU" i="1" dirty="0">
                <a:solidFill>
                  <a:srgbClr val="8C8C8C"/>
                </a:solidFill>
                <a:latin typeface="JetBrains Mono"/>
              </a:rPr>
            </a:br>
            <a:br>
              <a:rPr lang="ru-RU" i="1" dirty="0">
                <a:solidFill>
                  <a:srgbClr val="8C8C8C"/>
                </a:solidFill>
                <a:latin typeface="JetBrains Mono"/>
              </a:rPr>
            </a:br>
            <a:r>
              <a:rPr lang="ru-RU" i="1" dirty="0">
                <a:solidFill>
                  <a:srgbClr val="8C8C8C"/>
                </a:solidFill>
                <a:latin typeface="JetBrains Mono"/>
              </a:rPr>
              <a:t># -----------------------------------------------------------------------------------</a:t>
            </a:r>
            <a:br>
              <a:rPr lang="ru-RU" i="1" dirty="0">
                <a:solidFill>
                  <a:srgbClr val="8C8C8C"/>
                </a:solidFill>
                <a:latin typeface="JetBrains Mono"/>
              </a:rPr>
            </a:br>
            <a:br>
              <a:rPr lang="ru-RU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week = {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dirty="0" err="1">
                <a:solidFill>
                  <a:srgbClr val="067D17"/>
                </a:solidFill>
                <a:latin typeface="JetBrains Mono"/>
              </a:rPr>
              <a:t>Пн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'Вт'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'Ср'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dirty="0" err="1">
                <a:solidFill>
                  <a:srgbClr val="067D17"/>
                </a:solidFill>
                <a:latin typeface="JetBrains Mono"/>
              </a:rPr>
              <a:t>Чт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ru-RU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dirty="0" err="1">
                <a:solidFill>
                  <a:srgbClr val="067D17"/>
                </a:solidFill>
                <a:latin typeface="JetBrains Mono"/>
              </a:rPr>
              <a:t>Пт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ru-RU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week.keys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возвращает последовательность ключей</a:t>
            </a:r>
            <a:br>
              <a:rPr lang="ru-RU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week.items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возвращает последовательность значений</a:t>
            </a:r>
            <a:br>
              <a:rPr lang="ru-RU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week[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'Sat'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#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добавляет ключ 6 с данным значением</a:t>
            </a:r>
            <a:br>
              <a:rPr lang="ru-RU" i="1" dirty="0">
                <a:solidFill>
                  <a:srgbClr val="8C8C8C"/>
                </a:solidFill>
                <a:latin typeface="JetBrains Mono"/>
              </a:rPr>
            </a:br>
            <a:br>
              <a:rPr lang="ru-RU" i="1" dirty="0">
                <a:solidFill>
                  <a:srgbClr val="8C8C8C"/>
                </a:solidFill>
                <a:latin typeface="JetBrains Mono"/>
              </a:rPr>
            </a:br>
            <a:r>
              <a:rPr lang="ru-RU" i="1" dirty="0">
                <a:solidFill>
                  <a:srgbClr val="8C8C8C"/>
                </a:solidFill>
                <a:latin typeface="JetBrains Mono"/>
              </a:rPr>
              <a:t># -----------------------------------------------------------------------------------</a:t>
            </a:r>
            <a:br>
              <a:rPr lang="ru-RU" i="1" dirty="0">
                <a:solidFill>
                  <a:srgbClr val="8C8C8C"/>
                </a:solidFill>
                <a:latin typeface="JetBrains Mono"/>
              </a:rPr>
            </a:br>
            <a:br>
              <a:rPr lang="ru-RU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actor =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'film'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'Matrix'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'name'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'Kianu'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'character'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'Neo'</a:t>
            </a:r>
            <a:br>
              <a:rPr lang="en-US" dirty="0">
                <a:solidFill>
                  <a:srgbClr val="067D17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48630"/>
      </p:ext>
    </p:extLst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30391</TotalTime>
  <Words>837</Words>
  <Application>Microsoft Office PowerPoint</Application>
  <PresentationFormat>Широкоэкранный</PresentationFormat>
  <Paragraphs>89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JetBrains Mono</vt:lpstr>
      <vt:lpstr>La mente</vt:lpstr>
      <vt:lpstr>Python</vt:lpstr>
      <vt:lpstr>Цикл for - продолжение…</vt:lpstr>
      <vt:lpstr>Цикл while</vt:lpstr>
      <vt:lpstr>Ключевые слова break, continue</vt:lpstr>
      <vt:lpstr>Списки</vt:lpstr>
      <vt:lpstr>Напоминание о срезах</vt:lpstr>
      <vt:lpstr>Операции со списками</vt:lpstr>
      <vt:lpstr>Словари</vt:lpstr>
      <vt:lpstr>Примеры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Авдонюшкин Дмитрий Викторович</dc:creator>
  <cp:lastModifiedBy>Кравчинский Сергей Андреевич</cp:lastModifiedBy>
  <cp:revision>12</cp:revision>
  <dcterms:created xsi:type="dcterms:W3CDTF">2024-09-03T13:44:47Z</dcterms:created>
  <dcterms:modified xsi:type="dcterms:W3CDTF">2025-09-17T00:18:06Z</dcterms:modified>
</cp:coreProperties>
</file>