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0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6" r:id="rId19"/>
    <p:sldId id="30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5" autoAdjust="0"/>
    <p:restoredTop sz="93165" autoAdjust="0"/>
  </p:normalViewPr>
  <p:slideViewPr>
    <p:cSldViewPr snapToGrid="0">
      <p:cViewPr varScale="1">
        <p:scale>
          <a:sx n="106" d="100"/>
          <a:sy n="106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ECBCA-F89E-417B-A442-36645D4FBCEB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B6596-E4AC-4C3E-81C9-A2523B86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8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B6596-E4AC-4C3E-81C9-A2523B86D3A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36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8CEBE-2B02-89F9-E9FF-5B6A38623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90156-90B0-97A2-E8A1-B178A5C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65170-9D3F-DD84-1B0A-17A8B5BC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ED568-099C-4195-F611-D58FAA59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0210C-1635-6EAD-122E-59A9247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1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A8CB-61C3-4D36-B457-73B50419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07FA54-A381-3102-FE87-3DB0E912D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C30FD-E41A-1288-67F7-5C3354DB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95BE7-CFB4-C35C-66C8-1955F0C5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94027-58B3-586A-AEF1-85B7455C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8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6B9C48-F621-559B-F6D0-F7C7D2C5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4BB9A-EDFA-4E7D-23F2-41C89565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6E1A8-2E95-8ADD-A8F0-F97B32BB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F4067A-C2BA-A005-2371-6833D1CE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6B247-B99A-1882-40A3-986D8F0B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7D3EF-6FA6-9CD0-5A02-E21273A6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B5035-4EF6-DF11-FDB0-528A33CD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8BDFA-86CB-5836-97E1-C642975B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FB299-B8D3-AED0-0466-0936EC80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3F6EA-DD34-DE6A-57F0-DA491622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2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7D287-BB8C-57ED-4217-3F93E349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798143-FE04-37D0-F417-86199D2F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98397-D8AE-6506-46A3-04298DB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1E11B-D275-8D1F-C65C-DB5D1FF0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066EB-D1C0-6FE2-B545-247A34C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26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2A6C-5ECC-2C7C-82C1-136D7AAC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A0413-CD55-1EA6-8CFA-1F668EBD0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0F1327-EA91-DE76-D1DF-DC493E9DC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8B76E-60CB-3819-ADE6-59ACC47C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25744B-610B-BAD7-89FA-3867B4F6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C125FE-6056-BE08-4768-DEA2D9C8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44ECA-DACB-A35E-4E8C-D57FEF3A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51966-E2C8-57E8-76E1-99A4BAF8E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8FAB5D-8A84-24DB-2A4C-E26C9D6F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3B81AB-40B5-9EC0-BB0A-3054C24E7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A061-D85E-D05A-0C83-88F7A99B5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55A651-3EC9-57D5-368B-3BCABC2D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929EE9-CE1D-0D09-B27B-25A2DEB7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D91556-217A-B740-8730-CC604AA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18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830F6-6876-876F-C3EF-3BF02A15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F5FF30-EA18-CFE9-68A6-EBB1C12E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2E85A5-C951-A9DE-11EE-F51297C8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D7E1FD-3EB4-08CF-17F0-53E1F55C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071889-D364-E339-CB64-1EC40484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B27DA5-3A86-9B68-F838-8D7BC193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3A341D-C994-D098-6643-F3A011C7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53FF8-8803-A351-A5D1-A5B5D9DC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99DFB-56CB-607A-609F-E119E4B4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609A67-E3B7-31CE-99C7-4C3C576B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CC9E4-825B-12B6-63FA-188031CE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F00FED-0483-5971-C7C9-82B73E6F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BAF7C-5827-12E2-5872-41809174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07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D9DDF-5B6D-EE23-E543-8D58DEC2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F8682C-54B4-68C0-B460-AC79897A4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1DDE4B-87DA-C7B6-244F-D9793272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45534E-F6F8-F1BD-A175-0418F4BA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C57823-1126-292F-B17B-787552F2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5687A-9D77-0FF4-F6C2-57441BB6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33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EA244-0C92-28E9-F7FE-189E5AE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5BE4C-29CA-2D69-BE7B-A55998B6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A9AB9-4568-B839-5C8A-73E70F970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5AB85-B4D0-4952-B581-0DACD2E1CDE8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BFA40-B04B-68D2-1989-803D1B46D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F348C-70D6-7A22-CFF8-331B23D4F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CA0EE-6817-8FD3-6266-B6274B43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18786-55B1-2F6C-62BD-1CEB78C20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Функция фрагмент кода к которому можно обратится в любом другом месте программы(в том числе внутри этого фрагмента). Для </a:t>
            </a:r>
            <a:r>
              <a:rPr lang="ru-RU" sz="2000" dirty="0" err="1"/>
              <a:t>обращания</a:t>
            </a:r>
            <a:r>
              <a:rPr lang="ru-RU" sz="2000" dirty="0"/>
              <a:t> к этому коду используется название </a:t>
            </a:r>
            <a:r>
              <a:rPr lang="ru-RU" sz="2000" dirty="0" err="1"/>
              <a:t>фунции</a:t>
            </a:r>
            <a:r>
              <a:rPr lang="ru-RU" sz="2000" dirty="0"/>
              <a:t> и ее аргументы.</a:t>
            </a:r>
          </a:p>
          <a:p>
            <a:pPr marL="0" indent="0">
              <a:buNone/>
            </a:pPr>
            <a:r>
              <a:rPr lang="ru-RU" sz="2000" dirty="0"/>
              <a:t>Функция выделяется ключевым словом </a:t>
            </a:r>
            <a:r>
              <a:rPr lang="en-US" sz="2000" dirty="0"/>
              <a:t>def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Типичный синтаксис:</a:t>
            </a:r>
          </a:p>
          <a:p>
            <a:pPr marL="0" indent="0">
              <a:buNone/>
            </a:pPr>
            <a:r>
              <a:rPr lang="en-US" sz="2000" dirty="0"/>
              <a:t>def &lt;</a:t>
            </a:r>
            <a:r>
              <a:rPr lang="ru-RU" sz="2000" dirty="0"/>
              <a:t>название функции</a:t>
            </a:r>
            <a:r>
              <a:rPr lang="en-US" sz="2000" dirty="0"/>
              <a:t>&gt;</a:t>
            </a:r>
            <a:r>
              <a:rPr lang="ru-RU" sz="2000" dirty="0"/>
              <a:t>(</a:t>
            </a:r>
            <a:r>
              <a:rPr lang="en-US" sz="2000" dirty="0"/>
              <a:t>&lt;</a:t>
            </a:r>
            <a:r>
              <a:rPr lang="ru-RU" sz="2000" dirty="0"/>
              <a:t>имена аргументов функции через запятую</a:t>
            </a:r>
            <a:r>
              <a:rPr lang="en-US" sz="2000" dirty="0"/>
              <a:t>&gt;</a:t>
            </a:r>
            <a:r>
              <a:rPr lang="ru-RU" sz="2000" dirty="0"/>
              <a:t>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отступ</a:t>
            </a:r>
            <a:r>
              <a:rPr lang="en-US" sz="2000" dirty="0"/>
              <a:t>&gt;&lt;</a:t>
            </a:r>
            <a:r>
              <a:rPr lang="ru-RU" sz="2000" dirty="0"/>
              <a:t>тело функции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отступ</a:t>
            </a:r>
            <a:r>
              <a:rPr lang="en-US" sz="2000" dirty="0"/>
              <a:t>&gt;&lt;</a:t>
            </a:r>
            <a:r>
              <a:rPr lang="ru-RU" sz="2000" dirty="0"/>
              <a:t>тело функции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отступ</a:t>
            </a:r>
            <a:r>
              <a:rPr lang="en-US" sz="2000" dirty="0"/>
              <a:t>&gt;&lt;</a:t>
            </a:r>
            <a:r>
              <a:rPr lang="ru-RU" sz="2000" dirty="0"/>
              <a:t>тело функции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Вызов функции: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название функции</a:t>
            </a:r>
            <a:r>
              <a:rPr lang="en-US" sz="2000" dirty="0"/>
              <a:t>&gt;</a:t>
            </a:r>
            <a:r>
              <a:rPr lang="ru-RU" sz="2000" dirty="0"/>
              <a:t>(значения аргументов)</a:t>
            </a:r>
          </a:p>
        </p:txBody>
      </p:sp>
    </p:spTree>
    <p:extLst>
      <p:ext uri="{BB962C8B-B14F-4D97-AF65-F5344CB8AC3E}">
        <p14:creationId xmlns:p14="http://schemas.microsoft.com/office/powerpoint/2010/main" val="374378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8B039-7CCC-1BB1-0999-A58C54D7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C1E8A0-28CE-BA69-CFBC-62590EA1B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2757"/>
            <a:ext cx="1100423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,name: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,number_of_wheels: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.it_name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number_of_wheels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#В целом тут может любой код. Он должен определять поля класса которыми будете пользоваться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bike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'велосипед'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E25BB-F20A-95EB-7A88-4F6E4D08907C}"/>
              </a:ext>
            </a:extLst>
          </p:cNvPr>
          <p:cNvSpPr txBox="1"/>
          <p:nvPr/>
        </p:nvSpPr>
        <p:spPr>
          <a:xfrm>
            <a:off x="995881" y="3775295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7BD51-DB09-D5A5-479E-B1538DCC3768}"/>
              </a:ext>
            </a:extLst>
          </p:cNvPr>
          <p:cNvSpPr txBox="1"/>
          <p:nvPr/>
        </p:nvSpPr>
        <p:spPr>
          <a:xfrm>
            <a:off x="995881" y="3594226"/>
            <a:ext cx="11408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 – </a:t>
            </a:r>
            <a:r>
              <a:rPr lang="ru-RU" dirty="0"/>
              <a:t>ключевое слово внутри конструкции класса, обозначающее сам класс. 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bike.it_name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bike.n</a:t>
            </a:r>
            <a:r>
              <a:rPr lang="ru-RU" dirty="0"/>
              <a:t> – определяют состояния объекта. Такие переменные называются полями</a:t>
            </a:r>
          </a:p>
          <a:p>
            <a:r>
              <a:rPr lang="ru-RU" dirty="0"/>
              <a:t>Любые функции внутри класса называются методами. У части методов есть зарезервированные названия. </a:t>
            </a:r>
          </a:p>
          <a:p>
            <a:r>
              <a:rPr lang="ru-RU" dirty="0"/>
              <a:t>Так например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ru-RU" dirty="0"/>
              <a:t> - это метод создающий экземпляр данного класса, вызывается с помощью имени </a:t>
            </a:r>
          </a:p>
          <a:p>
            <a:r>
              <a:rPr lang="ru-RU" dirty="0"/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108191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9DC0-AF7C-F6C3-5637-657CBF13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ru-RU" dirty="0" err="1"/>
              <a:t>ооп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E3761B-2B2A-C8C8-4639-67E49736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Инкапсуляция</a:t>
            </a:r>
          </a:p>
          <a:p>
            <a:pPr marL="0" indent="0">
              <a:buNone/>
            </a:pPr>
            <a:r>
              <a:rPr lang="ru-RU" dirty="0"/>
              <a:t>2. Наследование </a:t>
            </a:r>
          </a:p>
          <a:p>
            <a:pPr marL="0" indent="0">
              <a:buNone/>
            </a:pPr>
            <a:r>
              <a:rPr lang="ru-RU" dirty="0"/>
              <a:t>3. Полиморфизм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16250B-D8D5-4302-8B8C-8ACBF26A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396" y="2238184"/>
            <a:ext cx="6980976" cy="389124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70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C5E87-981D-4319-250E-18F5A827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06D44-022E-E8D0-934C-9E77C696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Инкапсуляция подразумевает, что пользователь и другие объекты или функции не могут взаимодействовать напрямую с состоянием объекта, только с его поведением.</a:t>
            </a:r>
          </a:p>
          <a:p>
            <a:pPr marL="0" indent="0">
              <a:buNone/>
            </a:pPr>
            <a:r>
              <a:rPr lang="ru-RU" dirty="0"/>
              <a:t>Таким образом:</a:t>
            </a:r>
          </a:p>
          <a:p>
            <a:pPr marL="514350" indent="-514350">
              <a:buAutoNum type="arabicPeriod"/>
            </a:pPr>
            <a:r>
              <a:rPr lang="ru-RU" dirty="0"/>
              <a:t>Повышается «Информационная безопасность»</a:t>
            </a:r>
          </a:p>
          <a:p>
            <a:pPr marL="514350" indent="-514350">
              <a:buAutoNum type="arabicPeriod"/>
            </a:pPr>
            <a:r>
              <a:rPr lang="ru-RU" dirty="0"/>
              <a:t>В случае изменения внутреннего устройства одного объекта, второй не поменяется</a:t>
            </a:r>
          </a:p>
          <a:p>
            <a:pPr marL="514350" indent="-514350">
              <a:buAutoNum type="arabicPeriod"/>
            </a:pPr>
            <a:r>
              <a:rPr lang="ru-RU" dirty="0"/>
              <a:t>Необходимо писать методы класса которые взаимодействуют с полями </a:t>
            </a:r>
          </a:p>
        </p:txBody>
      </p:sp>
    </p:spTree>
    <p:extLst>
      <p:ext uri="{BB962C8B-B14F-4D97-AF65-F5344CB8AC3E}">
        <p14:creationId xmlns:p14="http://schemas.microsoft.com/office/powerpoint/2010/main" val="399555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36943-66DA-8B3A-56F2-45E3043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BBBFBC-25F1-4B5B-D884-4CDE242BE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3634" y="1351699"/>
            <a:ext cx="674101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,name: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,number_of_wheels: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number_of_wheels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new_name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set_n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 = n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bike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'велосипед'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bike.get_n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3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3210B-C780-93E5-F4AF-54084A95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5C1F7-1019-E9FC-2D0C-D2DECD4F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Наследование -  возможность порождать один класс из другого класса – предка, сохраняя все методы и состояния родителя, добавляя при необходимости новые.</a:t>
            </a:r>
          </a:p>
          <a:p>
            <a:pPr marL="0" indent="0">
              <a:buNone/>
            </a:pPr>
            <a:r>
              <a:rPr lang="ru-RU" dirty="0"/>
              <a:t>Наследование задаёт иерархичность, но не стоит злоупотреблять – код перестает быть читабельным и расширяемым.</a:t>
            </a:r>
          </a:p>
        </p:txBody>
      </p:sp>
    </p:spTree>
    <p:extLst>
      <p:ext uri="{BB962C8B-B14F-4D97-AF65-F5344CB8AC3E}">
        <p14:creationId xmlns:p14="http://schemas.microsoft.com/office/powerpoint/2010/main" val="218732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A73BB-2898-9E80-4E9E-40B66B0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45620-5D97-2906-B32C-8BFF8F6C6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401616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,name: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,number_of_wheels: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number_of_wheels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new_name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set_n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 = n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'i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,color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color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get_color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color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'i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my_bike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my_bike.drive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8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0488F-783B-2EC2-780A-CC3FB6DA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8AA6B0-8EA2-74FA-2012-A1FC0EFD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Возможность иметь у одного метода несколько реализаций.</a:t>
            </a:r>
          </a:p>
          <a:p>
            <a:pPr marL="0" indent="0">
              <a:buNone/>
            </a:pPr>
            <a:r>
              <a:rPr lang="ru-RU" dirty="0"/>
              <a:t>Особенно актуально в статически типизированных языках – в питоне полиморфизм не через наследование, реализуется через строгое указание типов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Возможно перезаписывать определения базовых 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258366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588E5-F5FE-8AA0-F30E-2C899785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операторы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E9AA2DC-6C90-741E-2673-537CE1770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92" y="1690687"/>
            <a:ext cx="3984737" cy="308985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82DCAF-087B-FC93-EE10-75351F70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35" y="1690686"/>
            <a:ext cx="3984737" cy="32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D6007-AAD1-747B-088B-9BC7C255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48D5A0-BD0F-B967-AB5D-A37AD6E3A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46226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,x,y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x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y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gt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other.x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other.y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True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Point(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= Point(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(A&gt;B)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4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31B16E-10F9-938D-8263-17A6B7D7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Создайте класс точки. Поля – координаты по х и </a:t>
            </a:r>
            <a:r>
              <a:rPr lang="en-US" dirty="0"/>
              <a:t>y.</a:t>
            </a:r>
            <a:r>
              <a:rPr lang="ru-RU" dirty="0"/>
              <a:t> И класс фигуры - поля список точек, количество вершин</a:t>
            </a:r>
          </a:p>
          <a:p>
            <a:pPr marL="514350" indent="-514350">
              <a:buAutoNum type="arabicPeriod"/>
            </a:pPr>
            <a:r>
              <a:rPr lang="ru-RU" dirty="0" err="1"/>
              <a:t>Отнаследуете</a:t>
            </a:r>
            <a:r>
              <a:rPr lang="ru-RU" dirty="0"/>
              <a:t> классы треугольника и параллелограмма </a:t>
            </a:r>
          </a:p>
          <a:p>
            <a:pPr marL="514350" indent="-514350">
              <a:buAutoNum type="arabicPeriod"/>
            </a:pPr>
            <a:r>
              <a:rPr lang="ru-RU" dirty="0"/>
              <a:t>Напишите метод нахождения периметра, (проверьте что метод работает и для класса треугольника с параллелограммом)</a:t>
            </a:r>
          </a:p>
          <a:p>
            <a:pPr marL="514350" indent="-514350">
              <a:buAutoNum type="arabicPeriod"/>
            </a:pPr>
            <a:r>
              <a:rPr lang="ru-RU" dirty="0"/>
              <a:t>Напишите методы нахождение площади для треугольника и параллелограмма(желательно до этого определить вычитание точки от точки и умножения))</a:t>
            </a:r>
          </a:p>
          <a:p>
            <a:pPr marL="514350" indent="-514350">
              <a:buAutoNum type="arabicPeriod"/>
            </a:pPr>
            <a:r>
              <a:rPr lang="ru-RU" dirty="0"/>
              <a:t>метод сложения класса фигуры с вещественным числом.</a:t>
            </a:r>
          </a:p>
          <a:p>
            <a:pPr marL="514350" indent="-514350">
              <a:buAutoNum type="arabicPeriod"/>
            </a:pPr>
            <a:r>
              <a:rPr lang="ru-RU" dirty="0"/>
              <a:t>Определите метод пишущий тип фигуры(без типа, треугольник, параллелограмм)</a:t>
            </a:r>
          </a:p>
        </p:txBody>
      </p:sp>
    </p:spTree>
    <p:extLst>
      <p:ext uri="{BB962C8B-B14F-4D97-AF65-F5344CB8AC3E}">
        <p14:creationId xmlns:p14="http://schemas.microsoft.com/office/powerpoint/2010/main" val="379477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15844-160C-C337-419D-0656718A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Мини-Пример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98A1DC-FCBA-1B1C-A514-08CE6F107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8735" y="1317036"/>
            <a:ext cx="300268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a+b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67608-33D4-3EFA-37AA-F9F9BAD4ADB1}"/>
              </a:ext>
            </a:extLst>
          </p:cNvPr>
          <p:cNvSpPr txBox="1"/>
          <p:nvPr/>
        </p:nvSpPr>
        <p:spPr>
          <a:xfrm>
            <a:off x="1041149" y="2807556"/>
            <a:ext cx="111508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Описанные действия не дают возможности возвращать какое либо значение </a:t>
            </a:r>
          </a:p>
          <a:p>
            <a:r>
              <a:rPr lang="ru-RU" sz="2000" dirty="0"/>
              <a:t>по результату работы функции.</a:t>
            </a:r>
          </a:p>
          <a:p>
            <a:r>
              <a:rPr lang="ru-RU" sz="2000" dirty="0"/>
              <a:t>Для этого используется ключевое слово </a:t>
            </a:r>
            <a:r>
              <a:rPr lang="en-US" sz="2000" dirty="0"/>
              <a:t>return.</a:t>
            </a:r>
            <a:r>
              <a:rPr lang="ru-RU" sz="2000" dirty="0"/>
              <a:t>  Стоит отметить что когда программа доходит до этого слова она моментально завершает выполнение функции.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ED06BF-24A7-8DFB-0D33-38BA2E09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49" y="4246105"/>
            <a:ext cx="212115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sum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a,b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a+b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(s)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04BB3-BE7A-CD8D-8F8A-8216613664B2}"/>
              </a:ext>
            </a:extLst>
          </p:cNvPr>
          <p:cNvSpPr txBox="1"/>
          <p:nvPr/>
        </p:nvSpPr>
        <p:spPr>
          <a:xfrm>
            <a:off x="4753069" y="4446160"/>
            <a:ext cx="200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Эти примеры делают одно и то же!</a:t>
            </a:r>
          </a:p>
        </p:txBody>
      </p:sp>
    </p:spTree>
    <p:extLst>
      <p:ext uri="{BB962C8B-B14F-4D97-AF65-F5344CB8AC3E}">
        <p14:creationId xmlns:p14="http://schemas.microsoft.com/office/powerpoint/2010/main" val="42869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5BEEE-2409-3A35-2E53-8FE41B79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ADA99-FB49-FDA6-EC29-AE8469F4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питоне возможно задавать значения аргументов функции по умолчанию. Для этого нужно указать значение во время задания функции.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Первый вывод выведет 9, а второй 27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0966A3-177D-91AB-8E22-42C7F0C9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70078"/>
            <a:ext cx="204184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x,p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x**p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9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B5ADA-601C-C736-C7D3-6FB9949E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55118-EBC9-2235-4D61-3F889A16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При обычном вводе аргументов требуется чтобы они шли в том же порядке в котором они были определены.(позиционные аргументы)</a:t>
            </a:r>
          </a:p>
          <a:p>
            <a:pPr marL="0" indent="0">
              <a:buNone/>
            </a:pPr>
            <a:r>
              <a:rPr lang="ru-RU" sz="2000" dirty="0"/>
              <a:t>Но есть способ вводить аргументы в произвольном порядке с указанием имен аргументов.(именованные аргументы))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Возможно вводить сначала позиционные аргументы а потом </a:t>
            </a:r>
            <a:r>
              <a:rPr lang="ru-RU" sz="2000" dirty="0" err="1"/>
              <a:t>именнованне</a:t>
            </a:r>
            <a:r>
              <a:rPr lang="ru-RU" sz="2000" dirty="0"/>
              <a:t>, но не наоборот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376226-AF8E-2549-BB65-39DB5A4E3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94476"/>
            <a:ext cx="249376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x,p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x**p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Первое выведет 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80808"/>
                </a:solidFill>
                <a:latin typeface="JetBrains Mono"/>
              </a:rPr>
              <a:t>Второе 64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9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3D0C5-48AE-1B32-A831-AA0017EC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Произвольное </a:t>
            </a:r>
            <a:r>
              <a:rPr lang="ru-RU" dirty="0" err="1"/>
              <a:t>колличество</a:t>
            </a:r>
            <a:r>
              <a:rPr lang="ru-RU" dirty="0"/>
              <a:t> аргументов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8F1A2-8E7B-F130-411A-909E127C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ввода произвольного количества аргументов в один используются либо * либо ** перед аргументов. В первом случае все аргументы </a:t>
            </a:r>
            <a:r>
              <a:rPr lang="ru-RU" dirty="0" err="1"/>
              <a:t>записывабтся</a:t>
            </a:r>
            <a:r>
              <a:rPr lang="ru-RU" dirty="0"/>
              <a:t> в список во втором их требуется вводить как </a:t>
            </a:r>
            <a:r>
              <a:rPr lang="ru-RU" dirty="0" err="1"/>
              <a:t>именнованные</a:t>
            </a:r>
            <a:r>
              <a:rPr lang="ru-RU" dirty="0"/>
              <a:t> и они записываются в словарь.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761F22-642F-EA44-695F-C62DE5F1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30651"/>
            <a:ext cx="363003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выведет 1 2 3 4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75849B-7D9E-BEBA-1956-EAF87EE0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60" y="3930650"/>
            <a:ext cx="485511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(**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':'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first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second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third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forth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CF7BAE-7D2C-DD5B-BDDA-1AC86DCA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27" y="5387821"/>
            <a:ext cx="181952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3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AC341-805B-DA26-DCBB-09DE92ED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замечания про функции.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E638D-B255-133C-F0E3-7757F6EA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Стоит понимать что функции для питона являются таким же объектом как строчки, целые числа и так далее. Что например означает что их можно принимать как аргументы функции, добавлять в списки, словари и так далее</a:t>
            </a:r>
          </a:p>
          <a:p>
            <a:pPr marL="514350" indent="-514350">
              <a:buAutoNum type="arabicPeriod"/>
            </a:pPr>
            <a:r>
              <a:rPr lang="ru-RU" dirty="0"/>
              <a:t>Так как питон динамически типизированный язык явно указывать тип данных аргументов функции необязательно, но можно. Данное </a:t>
            </a:r>
            <a:r>
              <a:rPr lang="ru-RU" dirty="0" err="1"/>
              <a:t>дейсвие</a:t>
            </a:r>
            <a:r>
              <a:rPr lang="ru-RU" dirty="0"/>
              <a:t> является проявлением хорошего тона в программировании (если тип указывать рационально)</a:t>
            </a: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927B76-E9A9-07C1-12C0-D272611E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10" y="5037756"/>
            <a:ext cx="367427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l: List[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float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]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s: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1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0B218-3B80-DA8D-76A3-89D721A4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5933F-9D07-0067-FFC8-3D99CB5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Лямбда функция позволяет быстро создать функцию и если надо присвоить ей переменную( ключевое слово </a:t>
            </a:r>
            <a:r>
              <a:rPr lang="en-US" dirty="0"/>
              <a:t>def</a:t>
            </a:r>
            <a:r>
              <a:rPr lang="ru-RU" dirty="0"/>
              <a:t> всегда требует названия), поэтому такой подход так же называют анонимными функциями.</a:t>
            </a:r>
          </a:p>
          <a:p>
            <a:pPr marL="0" indent="0">
              <a:buNone/>
            </a:pPr>
            <a:r>
              <a:rPr lang="ru-RU" dirty="0"/>
              <a:t>Синтаксис: </a:t>
            </a:r>
            <a:r>
              <a:rPr lang="en-US" dirty="0"/>
              <a:t>lambda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перечисление параметров</a:t>
            </a:r>
            <a:r>
              <a:rPr lang="en-US" dirty="0"/>
              <a:t>&gt;:&lt;</a:t>
            </a:r>
            <a:r>
              <a:rPr lang="ru-RU" dirty="0"/>
              <a:t>что возвращает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отличие от классической функций </a:t>
            </a:r>
            <a:r>
              <a:rPr lang="en-US" dirty="0"/>
              <a:t>lambda</a:t>
            </a:r>
            <a:r>
              <a:rPr lang="ru-RU" dirty="0"/>
              <a:t> обязана что-то возвращать.</a:t>
            </a:r>
          </a:p>
          <a:p>
            <a:pPr marL="0" indent="0">
              <a:buNone/>
            </a:pPr>
            <a:r>
              <a:rPr lang="ru-RU" dirty="0"/>
              <a:t>Её удобно использовать с функцией </a:t>
            </a:r>
            <a:r>
              <a:rPr lang="en-US" dirty="0"/>
              <a:t>map</a:t>
            </a:r>
            <a:r>
              <a:rPr lang="ru-RU" dirty="0"/>
              <a:t> которая применяет функцию ко всем элементам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01345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2F822-CF93-1043-E120-350002BD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409424-DFA6-C21B-B203-4926E51A3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091" y="1396811"/>
            <a:ext cx="28680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map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lambda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x: x**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,l)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(a))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659B50-580F-FABF-467D-C2CCB3E5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06" y="1635622"/>
            <a:ext cx="2555686" cy="5380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D738073-2E68-071A-AE4E-5DD70BBEA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91" y="2478860"/>
            <a:ext cx="3402213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create_power_fun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(power):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lambda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x:x**power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f1 = create_power_fun(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f2 = create_power_fun(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(f1(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(f2(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F2E0D4-CE56-9B20-E225-36793AD5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51" y="3195604"/>
            <a:ext cx="2555686" cy="8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9E774-208D-3A3A-C361-6E871234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FACA0-E6CE-CE90-66ED-94FCFBD1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 понятием </a:t>
            </a:r>
            <a:r>
              <a:rPr lang="ru-RU" dirty="0" err="1"/>
              <a:t>ооп</a:t>
            </a:r>
            <a:r>
              <a:rPr lang="ru-RU" dirty="0"/>
              <a:t> является понятие объекта и класса.</a:t>
            </a:r>
          </a:p>
          <a:p>
            <a:pPr marL="0" indent="0">
              <a:buNone/>
            </a:pPr>
            <a:r>
              <a:rPr lang="ru-RU" dirty="0"/>
              <a:t>Класс – аналог типа данных, к которому </a:t>
            </a:r>
            <a:r>
              <a:rPr lang="ru-RU" dirty="0" err="1"/>
              <a:t>принадлжат</a:t>
            </a:r>
            <a:r>
              <a:rPr lang="ru-RU" dirty="0"/>
              <a:t> объекты</a:t>
            </a:r>
          </a:p>
          <a:p>
            <a:pPr marL="0" indent="0">
              <a:buNone/>
            </a:pPr>
            <a:r>
              <a:rPr lang="ru-RU" dirty="0"/>
              <a:t>Объект – экземпляр класса.</a:t>
            </a:r>
          </a:p>
          <a:p>
            <a:pPr marL="0" indent="0">
              <a:buNone/>
            </a:pPr>
            <a:r>
              <a:rPr lang="ru-RU" dirty="0"/>
              <a:t>Например классом могут быть транспортные средства, а объектом какой-то конкретный автобус.</a:t>
            </a:r>
          </a:p>
          <a:p>
            <a:pPr marL="0" indent="0">
              <a:buNone/>
            </a:pPr>
            <a:r>
              <a:rPr lang="ru-RU" dirty="0"/>
              <a:t>Программист задает, состояние и поведения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068586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30251</TotalTime>
  <Words>1552</Words>
  <Application>Microsoft Office PowerPoint</Application>
  <PresentationFormat>Широкоэкранный</PresentationFormat>
  <Paragraphs>99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JetBrains Mono</vt:lpstr>
      <vt:lpstr>Тема Office</vt:lpstr>
      <vt:lpstr>Функции в Python</vt:lpstr>
      <vt:lpstr>Мини-Пример</vt:lpstr>
      <vt:lpstr>Значения по умолчанию</vt:lpstr>
      <vt:lpstr>Именованные аргументы</vt:lpstr>
      <vt:lpstr>Произвольное колличество аргументов</vt:lpstr>
      <vt:lpstr>Два замечания про функции.</vt:lpstr>
      <vt:lpstr>Lambda функция</vt:lpstr>
      <vt:lpstr>Пример</vt:lpstr>
      <vt:lpstr>ООП</vt:lpstr>
      <vt:lpstr>Пример</vt:lpstr>
      <vt:lpstr>Принципы ооп</vt:lpstr>
      <vt:lpstr>Инкапсуляция</vt:lpstr>
      <vt:lpstr>Пример</vt:lpstr>
      <vt:lpstr>Наследование</vt:lpstr>
      <vt:lpstr>Пример</vt:lpstr>
      <vt:lpstr>Полиморфизм</vt:lpstr>
      <vt:lpstr>Базовые операторы</vt:lpstr>
      <vt:lpstr>Пример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Авдонюшкин Дмитрий Викторович</dc:creator>
  <cp:lastModifiedBy>ksa</cp:lastModifiedBy>
  <cp:revision>12</cp:revision>
  <dcterms:created xsi:type="dcterms:W3CDTF">2024-09-03T13:44:47Z</dcterms:created>
  <dcterms:modified xsi:type="dcterms:W3CDTF">2025-09-22T10:56:58Z</dcterms:modified>
</cp:coreProperties>
</file>