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8" r:id="rId3"/>
    <p:sldId id="259" r:id="rId4"/>
    <p:sldId id="319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76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83" autoAdjust="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27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53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01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5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56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99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83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1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94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96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71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5AB85-B4D0-4952-B581-0DACD2E1CDE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12192000" cy="7010400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165001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75DE9-1328-2F22-8D8F-BF4B54896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1119"/>
            <a:ext cx="9144000" cy="1655761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ACC4C5-970B-824D-B11A-073264162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pPr algn="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Кравчинский Сергей Андреевич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kravchinskiy.sa@gmail.com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1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9AA5BC8-F197-4C59-D58E-EF59D3A86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200025"/>
            <a:ext cx="11811000" cy="6419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получения переменной из консоли используется </a:t>
            </a:r>
            <a:r>
              <a:rPr lang="ru-RU" dirty="0" err="1"/>
              <a:t>финкия</a:t>
            </a:r>
            <a:r>
              <a:rPr lang="ru-RU" dirty="0"/>
              <a:t> </a:t>
            </a:r>
            <a:r>
              <a:rPr lang="en-US" dirty="0">
                <a:highlight>
                  <a:srgbClr val="FFFF00"/>
                </a:highlight>
              </a:rPr>
              <a:t>input()</a:t>
            </a:r>
          </a:p>
          <a:p>
            <a:pPr marL="0" indent="0">
              <a:buNone/>
            </a:pPr>
            <a:r>
              <a:rPr lang="en-US" dirty="0"/>
              <a:t>input() – </a:t>
            </a:r>
            <a:r>
              <a:rPr lang="ru-RU" dirty="0"/>
              <a:t>останавливает выполнение программы и ждёт нажатия кнопки </a:t>
            </a:r>
            <a:r>
              <a:rPr lang="en-US" dirty="0"/>
              <a:t>enter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Все что было введено в консоль между остановкой и нажатием возвращается в переменную строкового типа</a:t>
            </a:r>
          </a:p>
          <a:p>
            <a:pPr marL="0" indent="0">
              <a:buNone/>
            </a:pPr>
            <a:r>
              <a:rPr lang="ru-RU" dirty="0"/>
              <a:t>Для получения числовых данных требуется преобразовать строчку к необходимому типу данных</a:t>
            </a:r>
          </a:p>
          <a:p>
            <a:r>
              <a:rPr lang="en-US" dirty="0"/>
              <a:t>int(input())</a:t>
            </a:r>
          </a:p>
          <a:p>
            <a:r>
              <a:rPr lang="en-US" dirty="0"/>
              <a:t>float(input())</a:t>
            </a:r>
          </a:p>
          <a:p>
            <a:r>
              <a:rPr lang="en-US" dirty="0"/>
              <a:t>complex(input())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Для вывода используется функция </a:t>
            </a:r>
            <a:r>
              <a:rPr lang="en-US" dirty="0">
                <a:highlight>
                  <a:srgbClr val="FFFF00"/>
                </a:highlight>
              </a:rPr>
              <a:t>print</a:t>
            </a:r>
            <a:r>
              <a:rPr lang="ru-RU" dirty="0">
                <a:highlight>
                  <a:srgbClr val="FFFF00"/>
                </a:highlight>
              </a:rPr>
              <a:t>()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2AD8DA5-16AB-4CA5-8569-38E7ED90FFB7}"/>
              </a:ext>
            </a:extLst>
          </p:cNvPr>
          <p:cNvSpPr/>
          <p:nvPr/>
        </p:nvSpPr>
        <p:spPr>
          <a:xfrm>
            <a:off x="590550" y="5606550"/>
            <a:ext cx="4600575" cy="108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sep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 - 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end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'?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1000 - 7?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0.66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__format__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'.1f'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0.7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2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21BDC-84BB-46B8-1B01-5FC5EE2C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 - </a:t>
            </a:r>
            <a:r>
              <a:rPr lang="ru-RU" dirty="0">
                <a:solidFill>
                  <a:srgbClr val="0070C0"/>
                </a:solidFill>
              </a:rPr>
              <a:t>строчки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0DE3A3-6E19-3A82-5610-30D12218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 написании строчек иногда неудобно пользоваться сложением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7863A8D-9EFD-440A-98C3-09E9688A4CA3}"/>
              </a:ext>
            </a:extLst>
          </p:cNvPr>
          <p:cNvSpPr/>
          <p:nvPr/>
        </p:nvSpPr>
        <p:spPr>
          <a:xfrm>
            <a:off x="895350" y="2404903"/>
            <a:ext cx="592455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ru-RU" dirty="0">
                <a:solidFill>
                  <a:srgbClr val="067D17"/>
                </a:solidFill>
                <a:latin typeface="JetBrains Mono"/>
              </a:rPr>
              <a:t>'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(a)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результат : r3</a:t>
            </a:r>
            <a:r>
              <a:rPr lang="en-US" altLang="ru-RU" i="1" dirty="0">
                <a:solidFill>
                  <a:srgbClr val="8C8C8C"/>
                </a:solidFill>
                <a:latin typeface="JetBrains Mono"/>
              </a:rPr>
              <a:t>4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3376C2C-BC8F-4619-8B53-9F7C62C4D051}"/>
              </a:ext>
            </a:extLst>
          </p:cNvPr>
          <p:cNvSpPr/>
          <p:nvPr/>
        </p:nvSpPr>
        <p:spPr>
          <a:xfrm>
            <a:off x="895350" y="3471351"/>
            <a:ext cx="54102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f'r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результат : r3</a:t>
            </a:r>
            <a:r>
              <a:rPr kumimoji="0" lang="en-US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4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8084F0C-17B8-4DB6-BF60-83DFDF075853}"/>
              </a:ext>
            </a:extLst>
          </p:cNvPr>
          <p:cNvSpPr/>
          <p:nvPr/>
        </p:nvSpPr>
        <p:spPr>
          <a:xfrm>
            <a:off x="895350" y="4537799"/>
            <a:ext cx="161925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'f-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string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f'This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6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63D89-C812-7B3C-8D16-4E753269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Индексация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6E2ED8-4C85-26E9-915F-A1768895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17638"/>
            <a:ext cx="11553825" cy="1573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dirty="0" err="1">
                <a:highlight>
                  <a:srgbClr val="FFFF00"/>
                </a:highlight>
              </a:rPr>
              <a:t>len</a:t>
            </a:r>
            <a:r>
              <a:rPr lang="ru-RU" dirty="0">
                <a:highlight>
                  <a:srgbClr val="FFFF00"/>
                </a:highlight>
              </a:rPr>
              <a:t>()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Данная функция может принимать на вход строку и возвращать её длину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8A0C910-0A96-49A6-A15A-C43E39819BB5}"/>
              </a:ext>
            </a:extLst>
          </p:cNvPr>
          <p:cNvSpPr/>
          <p:nvPr/>
        </p:nvSpPr>
        <p:spPr>
          <a:xfrm>
            <a:off x="1171575" y="2889000"/>
            <a:ext cx="3181350" cy="108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abc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len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(a)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3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 = a.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len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то же самое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09671C9-BB56-41F3-ADC8-9CB4F98E824E}"/>
              </a:ext>
            </a:extLst>
          </p:cNvPr>
          <p:cNvSpPr/>
          <p:nvPr/>
        </p:nvSpPr>
        <p:spPr>
          <a:xfrm>
            <a:off x="8372476" y="2990850"/>
            <a:ext cx="2371724" cy="288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 = a[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'a'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 = a[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'b'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 = a[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'c'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 = a[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IndexError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 = a[-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'c'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 = a[-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'b'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 = a[-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'a'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 = a[-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IndexError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CEAF237-B297-4027-AA2E-F31E93B8F52A}"/>
              </a:ext>
            </a:extLst>
          </p:cNvPr>
          <p:cNvSpPr txBox="1">
            <a:spLocks/>
          </p:cNvSpPr>
          <p:nvPr/>
        </p:nvSpPr>
        <p:spPr>
          <a:xfrm>
            <a:off x="380999" y="4519362"/>
            <a:ext cx="7200901" cy="20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ln>
                  <a:noFill/>
                </a:ln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ln>
                  <a:noFill/>
                </a:ln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ln>
                  <a:noFill/>
                </a:ln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ln>
                  <a:noFill/>
                </a:ln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ln>
                  <a:noFill/>
                </a:ln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Из строчки возможно выбрать любой символ обратившись к его номеру</a:t>
            </a:r>
            <a:r>
              <a:rPr lang="en-US" dirty="0"/>
              <a:t>. </a:t>
            </a:r>
            <a:r>
              <a:rPr lang="ru-RU" dirty="0"/>
              <a:t>Отрицательный индекс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ru-RU" dirty="0"/>
              <a:t> идентичен обращению к индексу </a:t>
            </a:r>
            <a:r>
              <a:rPr lang="en-US" dirty="0" err="1"/>
              <a:t>len</a:t>
            </a:r>
            <a:r>
              <a:rPr lang="en-US" dirty="0"/>
              <a:t>(a) - </a:t>
            </a:r>
            <a:r>
              <a:rPr lang="en-US" dirty="0" err="1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270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A2EDD-9C7B-BA38-1E20-2832D743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Срезы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DA680E-A161-D5F9-92F9-61D8722C6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114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Можно обращаться к нескольким символам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a[</a:t>
            </a:r>
            <a:r>
              <a:rPr lang="en-US" dirty="0" err="1">
                <a:highlight>
                  <a:srgbClr val="FFFF00"/>
                </a:highlight>
              </a:rPr>
              <a:t>begin:end:step</a:t>
            </a:r>
            <a:r>
              <a:rPr lang="en-US" dirty="0">
                <a:highlight>
                  <a:srgbClr val="FFFF00"/>
                </a:highlight>
              </a:rPr>
              <a:t>]</a:t>
            </a:r>
          </a:p>
          <a:p>
            <a:pPr marL="0" indent="0">
              <a:buNone/>
            </a:pPr>
            <a:r>
              <a:rPr lang="en-US" dirty="0"/>
              <a:t>begin – </a:t>
            </a:r>
            <a:r>
              <a:rPr lang="ru-RU" dirty="0"/>
              <a:t>начало среза. Включается в срез.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– </a:t>
            </a:r>
            <a:r>
              <a:rPr lang="ru-RU" dirty="0"/>
              <a:t>конец среза. Не включается в срез.</a:t>
            </a:r>
          </a:p>
          <a:p>
            <a:pPr marL="0" indent="0">
              <a:buNone/>
            </a:pPr>
            <a:r>
              <a:rPr lang="en-US" dirty="0"/>
              <a:t>step – </a:t>
            </a:r>
            <a:r>
              <a:rPr lang="ru-RU" dirty="0"/>
              <a:t>шаг</a:t>
            </a:r>
            <a:r>
              <a:rPr lang="en-US" dirty="0"/>
              <a:t> </a:t>
            </a:r>
            <a:r>
              <a:rPr lang="ru-RU" dirty="0"/>
              <a:t>срезания.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3F2B5D5-9C35-48EF-8370-DB965CDDD1BA}"/>
              </a:ext>
            </a:extLst>
          </p:cNvPr>
          <p:cNvSpPr/>
          <p:nvPr/>
        </p:nvSpPr>
        <p:spPr>
          <a:xfrm>
            <a:off x="885825" y="4638537"/>
            <a:ext cx="2609849" cy="14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bgsfdg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123'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 = a[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:len(a):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gfg13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 = a[::-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- ???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 = a[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- ???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13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483ED-5DBD-930E-2856-C7662150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rgbClr val="0070C0"/>
                </a:solidFill>
              </a:rPr>
              <a:t>Иммутабельность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57DA7A-3DC5-3705-5C9D-856F1473C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Иммутабельным</a:t>
            </a:r>
            <a:r>
              <a:rPr lang="ru-RU" dirty="0"/>
              <a:t> </a:t>
            </a:r>
            <a:r>
              <a:rPr lang="ru-RU" dirty="0" err="1"/>
              <a:t>назвают</a:t>
            </a:r>
            <a:r>
              <a:rPr lang="ru-RU" dirty="0"/>
              <a:t> объект, который нельзя изменить после создания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Строки </a:t>
            </a:r>
            <a:r>
              <a:rPr lang="ru-RU" dirty="0" err="1"/>
              <a:t>иммутабельные</a:t>
            </a:r>
            <a:r>
              <a:rPr lang="ru-RU" dirty="0"/>
              <a:t>, то есть:</a:t>
            </a:r>
          </a:p>
          <a:p>
            <a:r>
              <a:rPr lang="ru-RU" dirty="0"/>
              <a:t>Нельзя изменять строчку</a:t>
            </a:r>
          </a:p>
          <a:p>
            <a:r>
              <a:rPr lang="ru-RU" dirty="0"/>
              <a:t>Можно создавать новый объект как изменённая копия старого	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9175358-EA6A-4F19-BA3B-19B120A9D7D8}"/>
              </a:ext>
            </a:extLst>
          </p:cNvPr>
          <p:cNvSpPr/>
          <p:nvPr/>
        </p:nvSpPr>
        <p:spPr>
          <a:xfrm>
            <a:off x="952500" y="5043238"/>
            <a:ext cx="2762250" cy="108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'Python'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'S' 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невозможно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'S'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s[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:]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работает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1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23220-36FF-7EDA-72C7-E80B31BE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Операции над строчками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CF225-726D-957D-8055-4838A894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305301"/>
            <a:ext cx="10972800" cy="18208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Операций намного больше. Чтобы выяснить какие операции можно делать с объектом можно вызвать </a:t>
            </a:r>
            <a:r>
              <a:rPr lang="en-US" dirty="0" err="1"/>
              <a:t>dir</a:t>
            </a:r>
            <a:r>
              <a:rPr lang="en-US" dirty="0"/>
              <a:t>(&lt;</a:t>
            </a:r>
            <a:r>
              <a:rPr lang="ru-RU" dirty="0"/>
              <a:t>название объекта</a:t>
            </a:r>
            <a:r>
              <a:rPr lang="en-US" dirty="0"/>
              <a:t>&gt;)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F3DBF69-5626-4405-BCD5-4DC5972824A2}"/>
              </a:ext>
            </a:extLst>
          </p:cNvPr>
          <p:cNvSpPr/>
          <p:nvPr/>
        </p:nvSpPr>
        <p:spPr>
          <a:xfrm>
            <a:off x="904875" y="1781469"/>
            <a:ext cx="3343276" cy="21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PYt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'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s1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s.upper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' PYT HON  '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s2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s.lower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'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pyt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hon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'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s3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s.swapcase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'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pyT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HON  '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s4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s.strip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'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Pyt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hon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'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s5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s.find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'PY'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1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40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9E008-84BA-49F2-9D42-C9D28548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Тип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7E331B-53B0-643A-2900-46EC03CEC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1"/>
            <a:ext cx="11811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Логический тип данных, который сводится к двум значением.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False.</a:t>
            </a:r>
          </a:p>
          <a:p>
            <a:pPr marL="0" indent="0">
              <a:buNone/>
            </a:pPr>
            <a:r>
              <a:rPr lang="ru-RU" dirty="0"/>
              <a:t>Является выходом любых выражений сравнения.</a:t>
            </a:r>
          </a:p>
          <a:p>
            <a:pPr marL="0" indent="0">
              <a:buNone/>
            </a:pPr>
            <a:r>
              <a:rPr lang="ru-RU" dirty="0">
                <a:solidFill>
                  <a:srgbClr val="080808"/>
                </a:solidFill>
                <a:effectLst/>
                <a:latin typeface="JetBrains Mono"/>
              </a:rPr>
              <a:t>Так же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False</a:t>
            </a:r>
            <a:r>
              <a:rPr lang="ru-RU" dirty="0">
                <a:solidFill>
                  <a:srgbClr val="080808"/>
                </a:solidFill>
                <a:effectLst/>
                <a:latin typeface="JetBrains Mono"/>
              </a:rPr>
              <a:t> являются нули числовых типов и пустые последовательности. 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80808"/>
                </a:solidFill>
                <a:latin typeface="JetBrains Mono"/>
              </a:rPr>
              <a:t>Логические операции: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highlight>
                  <a:srgbClr val="FFFF00"/>
                </a:highlight>
                <a:latin typeface="JetBrains Mono"/>
              </a:rPr>
              <a:t>and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– 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логическое и.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Можно вызывать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как </a:t>
            </a:r>
            <a:r>
              <a:rPr lang="en-US" dirty="0">
                <a:solidFill>
                  <a:srgbClr val="080808"/>
                </a:solidFill>
                <a:highlight>
                  <a:srgbClr val="FFFF00"/>
                </a:highlight>
                <a:latin typeface="JetBrains Mono"/>
              </a:rPr>
              <a:t>&amp;&amp;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 Эквивалентно операции умножения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– </a:t>
            </a:r>
            <a:r>
              <a:rPr lang="ru-RU" dirty="0">
                <a:solidFill>
                  <a:srgbClr val="080808"/>
                </a:solidFill>
                <a:effectLst/>
                <a:latin typeface="JetBrains Mono"/>
              </a:rPr>
              <a:t>логическое или. 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Можно вызывать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как </a:t>
            </a:r>
            <a:r>
              <a:rPr lang="en-US" dirty="0">
                <a:solidFill>
                  <a:srgbClr val="080808"/>
                </a:solidFill>
                <a:highlight>
                  <a:srgbClr val="FFFF00"/>
                </a:highlight>
                <a:latin typeface="JetBrains Mono"/>
              </a:rPr>
              <a:t>||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 </a:t>
            </a:r>
            <a:r>
              <a:rPr lang="ru-RU" dirty="0">
                <a:solidFill>
                  <a:srgbClr val="080808"/>
                </a:solidFill>
                <a:effectLst/>
                <a:latin typeface="JetBrains Mono"/>
              </a:rPr>
              <a:t>Эквивалентно операции сложения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highlight>
                  <a:srgbClr val="FFFF00"/>
                </a:highlight>
                <a:latin typeface="JetBrains Mono"/>
              </a:rPr>
              <a:t>not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– 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логическое не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endParaRPr lang="en-US" dirty="0">
              <a:effectLst/>
              <a:latin typeface="JetBrains Mono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B73A84-8791-4C5E-83F9-7127F3484AFB}"/>
              </a:ext>
            </a:extLst>
          </p:cNvPr>
          <p:cNvSpPr/>
          <p:nvPr/>
        </p:nvSpPr>
        <p:spPr>
          <a:xfrm>
            <a:off x="4891087" y="5391149"/>
            <a:ext cx="2409826" cy="108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True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False</a:t>
            </a:r>
            <a:endParaRPr kumimoji="0" lang="en-US" altLang="ru-RU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bool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False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???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9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E2CB1-EE25-44E6-6492-E57C5363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Операции сравнения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32B297-AE82-993A-5A6C-B259A78B2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724400"/>
            <a:ext cx="10972800" cy="14017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Данные операции можно комбинировать с помощью логических операций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3A63D6-37E5-4113-895A-4839B8C6CAEF}"/>
              </a:ext>
            </a:extLst>
          </p:cNvPr>
          <p:cNvSpPr/>
          <p:nvPr/>
        </p:nvSpPr>
        <p:spPr>
          <a:xfrm>
            <a:off x="1062037" y="1990724"/>
            <a:ext cx="1976438" cy="21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False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True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False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True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True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False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078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7D7E8-31C6-89CA-526E-96933432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Условный оператор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E5D427-92AE-7DB7-6C05-571B7DEB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If</a:t>
            </a:r>
            <a:r>
              <a:rPr lang="en-US" sz="1800" dirty="0"/>
              <a:t> &lt;</a:t>
            </a:r>
            <a:r>
              <a:rPr lang="ru-RU" sz="1800" dirty="0"/>
              <a:t>условие</a:t>
            </a:r>
            <a:r>
              <a:rPr lang="en-US" sz="1800" dirty="0"/>
              <a:t>&gt;: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ru-RU" sz="1800" dirty="0"/>
              <a:t>табуляция</a:t>
            </a:r>
            <a:r>
              <a:rPr lang="en-US" sz="1800" dirty="0"/>
              <a:t>&gt;&lt;</a:t>
            </a:r>
            <a:r>
              <a:rPr lang="ru-RU" sz="1800" dirty="0"/>
              <a:t>что делать в случае выполнения условия</a:t>
            </a:r>
            <a:r>
              <a:rPr lang="en-US" sz="1800" dirty="0"/>
              <a:t>&gt;</a:t>
            </a:r>
            <a:endParaRPr lang="ru-RU" sz="1800" dirty="0"/>
          </a:p>
          <a:p>
            <a:pPr marL="0" indent="0">
              <a:buNone/>
            </a:pPr>
            <a:r>
              <a:rPr lang="en-US" sz="1800" dirty="0" err="1">
                <a:highlight>
                  <a:srgbClr val="FFFF00"/>
                </a:highlight>
              </a:rPr>
              <a:t>elif</a:t>
            </a:r>
            <a:r>
              <a:rPr lang="en-US" sz="1800" dirty="0"/>
              <a:t>&lt;</a:t>
            </a:r>
            <a:r>
              <a:rPr lang="ru-RU" sz="1800" dirty="0"/>
              <a:t>условие</a:t>
            </a:r>
            <a:r>
              <a:rPr lang="en-US" sz="1800" dirty="0"/>
              <a:t>&gt;: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ru-RU" sz="1800" dirty="0"/>
              <a:t>табуляция</a:t>
            </a:r>
            <a:r>
              <a:rPr lang="en-US" sz="1800" dirty="0"/>
              <a:t>&gt;&lt;</a:t>
            </a:r>
            <a:r>
              <a:rPr lang="ru-RU" sz="1800" dirty="0"/>
              <a:t>что делать в случае выполнения условия</a:t>
            </a:r>
            <a:r>
              <a:rPr lang="en-US" sz="1800" dirty="0"/>
              <a:t>&gt;</a:t>
            </a:r>
            <a:endParaRPr lang="ru-RU" sz="1800" dirty="0"/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else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ru-RU" sz="1800" dirty="0"/>
              <a:t>табуляция</a:t>
            </a:r>
            <a:r>
              <a:rPr lang="en-US" sz="1800" dirty="0"/>
              <a:t>&gt;&lt;</a:t>
            </a:r>
            <a:r>
              <a:rPr lang="ru-RU" sz="1800" dirty="0"/>
              <a:t>что делать в случае невыполнения всех условий</a:t>
            </a:r>
            <a:r>
              <a:rPr lang="en-US" sz="1800" dirty="0"/>
              <a:t>&gt;</a:t>
            </a:r>
            <a:b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</a:br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C3D4851-5659-4D26-8069-EE7E13FC064F}"/>
              </a:ext>
            </a:extLst>
          </p:cNvPr>
          <p:cNvSpPr/>
          <p:nvPr/>
        </p:nvSpPr>
        <p:spPr>
          <a:xfrm>
            <a:off x="609600" y="4148727"/>
            <a:ext cx="2890839" cy="21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&gt; b: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'a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bigger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than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b'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&lt; b: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'b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bigger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than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a'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'a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equal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b'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85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83828-FA69-12D3-4CC3-C3A2B68F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Цикл </a:t>
            </a:r>
            <a:r>
              <a:rPr lang="en-US" dirty="0">
                <a:solidFill>
                  <a:srgbClr val="0070C0"/>
                </a:solidFill>
              </a:rPr>
              <a:t>for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1FF57-4A1D-F1D2-DD26-F5F5E09C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486400" cy="525779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Цикл </a:t>
            </a:r>
            <a:r>
              <a:rPr lang="en-US" dirty="0">
                <a:highlight>
                  <a:srgbClr val="FFFF00"/>
                </a:highlight>
              </a:rPr>
              <a:t>for</a:t>
            </a:r>
            <a:r>
              <a:rPr lang="en-US" dirty="0"/>
              <a:t> </a:t>
            </a:r>
            <a:r>
              <a:rPr lang="ru-RU" dirty="0"/>
              <a:t>позволяет итерироваться по последовательности. В том числе по строчкам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Вывод: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3F6C4-C5C3-1887-7563-7DE4AA0775E4}"/>
              </a:ext>
            </a:extLst>
          </p:cNvPr>
          <p:cNvSpPr txBox="1"/>
          <p:nvPr/>
        </p:nvSpPr>
        <p:spPr>
          <a:xfrm>
            <a:off x="5930019" y="1600201"/>
            <a:ext cx="57695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CC"/>
                </a:solidFill>
              </a:rPr>
              <a:t>Ключевое слово </a:t>
            </a:r>
            <a:r>
              <a:rPr lang="en-US" sz="2800" dirty="0">
                <a:solidFill>
                  <a:srgbClr val="0000CC"/>
                </a:solidFill>
              </a:rPr>
              <a:t>enumerate:</a:t>
            </a:r>
          </a:p>
          <a:p>
            <a:r>
              <a:rPr lang="ru-RU" sz="2800" dirty="0">
                <a:solidFill>
                  <a:srgbClr val="0000CC"/>
                </a:solidFill>
              </a:rPr>
              <a:t>Позволяет итерироваться сразу по последовательности и индексам элементов</a:t>
            </a:r>
            <a:endParaRPr lang="en-US" sz="2800" dirty="0">
              <a:solidFill>
                <a:srgbClr val="0000CC"/>
              </a:solidFill>
            </a:endParaRPr>
          </a:p>
          <a:p>
            <a:endParaRPr lang="en-US" sz="2800" dirty="0">
              <a:solidFill>
                <a:srgbClr val="0000CC"/>
              </a:solidFill>
            </a:endParaRPr>
          </a:p>
          <a:p>
            <a:endParaRPr lang="en-US" sz="2800" dirty="0">
              <a:solidFill>
                <a:srgbClr val="0000CC"/>
              </a:solidFill>
            </a:endParaRPr>
          </a:p>
          <a:p>
            <a:endParaRPr lang="en-US" sz="2800" dirty="0">
              <a:solidFill>
                <a:srgbClr val="0000CC"/>
              </a:solidFill>
            </a:endParaRPr>
          </a:p>
          <a:p>
            <a:r>
              <a:rPr lang="ru-RU" sz="2800" dirty="0">
                <a:solidFill>
                  <a:srgbClr val="0000CC"/>
                </a:solidFill>
              </a:rPr>
              <a:t>Вывод: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AE23025-26A4-4743-AA80-64CF254F9228}"/>
              </a:ext>
            </a:extLst>
          </p:cNvPr>
          <p:cNvSpPr/>
          <p:nvPr/>
        </p:nvSpPr>
        <p:spPr>
          <a:xfrm>
            <a:off x="723901" y="3248864"/>
            <a:ext cx="1190624" cy="108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abs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(s)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42BB976-CA50-40C3-9DC0-8837000188E3}"/>
              </a:ext>
            </a:extLst>
          </p:cNvPr>
          <p:cNvSpPr/>
          <p:nvPr/>
        </p:nvSpPr>
        <p:spPr>
          <a:xfrm>
            <a:off x="723901" y="5238899"/>
            <a:ext cx="1190624" cy="108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D3888C45-04B5-498D-9FEC-2A0F56A88AB9}"/>
              </a:ext>
            </a:extLst>
          </p:cNvPr>
          <p:cNvSpPr/>
          <p:nvPr/>
        </p:nvSpPr>
        <p:spPr>
          <a:xfrm>
            <a:off x="6044320" y="3470964"/>
            <a:ext cx="2490080" cy="108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abs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i, s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enumerate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(a):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(i, s)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E52CA2CD-B428-4B1F-8A08-91FCAACC3CBA}"/>
              </a:ext>
            </a:extLst>
          </p:cNvPr>
          <p:cNvSpPr/>
          <p:nvPr/>
        </p:nvSpPr>
        <p:spPr>
          <a:xfrm>
            <a:off x="6044320" y="5238899"/>
            <a:ext cx="2490080" cy="108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0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1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2 s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38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0C402-31FA-865D-5466-4BA82FC6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Python?</a:t>
            </a:r>
            <a:endParaRPr lang="ru-RU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2BE1B5-3857-F89C-7E64-189E58C57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5" y="17187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Низкоуровневые языки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контролировать детали работы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(например память)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Прямой доступ к системным вызовам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Высокоуровневые языки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высокий уровень абстракции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Меньше кода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 контролировать детали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012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5077-61E0-B2DB-BF8A-E49E8E22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Тип </a:t>
            </a:r>
            <a:r>
              <a:rPr lang="en-US" dirty="0">
                <a:solidFill>
                  <a:srgbClr val="0070C0"/>
                </a:solidFill>
              </a:rPr>
              <a:t>range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367C8D-EB59-6795-96F0-B0F6EBD2D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807"/>
            <a:ext cx="10515600" cy="2054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range – </a:t>
            </a:r>
            <a:r>
              <a:rPr lang="ru-RU" dirty="0"/>
              <a:t>особый тип данных который представляет собой </a:t>
            </a:r>
            <a:r>
              <a:rPr lang="ru-RU" dirty="0" err="1"/>
              <a:t>иммутабельную</a:t>
            </a:r>
            <a:r>
              <a:rPr lang="ru-RU" dirty="0"/>
              <a:t> последовательность чисел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Примеры: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6F2CF6E-E2B7-46F0-AECB-79F733CE3D37}"/>
              </a:ext>
            </a:extLst>
          </p:cNvPr>
          <p:cNvSpPr/>
          <p:nvPr/>
        </p:nvSpPr>
        <p:spPr>
          <a:xfrm>
            <a:off x="838200" y="2544841"/>
            <a:ext cx="2676524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stop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step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A7E2949-FC9E-4567-BEE2-3E37CFE7906B}"/>
              </a:ext>
            </a:extLst>
          </p:cNvPr>
          <p:cNvSpPr/>
          <p:nvPr/>
        </p:nvSpPr>
        <p:spPr>
          <a:xfrm>
            <a:off x="838200" y="3564075"/>
            <a:ext cx="4324351" cy="14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1, 2, 3, 4, 5, 6, 7, 8, 9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то же самое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-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10, 9, 8, 7, 6, 5, 4, 3, 2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0, 1, 2, 3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10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DA2F1-B500-E3A8-D4AF-8C10CCFD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Использование </a:t>
            </a:r>
            <a:r>
              <a:rPr lang="en-US" dirty="0">
                <a:solidFill>
                  <a:srgbClr val="0070C0"/>
                </a:solidFill>
              </a:rPr>
              <a:t>range c for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CE967-B246-5C88-87C7-F7BFBC4C7829}"/>
              </a:ext>
            </a:extLst>
          </p:cNvPr>
          <p:cNvSpPr txBox="1"/>
          <p:nvPr/>
        </p:nvSpPr>
        <p:spPr>
          <a:xfrm>
            <a:off x="946842" y="2137638"/>
            <a:ext cx="1266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00CC"/>
                </a:solidFill>
              </a:rPr>
              <a:t>Вывод: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D9ED6-5F17-826E-8A88-19266D62BC1C}"/>
              </a:ext>
            </a:extLst>
          </p:cNvPr>
          <p:cNvSpPr txBox="1"/>
          <p:nvPr/>
        </p:nvSpPr>
        <p:spPr>
          <a:xfrm>
            <a:off x="946842" y="4624078"/>
            <a:ext cx="76245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CC"/>
                </a:solidFill>
              </a:rPr>
              <a:t>Вся последовательность </a:t>
            </a:r>
            <a:r>
              <a:rPr lang="en-US" sz="2800" dirty="0">
                <a:solidFill>
                  <a:srgbClr val="0000CC"/>
                </a:solidFill>
              </a:rPr>
              <a:t>range()</a:t>
            </a:r>
            <a:r>
              <a:rPr lang="ru-RU" sz="2800" dirty="0">
                <a:solidFill>
                  <a:srgbClr val="0000CC"/>
                </a:solidFill>
              </a:rPr>
              <a:t> не хранится полностью в памяти. Вычисление происходит в момент обращения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ADA3649-E33D-4CB5-9251-1E313366DB7A}"/>
              </a:ext>
            </a:extLst>
          </p:cNvPr>
          <p:cNvSpPr/>
          <p:nvPr/>
        </p:nvSpPr>
        <p:spPr>
          <a:xfrm>
            <a:off x="946843" y="1417638"/>
            <a:ext cx="2215458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(i)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463A4F3-3421-4406-B813-FF323CC9991F}"/>
              </a:ext>
            </a:extLst>
          </p:cNvPr>
          <p:cNvSpPr/>
          <p:nvPr/>
        </p:nvSpPr>
        <p:spPr>
          <a:xfrm>
            <a:off x="946842" y="2660858"/>
            <a:ext cx="2215458" cy="14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9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29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12F43B-F4B9-3904-0582-876CB56F26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5295"/>
                <a:ext cx="10515600" cy="617763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На вход подаются две строчки. Требуется вывести строку состоящую из первой половины первой строки и второй половины второй строки </a:t>
                </a:r>
                <a:r>
                  <a:rPr lang="en-US" sz="2000" dirty="0"/>
                  <a:t>(</a:t>
                </a:r>
                <a:r>
                  <a:rPr lang="ru-RU" sz="2000" dirty="0"/>
                  <a:t>округление идёт в меньшую сторону</a:t>
                </a:r>
                <a:r>
                  <a:rPr lang="en-US" sz="2000" dirty="0"/>
                  <a:t>)</a:t>
                </a:r>
                <a:r>
                  <a:rPr lang="ru-RU" sz="2000" dirty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In: Python In: Fortran</a:t>
                </a:r>
              </a:p>
              <a:p>
                <a:pPr marL="0" indent="0">
                  <a:buNone/>
                </a:pPr>
                <a:r>
                  <a:rPr lang="en-US" sz="2000" dirty="0"/>
                  <a:t>	Out: </a:t>
                </a:r>
                <a:r>
                  <a:rPr lang="en-US" sz="2000" dirty="0" err="1"/>
                  <a:t>Pyttran</a:t>
                </a:r>
                <a:endParaRPr lang="en-US" sz="1600" dirty="0"/>
              </a:p>
              <a:p>
                <a:r>
                  <a:rPr lang="ru-RU" sz="2000" dirty="0"/>
                  <a:t>На вход подаётся строка. Нужно проверить является ли она палиндромом. Если палиндром, вывести</a:t>
                </a:r>
                <a:r>
                  <a:rPr lang="en-US" sz="2000" dirty="0"/>
                  <a:t>:</a:t>
                </a:r>
                <a:r>
                  <a:rPr lang="ru-RU" sz="2000" dirty="0"/>
                  <a:t> </a:t>
                </a:r>
                <a:r>
                  <a:rPr lang="en-US" sz="2000" dirty="0"/>
                  <a:t>“&lt;c</a:t>
                </a:r>
                <a:r>
                  <a:rPr lang="ru-RU" sz="2000" dirty="0"/>
                  <a:t>трока</a:t>
                </a:r>
                <a:r>
                  <a:rPr lang="en-US" sz="2000" dirty="0"/>
                  <a:t>&gt;</a:t>
                </a:r>
                <a:r>
                  <a:rPr lang="ru-RU" sz="2000" dirty="0"/>
                  <a:t> является палиндромом</a:t>
                </a:r>
                <a:r>
                  <a:rPr lang="en-US" sz="2000" dirty="0"/>
                  <a:t>”</a:t>
                </a:r>
                <a:r>
                  <a:rPr lang="ru-RU" sz="2000" dirty="0"/>
                  <a:t>, если не является, то вывести: </a:t>
                </a:r>
                <a:r>
                  <a:rPr lang="en-US" sz="2000" dirty="0"/>
                  <a:t>“&lt;c</a:t>
                </a:r>
                <a:r>
                  <a:rPr lang="ru-RU" sz="2000" dirty="0"/>
                  <a:t>трока</a:t>
                </a:r>
                <a:r>
                  <a:rPr lang="en-US" sz="2000" dirty="0"/>
                  <a:t>&gt;</a:t>
                </a:r>
                <a:r>
                  <a:rPr lang="ru-RU" sz="2000" dirty="0"/>
                  <a:t> не является палиндромом</a:t>
                </a:r>
                <a:r>
                  <a:rPr lang="en-US" sz="2000" dirty="0"/>
                  <a:t>”. </a:t>
                </a:r>
                <a:r>
                  <a:rPr lang="ru-RU" sz="2000" dirty="0"/>
                  <a:t>Рекомендуется использовать </a:t>
                </a:r>
                <a:r>
                  <a:rPr lang="en-US" sz="2000" dirty="0"/>
                  <a:t>f-</a:t>
                </a:r>
                <a:r>
                  <a:rPr lang="ru-RU" sz="2000" dirty="0"/>
                  <a:t>строку для вывода.</a:t>
                </a:r>
                <a:endParaRPr lang="ru-RU" sz="1050" dirty="0"/>
              </a:p>
              <a:p>
                <a:r>
                  <a:rPr lang="ru-RU" sz="2000" dirty="0"/>
                  <a:t>На вход подаётся целое число. Необходимо сложить его с числом, записанным наоборот. </a:t>
                </a:r>
              </a:p>
              <a:p>
                <a:pPr marL="0" indent="0">
                  <a:buNone/>
                </a:pPr>
                <a:r>
                  <a:rPr lang="ru-RU" sz="2000" dirty="0"/>
                  <a:t>	</a:t>
                </a:r>
                <a:r>
                  <a:rPr lang="en-US" sz="2000" dirty="0"/>
                  <a:t>In: 123</a:t>
                </a:r>
              </a:p>
              <a:p>
                <a:pPr marL="0" indent="0">
                  <a:buNone/>
                </a:pPr>
                <a:r>
                  <a:rPr lang="en-US" sz="2000" dirty="0"/>
                  <a:t>	Out: 444</a:t>
                </a:r>
                <a:endParaRPr lang="ru-RU" sz="2000" dirty="0"/>
              </a:p>
              <a:p>
                <a:r>
                  <a:rPr lang="ru-RU" sz="2000" dirty="0"/>
                  <a:t>На вход подаются три вещественных числа </a:t>
                </a:r>
                <a:r>
                  <a:rPr lang="en-US" sz="2000" dirty="0"/>
                  <a:t>a,</a:t>
                </a:r>
                <a:r>
                  <a:rPr lang="ru-RU" sz="2000" dirty="0"/>
                  <a:t> </a:t>
                </a:r>
                <a:r>
                  <a:rPr lang="en-US" sz="2000" dirty="0"/>
                  <a:t>b,</a:t>
                </a:r>
                <a:r>
                  <a:rPr lang="ru-RU" sz="2000" dirty="0"/>
                  <a:t> </a:t>
                </a:r>
                <a:r>
                  <a:rPr lang="en-US" sz="2000" dirty="0"/>
                  <a:t>c </a:t>
                </a:r>
                <a:r>
                  <a:rPr lang="ru-RU" sz="2000" dirty="0"/>
                  <a:t>и предполагаемый результат (тоже вещественное число). Требуется вывести значение выражения с точностью до 3-х знаков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ru-RU" sz="2000" b="0" dirty="0"/>
                  <a:t>,</a:t>
                </a:r>
                <a:r>
                  <a:rPr lang="en-US" sz="2000" b="0" dirty="0"/>
                  <a:t> </a:t>
                </a:r>
                <a:r>
                  <a:rPr lang="ru-RU" sz="2000" b="0" dirty="0"/>
                  <a:t>и совпад</a:t>
                </a:r>
                <a:r>
                  <a:rPr lang="ru-RU" sz="2000" dirty="0"/>
                  <a:t>ае</a:t>
                </a:r>
                <a:r>
                  <a:rPr lang="ru-RU" sz="2000" b="0" dirty="0"/>
                  <a:t>т ли оно с введенным результатом.</a:t>
                </a:r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	In: 0.1 In: 1 In: 10 In: 0.3</a:t>
                </a:r>
              </a:p>
              <a:p>
                <a:pPr marL="0" indent="0">
                  <a:buNone/>
                </a:pPr>
                <a:r>
                  <a:rPr lang="en-US" sz="2000" dirty="0"/>
                  <a:t>	Out: 0.300</a:t>
                </a:r>
                <a:r>
                  <a:rPr lang="ru-RU" sz="2000" dirty="0"/>
                  <a:t>, </a:t>
                </a:r>
                <a:r>
                  <a:rPr lang="en-US" sz="2000" dirty="0"/>
                  <a:t>True</a:t>
                </a:r>
                <a:endParaRPr lang="en-US" sz="2000" b="0" dirty="0"/>
              </a:p>
              <a:p>
                <a:r>
                  <a:rPr lang="ru-RU" sz="2000" b="0" dirty="0"/>
                  <a:t>На вход подается натуральное число. Требуется определить является ли оно простым.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12F43B-F4B9-3904-0582-876CB56F26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5295"/>
                <a:ext cx="10515600" cy="6177638"/>
              </a:xfrm>
              <a:blipFill>
                <a:blip r:embed="rId2"/>
                <a:stretch>
                  <a:fillRect l="-522" t="-5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121A99E-DABD-4225-8FFE-FD0797A0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>
                <a:solidFill>
                  <a:srgbClr val="0070C0"/>
                </a:solidFill>
              </a:rPr>
              <a:t>Задачи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5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0C402-31FA-865D-5466-4BA82FC6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Почему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Python?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2BE1B5-3857-F89C-7E64-189E58C5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>
                <a:solidFill>
                  <a:srgbClr val="00B050"/>
                </a:solidFill>
              </a:rPr>
              <a:t>Плюсы</a:t>
            </a:r>
            <a:r>
              <a:rPr lang="ru-RU" sz="3200" dirty="0"/>
              <a:t> </a:t>
            </a:r>
            <a:r>
              <a:rPr lang="en-US" sz="3200" dirty="0"/>
              <a:t>Python</a:t>
            </a:r>
            <a:endParaRPr lang="ru-RU" sz="32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2800" dirty="0"/>
              <a:t>Относительная лёгкость обучения,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2800" dirty="0"/>
              <a:t>Динамическая типизация,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2800" dirty="0"/>
              <a:t>Большое количество обучающих материалов, гайдов и прочего,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2800" dirty="0"/>
              <a:t>Большое количество готовых инструментов (библиотек),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2800" dirty="0"/>
              <a:t>Простая интеграция с кодом на других языках.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34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618FE-6E5A-F484-00B8-B247300DC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CE0ED-E151-1537-1AD5-45495C23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Почему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Python?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0C66C4-84CB-EA35-B0AE-944E1EC75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FF0000"/>
                </a:solidFill>
              </a:rPr>
              <a:t>Минусы </a:t>
            </a:r>
            <a:r>
              <a:rPr lang="en-US" sz="3200" dirty="0"/>
              <a:t>Python</a:t>
            </a:r>
            <a:endParaRPr lang="ru-RU" sz="32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ru-RU" dirty="0"/>
              <a:t>Динамическая типизация</a:t>
            </a:r>
            <a:r>
              <a:rPr lang="en-US" dirty="0"/>
              <a:t>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dirty="0"/>
              <a:t>Низкая скорость.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3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223A0-4134-8B92-68E0-789B5469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70C0"/>
                </a:solidFill>
              </a:rPr>
              <a:t>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25C92B-E0DD-0BB2-38E4-9A2384AA2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284368" cy="4982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Целочисленный – </a:t>
            </a:r>
            <a:r>
              <a:rPr lang="en-US" dirty="0"/>
              <a:t>integer</a:t>
            </a:r>
          </a:p>
          <a:p>
            <a:r>
              <a:rPr lang="en-US" dirty="0"/>
              <a:t>30 – integer</a:t>
            </a:r>
          </a:p>
          <a:p>
            <a:r>
              <a:rPr lang="en-US" dirty="0"/>
              <a:t>2.0, 4.56 – </a:t>
            </a:r>
            <a:r>
              <a:rPr lang="ru-RU" dirty="0"/>
              <a:t>не </a:t>
            </a:r>
            <a:r>
              <a:rPr lang="en-US" dirty="0"/>
              <a:t>integer</a:t>
            </a:r>
          </a:p>
          <a:p>
            <a:pPr marL="0" indent="0">
              <a:buNone/>
            </a:pPr>
            <a:r>
              <a:rPr lang="ru-RU" dirty="0"/>
              <a:t>Операции над целыми: +, - , *</a:t>
            </a:r>
            <a:r>
              <a:rPr lang="en-US" dirty="0"/>
              <a:t>, /, *</a:t>
            </a:r>
            <a:r>
              <a:rPr lang="ru-RU" dirty="0"/>
              <a:t>*, % , </a:t>
            </a:r>
            <a:r>
              <a:rPr lang="en-US" dirty="0"/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:  </a:t>
            </a:r>
            <a:r>
              <a:rPr lang="ru-RU" dirty="0"/>
              <a:t>5</a:t>
            </a:r>
            <a:r>
              <a:rPr lang="en-US" dirty="0"/>
              <a:t> / 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</a:t>
            </a:r>
            <a:r>
              <a:rPr lang="en-US" dirty="0"/>
              <a:t> 2.</a:t>
            </a:r>
            <a:r>
              <a:rPr lang="ru-RU" dirty="0"/>
              <a:t>5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</a:t>
            </a:r>
            <a:r>
              <a:rPr lang="ru-RU" dirty="0"/>
              <a:t>5 </a:t>
            </a:r>
            <a:r>
              <a:rPr lang="en-US" dirty="0"/>
              <a:t>//</a:t>
            </a:r>
            <a:r>
              <a:rPr lang="ru-RU" dirty="0"/>
              <a:t> </a:t>
            </a: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</a:t>
            </a:r>
            <a:r>
              <a:rPr lang="en-US" dirty="0"/>
              <a:t>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75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5805B-4E05-E74B-44A7-81CDC4EE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70C0"/>
                </a:solidFill>
              </a:rPr>
              <a:t>Типы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5ECE01-7194-9D9B-E1B5-44C34838E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Число с плавающей точкой - </a:t>
            </a:r>
            <a:r>
              <a:rPr lang="en-US" dirty="0"/>
              <a:t>float</a:t>
            </a:r>
            <a:endParaRPr lang="ru-RU" dirty="0"/>
          </a:p>
          <a:p>
            <a:r>
              <a:rPr lang="ru-RU" dirty="0"/>
              <a:t>3.14</a:t>
            </a:r>
            <a:r>
              <a:rPr lang="en-US" dirty="0"/>
              <a:t> – </a:t>
            </a:r>
            <a:r>
              <a:rPr lang="ru-RU" dirty="0"/>
              <a:t>десятичная запись</a:t>
            </a:r>
          </a:p>
          <a:p>
            <a:r>
              <a:rPr lang="en-US" dirty="0"/>
              <a:t>531.8008e-3</a:t>
            </a:r>
            <a:r>
              <a:rPr lang="ru-RU" dirty="0"/>
              <a:t> – экспоненциальная запись</a:t>
            </a:r>
          </a:p>
          <a:p>
            <a:pPr marL="0" indent="0">
              <a:buNone/>
            </a:pPr>
            <a:r>
              <a:rPr lang="ru-RU" dirty="0"/>
              <a:t>Применимы все те же операции что и с </a:t>
            </a:r>
            <a:r>
              <a:rPr lang="en-US" dirty="0"/>
              <a:t>integer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00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B1CCD-B746-5566-8922-20773F6D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70C0"/>
                </a:solidFill>
              </a:rPr>
              <a:t>Типы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FA506-88BF-E1BD-1796-D0A51F98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Комплексные - с</a:t>
            </a:r>
            <a:r>
              <a:rPr lang="en-US" dirty="0" err="1"/>
              <a:t>omplex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2+4j</a:t>
            </a:r>
            <a:r>
              <a:rPr lang="ru-RU" dirty="0"/>
              <a:t> мнимая единица обозначается с помощью </a:t>
            </a:r>
            <a:r>
              <a:rPr lang="en-US" dirty="0"/>
              <a:t>j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Появляются операции извлечения вещественной и мнимой части: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Перестают работать операции целочисленного деления и взятия остатка.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B102906-AF60-434C-BCB9-84CD93219733}"/>
              </a:ext>
            </a:extLst>
          </p:cNvPr>
          <p:cNvSpPr/>
          <p:nvPr/>
        </p:nvSpPr>
        <p:spPr>
          <a:xfrm>
            <a:off x="609600" y="3295651"/>
            <a:ext cx="1819275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4j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).real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2.0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4j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).imag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4.0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4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B433A-CE9B-61B1-79CF-9C4010E8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Немного о том как переменные задаются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F17689D6-5D45-D049-DC86-D678622CD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</a:t>
            </a:r>
            <a:r>
              <a:rPr lang="ru-RU" dirty="0"/>
              <a:t>задаёт тип переменных сам исходя из того что в переменной содержится. Для создания переменной не требуется дополнительные ключевые слова!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B8D8828-CCA1-4B31-AE49-894C33A60ACA}"/>
              </a:ext>
            </a:extLst>
          </p:cNvPr>
          <p:cNvSpPr/>
          <p:nvPr/>
        </p:nvSpPr>
        <p:spPr>
          <a:xfrm>
            <a:off x="609599" y="3428999"/>
            <a:ext cx="3248025" cy="108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целое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1.0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с плавающей точкой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1.0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0.0j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комплексное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1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373C1-77E4-1A59-0CCB-80E8A41C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70C0"/>
                </a:solidFill>
              </a:rPr>
              <a:t>Строковый тип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88921D-814B-CF3E-8D43-9AEDAC19F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Строчка – набор символов, в том числе пробелов, цифр, спец. символов.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/>
              <a:t>Простейшие операции: +</a:t>
            </a:r>
            <a:r>
              <a:rPr lang="en-US" dirty="0"/>
              <a:t>,* 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459EF61-195A-42D7-8072-06BB56922FD1}"/>
              </a:ext>
            </a:extLst>
          </p:cNvPr>
          <p:cNvSpPr/>
          <p:nvPr/>
        </p:nvSpPr>
        <p:spPr>
          <a:xfrm>
            <a:off x="609600" y="2961350"/>
            <a:ext cx="4114798" cy="108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"1"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'2'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Превед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\n\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t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медвед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!'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9BFE3F2-E45E-4CB3-999C-2F0DAEDC5FAC}"/>
              </a:ext>
            </a:extLst>
          </p:cNvPr>
          <p:cNvSpPr/>
          <p:nvPr/>
        </p:nvSpPr>
        <p:spPr>
          <a:xfrm>
            <a:off x="7467602" y="3321350"/>
            <a:ext cx="200061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Превед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	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медвед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AEA99C3-A019-43AE-B347-4782C8BE8970}"/>
              </a:ext>
            </a:extLst>
          </p:cNvPr>
          <p:cNvSpPr/>
          <p:nvPr/>
        </p:nvSpPr>
        <p:spPr>
          <a:xfrm>
            <a:off x="609599" y="4579983"/>
            <a:ext cx="4114799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python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goes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b'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'r'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1750EB"/>
              </a:solidFill>
              <a:effectLst/>
              <a:latin typeface="JetBrains Mono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97F5248-1B3B-4C03-91D5-AD436CFB40BF}"/>
              </a:ext>
            </a:extLst>
          </p:cNvPr>
          <p:cNvCxnSpPr>
            <a:cxnSpLocks/>
          </p:cNvCxnSpPr>
          <p:nvPr/>
        </p:nvCxnSpPr>
        <p:spPr>
          <a:xfrm>
            <a:off x="3248025" y="3781425"/>
            <a:ext cx="4105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9C88BFA-8B18-4F95-B4F8-6BE56C5451E5}"/>
              </a:ext>
            </a:extLst>
          </p:cNvPr>
          <p:cNvSpPr/>
          <p:nvPr/>
        </p:nvSpPr>
        <p:spPr>
          <a:xfrm>
            <a:off x="7467602" y="4570458"/>
            <a:ext cx="2000610" cy="36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goes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brrrr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8A8AF80-4D20-430E-BD79-CC46C5FC6990}"/>
              </a:ext>
            </a:extLst>
          </p:cNvPr>
          <p:cNvSpPr/>
          <p:nvPr/>
        </p:nvSpPr>
        <p:spPr>
          <a:xfrm>
            <a:off x="609600" y="5478616"/>
            <a:ext cx="41148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 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'https: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\\\\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youtu.be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\\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dQw4w9WgXcQ'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r'https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:\\youtu.be\dQw4w9WgXcQ'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2D33611E-0C25-4DCE-96E7-1583F7BDBC3D}"/>
              </a:ext>
            </a:extLst>
          </p:cNvPr>
          <p:cNvSpPr/>
          <p:nvPr/>
        </p:nvSpPr>
        <p:spPr>
          <a:xfrm>
            <a:off x="7467602" y="5478616"/>
            <a:ext cx="3562709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https:\\youtu.be\dQw4w9WgXcQ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https:\\youtu.be\dQw4w9WgXcQ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2FC5A52C-C172-4F15-A945-F3C925FF30CB}"/>
              </a:ext>
            </a:extLst>
          </p:cNvPr>
          <p:cNvCxnSpPr>
            <a:cxnSpLocks/>
          </p:cNvCxnSpPr>
          <p:nvPr/>
        </p:nvCxnSpPr>
        <p:spPr>
          <a:xfrm>
            <a:off x="4867275" y="4743450"/>
            <a:ext cx="2457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A0E6383-5A57-4A25-A2DD-53B6CDA6F964}"/>
              </a:ext>
            </a:extLst>
          </p:cNvPr>
          <p:cNvCxnSpPr>
            <a:cxnSpLocks/>
          </p:cNvCxnSpPr>
          <p:nvPr/>
        </p:nvCxnSpPr>
        <p:spPr>
          <a:xfrm>
            <a:off x="4867275" y="5819775"/>
            <a:ext cx="2457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802036"/>
      </p:ext>
    </p:extLst>
  </p:cSld>
  <p:clrMapOvr>
    <a:masterClrMapping/>
  </p:clrMapOvr>
</p:sld>
</file>

<file path=ppt/theme/theme1.xml><?xml version="1.0" encoding="utf-8"?>
<a:theme xmlns:a="http://schemas.openxmlformats.org/drawingml/2006/main" name="La men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TM02474572[[fn=Медицинский шаблон оформления]]</Template>
  <TotalTime>30977</TotalTime>
  <Words>1499</Words>
  <Application>Microsoft Office PowerPoint</Application>
  <PresentationFormat>Широкоэкранный</PresentationFormat>
  <Paragraphs>162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JetBrains Mono</vt:lpstr>
      <vt:lpstr>Times New Roman</vt:lpstr>
      <vt:lpstr>La mente</vt:lpstr>
      <vt:lpstr>Python</vt:lpstr>
      <vt:lpstr>Почему Python?</vt:lpstr>
      <vt:lpstr>Почему Python?</vt:lpstr>
      <vt:lpstr>Почему Python?</vt:lpstr>
      <vt:lpstr>Типы данных</vt:lpstr>
      <vt:lpstr>Типы данных</vt:lpstr>
      <vt:lpstr>Типы данных</vt:lpstr>
      <vt:lpstr>Немного о том как переменные задаются</vt:lpstr>
      <vt:lpstr>Строковый тип данных</vt:lpstr>
      <vt:lpstr>Презентация PowerPoint</vt:lpstr>
      <vt:lpstr>F - строчки</vt:lpstr>
      <vt:lpstr>Индексация</vt:lpstr>
      <vt:lpstr>Срезы</vt:lpstr>
      <vt:lpstr>Иммутабельность</vt:lpstr>
      <vt:lpstr>Операции над строчками</vt:lpstr>
      <vt:lpstr>Тип boolean</vt:lpstr>
      <vt:lpstr>Операции сравнения</vt:lpstr>
      <vt:lpstr>Условный оператор</vt:lpstr>
      <vt:lpstr>Цикл for</vt:lpstr>
      <vt:lpstr>Тип range</vt:lpstr>
      <vt:lpstr>Использование range c for</vt:lpstr>
      <vt:lpstr>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Авдонюшкин Дмитрий Викторович</dc:creator>
  <cp:lastModifiedBy>ksa</cp:lastModifiedBy>
  <cp:revision>30</cp:revision>
  <dcterms:created xsi:type="dcterms:W3CDTF">2024-09-03T13:44:47Z</dcterms:created>
  <dcterms:modified xsi:type="dcterms:W3CDTF">2025-09-08T10:56:09Z</dcterms:modified>
</cp:coreProperties>
</file>