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8" r:id="rId3"/>
    <p:sldId id="259" r:id="rId4"/>
    <p:sldId id="319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76" r:id="rId23"/>
    <p:sldId id="280" r:id="rId24"/>
    <p:sldId id="282" r:id="rId25"/>
    <p:sldId id="281" r:id="rId26"/>
    <p:sldId id="284" r:id="rId27"/>
    <p:sldId id="285" r:id="rId28"/>
    <p:sldId id="286" r:id="rId29"/>
    <p:sldId id="288" r:id="rId30"/>
    <p:sldId id="289" r:id="rId31"/>
    <p:sldId id="283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7" r:id="rId50"/>
    <p:sldId id="306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6" r:id="rId59"/>
    <p:sldId id="317" r:id="rId60"/>
    <p:sldId id="318" r:id="rId6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83" autoAdjust="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cap="none" spc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27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6539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016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cap="none" spc="0">
                <a:ln w="18415" cmpd="sng">
                  <a:solidFill>
                    <a:srgbClr val="0066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n>
                  <a:noFill/>
                </a:ln>
                <a:solidFill>
                  <a:srgbClr val="0000CC"/>
                </a:solidFill>
              </a:defRPr>
            </a:lvl1pPr>
            <a:lvl2pPr>
              <a:defRPr>
                <a:ln>
                  <a:noFill/>
                </a:ln>
                <a:solidFill>
                  <a:srgbClr val="0000CC"/>
                </a:solidFill>
              </a:defRPr>
            </a:lvl2pPr>
            <a:lvl3pPr>
              <a:defRPr>
                <a:ln>
                  <a:noFill/>
                </a:ln>
                <a:solidFill>
                  <a:srgbClr val="0000CC"/>
                </a:solidFill>
              </a:defRPr>
            </a:lvl3pPr>
            <a:lvl4pPr>
              <a:defRPr>
                <a:ln>
                  <a:noFill/>
                </a:ln>
                <a:solidFill>
                  <a:srgbClr val="0000CC"/>
                </a:solidFill>
              </a:defRPr>
            </a:lvl4pPr>
            <a:lvl5pPr>
              <a:defRPr>
                <a:ln>
                  <a:noFill/>
                </a:ln>
                <a:solidFill>
                  <a:srgbClr val="0000CC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25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56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99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83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99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9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71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5AB85-B4D0-4952-B581-0DACD2E1CDE8}" type="datetimeFigureOut">
              <a:rPr lang="ru-RU" smtClean="0"/>
              <a:t>08.09.2025</a:t>
            </a:fld>
            <a:endParaRPr lang="ru-RU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88A55-CC0B-4518-BFE1-99243C2815BF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6 Imagen" descr="Dibujo.bmp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0" y="0"/>
            <a:ext cx="12192000" cy="7010400"/>
          </a:xfrm>
          <a:prstGeom prst="rect">
            <a:avLst/>
          </a:prstGeom>
          <a:gradFill flip="none" rotWithShape="1">
            <a:gsLst>
              <a:gs pos="100000">
                <a:srgbClr val="03D4A8">
                  <a:alpha val="18000"/>
                </a:srgbClr>
              </a:gs>
              <a:gs pos="25000">
                <a:srgbClr val="21D6E0">
                  <a:alpha val="23000"/>
                </a:srgbClr>
              </a:gs>
              <a:gs pos="75000">
                <a:srgbClr val="0087E6">
                  <a:alpha val="25000"/>
                </a:srgbClr>
              </a:gs>
              <a:gs pos="100000">
                <a:srgbClr val="005CBF">
                  <a:alpha val="25999"/>
                </a:srgbClr>
              </a:gs>
            </a:gsLst>
            <a:lin ang="270000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65001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75DE9-1328-2F22-8D8F-BF4B54896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119"/>
            <a:ext cx="9144000" cy="1655761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ACC4C5-970B-824D-B11A-073264162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/>
          <a:lstStyle/>
          <a:p>
            <a:pPr algn="r"/>
            <a:r>
              <a:rPr lang="ru-RU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Кравчинский Сергей Андреевич</a:t>
            </a:r>
          </a:p>
          <a:p>
            <a:pPr algn="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kravchinskiy.sa@gmail.com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21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3C22E9-6304-8850-A20C-5A6CD548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AA5BC8-F197-4C59-D58E-EF59D3A86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Для получения переменной из консоли используется команда </a:t>
            </a:r>
            <a:r>
              <a:rPr lang="en-US" sz="1800" dirty="0"/>
              <a:t>input()</a:t>
            </a:r>
          </a:p>
          <a:p>
            <a:pPr marL="0" indent="0">
              <a:buNone/>
            </a:pPr>
            <a:r>
              <a:rPr lang="en-US" sz="1800" dirty="0"/>
              <a:t>input() – </a:t>
            </a:r>
            <a:r>
              <a:rPr lang="ru-RU" sz="1800" dirty="0"/>
              <a:t>останавливает выполнение программы и ждёт нажатия кнопки </a:t>
            </a:r>
            <a:r>
              <a:rPr lang="en-US" sz="1800" dirty="0"/>
              <a:t>enter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Все что было введено в консоль между остановкой и нажатием возвращается в переменную строкового типа</a:t>
            </a:r>
          </a:p>
          <a:p>
            <a:pPr marL="0" indent="0">
              <a:buNone/>
            </a:pPr>
            <a:r>
              <a:rPr lang="ru-RU" sz="1800" dirty="0"/>
              <a:t>Для получения числовых данных требуется преобразовать строчку к необходимому типу данных</a:t>
            </a:r>
          </a:p>
          <a:p>
            <a:r>
              <a:rPr lang="en-US" sz="1800" dirty="0"/>
              <a:t>int(input())</a:t>
            </a:r>
          </a:p>
          <a:p>
            <a:r>
              <a:rPr lang="en-US" sz="1800" dirty="0"/>
              <a:t>float(input())</a:t>
            </a:r>
          </a:p>
          <a:p>
            <a:r>
              <a:rPr lang="en-US" sz="1800" dirty="0"/>
              <a:t>complex(input())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Для вывода используется </a:t>
            </a:r>
            <a:r>
              <a:rPr lang="en-US" sz="1800" dirty="0"/>
              <a:t>print. </a:t>
            </a:r>
            <a:r>
              <a:rPr lang="ru-RU" sz="1800" dirty="0"/>
              <a:t>Можно задать сепаратор и символ в конце.</a:t>
            </a:r>
          </a:p>
          <a:p>
            <a:pPr marL="0" indent="0">
              <a:buNone/>
            </a:pPr>
            <a:r>
              <a:rPr lang="da-DK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da-DK" sz="1800" dirty="0"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lang="da-DK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ru-RU" sz="1800" dirty="0">
                <a:solidFill>
                  <a:srgbClr val="1750EB"/>
                </a:solidFill>
                <a:effectLst/>
                <a:latin typeface="JetBrains Mono"/>
              </a:rPr>
              <a:t>000</a:t>
            </a:r>
            <a:r>
              <a:rPr lang="da-DK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 7</a:t>
            </a:r>
            <a:r>
              <a:rPr lang="da-DK" sz="18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da-DK" sz="1800" dirty="0"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lang="da-DK" sz="1800" dirty="0">
                <a:solidFill>
                  <a:srgbClr val="660099"/>
                </a:solidFill>
                <a:effectLst/>
                <a:latin typeface="JetBrains Mono"/>
              </a:rPr>
              <a:t>sep</a:t>
            </a:r>
            <a:r>
              <a:rPr lang="da-DK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da-DK" sz="1800" dirty="0">
                <a:solidFill>
                  <a:srgbClr val="067D17"/>
                </a:solidFill>
                <a:latin typeface="JetBrains Mono"/>
              </a:rPr>
              <a:t>'</a:t>
            </a:r>
            <a:r>
              <a:rPr lang="ru-RU" sz="1800" dirty="0">
                <a:solidFill>
                  <a:srgbClr val="067D17"/>
                </a:solidFill>
                <a:effectLst/>
                <a:latin typeface="JetBrains Mono"/>
              </a:rPr>
              <a:t> - </a:t>
            </a:r>
            <a:r>
              <a:rPr lang="da-DK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da-DK" sz="18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da-DK" sz="1800" dirty="0">
                <a:solidFill>
                  <a:srgbClr val="660099"/>
                </a:solidFill>
                <a:effectLst/>
                <a:latin typeface="JetBrains Mono"/>
              </a:rPr>
              <a:t>end</a:t>
            </a:r>
            <a:r>
              <a:rPr lang="da-DK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da-DK" sz="1800" dirty="0">
                <a:solidFill>
                  <a:srgbClr val="067D17"/>
                </a:solidFill>
                <a:effectLst/>
                <a:latin typeface="JetBrains Mono"/>
              </a:rPr>
              <a:t>‘?\n'</a:t>
            </a:r>
            <a:r>
              <a:rPr lang="da-DK" sz="1800" dirty="0">
                <a:solidFill>
                  <a:srgbClr val="3F9101"/>
                </a:solidFill>
                <a:effectLst/>
                <a:latin typeface="JetBrains Mono"/>
              </a:rPr>
              <a:t>)  </a:t>
            </a:r>
            <a:r>
              <a:rPr lang="da-DK" sz="1800" i="1" dirty="0">
                <a:solidFill>
                  <a:srgbClr val="8C8C8C"/>
                </a:solidFill>
                <a:effectLst/>
                <a:latin typeface="JetBrains Mono"/>
              </a:rPr>
              <a:t># 1</a:t>
            </a:r>
            <a:r>
              <a:rPr lang="ru-RU" sz="1800" i="1" dirty="0">
                <a:solidFill>
                  <a:srgbClr val="8C8C8C"/>
                </a:solidFill>
                <a:effectLst/>
                <a:latin typeface="JetBrains Mono"/>
              </a:rPr>
              <a:t>000 -</a:t>
            </a:r>
            <a:r>
              <a:rPr lang="da-DK" sz="1800" i="1" dirty="0"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lang="ru-RU" sz="1800" i="1" dirty="0">
                <a:solidFill>
                  <a:srgbClr val="8C8C8C"/>
                </a:solidFill>
                <a:effectLst/>
                <a:latin typeface="JetBrains Mono"/>
              </a:rPr>
              <a:t>7</a:t>
            </a:r>
            <a:r>
              <a:rPr lang="da-DK" sz="1800" i="1" dirty="0">
                <a:solidFill>
                  <a:srgbClr val="8C8C8C"/>
                </a:solidFill>
                <a:effectLst/>
                <a:latin typeface="JetBrains Mono"/>
              </a:rPr>
              <a:t>?</a:t>
            </a:r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0D1A2C-C09E-69BA-CE8C-ACDBD5EC0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85067"/>
            <a:ext cx="339759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0.66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__format__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'.1f'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0.7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727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21BDC-84BB-46B8-1B01-5FC5EE2C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 - </a:t>
            </a:r>
            <a:r>
              <a:rPr lang="ru-RU" dirty="0">
                <a:solidFill>
                  <a:srgbClr val="0070C0"/>
                </a:solidFill>
              </a:rPr>
              <a:t>строчки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0DE3A3-6E19-3A82-5610-30D12218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При написании строчек иногда неудобно пользоваться сложением</a:t>
            </a:r>
            <a:endParaRPr lang="en-US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b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'This number is '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)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результат : This number is 3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1800" dirty="0"/>
              <a:t>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3</a:t>
            </a:r>
            <a:b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f'This number is 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{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}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результат : This number is 3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8C8C8C"/>
                </a:solidFill>
                <a:latin typeface="JetBrains Mono"/>
              </a:rPr>
              <a:t>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'f-string'</a:t>
            </a:r>
            <a:b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f'This is 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{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}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’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В фигурных скобках – обычный код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015864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63D89-C812-7B3C-8D16-4E753269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Индексация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E2ED8-4C85-26E9-915F-A1768895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46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Оператор </a:t>
            </a:r>
            <a:r>
              <a:rPr lang="en-US" sz="1800" dirty="0" err="1"/>
              <a:t>len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ru-RU" sz="1800" dirty="0"/>
              <a:t>Над строчкой возможно сделать операцию </a:t>
            </a:r>
            <a:r>
              <a:rPr lang="en-US" sz="1800" dirty="0" err="1"/>
              <a:t>len</a:t>
            </a:r>
            <a:r>
              <a:rPr lang="ru-RU" sz="1800" dirty="0"/>
              <a:t>, Данная операция возвращает длину строчки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ru-RU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ru-RU" sz="1800" dirty="0" err="1">
                <a:solidFill>
                  <a:srgbClr val="067D17"/>
                </a:solidFill>
                <a:effectLst/>
                <a:latin typeface="JetBrains Mono"/>
              </a:rPr>
              <a:t>abc</a:t>
            </a:r>
            <a:r>
              <a:rPr lang="ru-RU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lang="ru-RU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b = </a:t>
            </a:r>
            <a:r>
              <a:rPr lang="ru-RU" sz="1800" dirty="0" err="1"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lang="ru-RU" sz="1800" dirty="0"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a</a:t>
            </a:r>
            <a:r>
              <a:rPr lang="ru-RU" sz="1800" dirty="0">
                <a:solidFill>
                  <a:srgbClr val="3F9101"/>
                </a:solidFill>
                <a:effectLst/>
                <a:latin typeface="JetBrains Mono"/>
              </a:rPr>
              <a:t>) </a:t>
            </a:r>
            <a:r>
              <a:rPr lang="ru-RU" sz="1800" i="1" dirty="0">
                <a:solidFill>
                  <a:srgbClr val="8C8C8C"/>
                </a:solidFill>
                <a:effectLst/>
                <a:latin typeface="JetBrains Mono"/>
              </a:rPr>
              <a:t>#возвращает длину строчки(3) </a:t>
            </a:r>
            <a:br>
              <a:rPr lang="ru-R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c = a.</a:t>
            </a:r>
            <a:r>
              <a:rPr lang="ru-RU" sz="18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ru-RU" sz="1800" dirty="0" err="1">
                <a:solidFill>
                  <a:srgbClr val="B200B2"/>
                </a:solidFill>
                <a:effectLst/>
                <a:latin typeface="JetBrains Mono"/>
              </a:rPr>
              <a:t>len</a:t>
            </a:r>
            <a:r>
              <a:rPr lang="ru-RU" sz="18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ru-RU" sz="1800" dirty="0">
                <a:solidFill>
                  <a:srgbClr val="3F9101"/>
                </a:solidFill>
                <a:effectLst/>
                <a:latin typeface="JetBrains Mono"/>
              </a:rPr>
              <a:t>() </a:t>
            </a:r>
            <a:r>
              <a:rPr lang="ru-RU" sz="1800" i="1" dirty="0">
                <a:solidFill>
                  <a:srgbClr val="8C8C8C"/>
                </a:solidFill>
                <a:effectLst/>
                <a:latin typeface="JetBrains Mono"/>
              </a:rPr>
              <a:t>#тоже самое</a:t>
            </a:r>
          </a:p>
          <a:p>
            <a:pPr marL="0" indent="0">
              <a:buNone/>
            </a:pPr>
            <a:r>
              <a:rPr lang="ru-RU" sz="1800" dirty="0"/>
              <a:t>Из строчки возможно выбрать любой символ обратившись к его номеру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s = a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lang="pt-BR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] </a:t>
            </a:r>
            <a:r>
              <a:rPr lang="pt-BR" sz="1800" i="1" dirty="0">
                <a:solidFill>
                  <a:srgbClr val="8C8C8C"/>
                </a:solidFill>
                <a:effectLst/>
                <a:latin typeface="JetBrains Mono"/>
              </a:rPr>
              <a:t># a</a:t>
            </a:r>
            <a:br>
              <a:rPr lang="pt-BR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s = a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lang="pt-BR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] </a:t>
            </a:r>
            <a:r>
              <a:rPr lang="pt-BR" sz="1800" i="1" dirty="0">
                <a:solidFill>
                  <a:srgbClr val="8C8C8C"/>
                </a:solidFill>
                <a:effectLst/>
                <a:latin typeface="JetBrains Mono"/>
              </a:rPr>
              <a:t># b</a:t>
            </a:r>
            <a:br>
              <a:rPr lang="pt-BR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s = a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lang="pt-BR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] </a:t>
            </a:r>
            <a:r>
              <a:rPr lang="pt-BR" sz="1800" i="1" dirty="0">
                <a:solidFill>
                  <a:srgbClr val="8C8C8C"/>
                </a:solidFill>
                <a:effectLst/>
                <a:latin typeface="JetBrains Mono"/>
              </a:rPr>
              <a:t># c</a:t>
            </a:r>
            <a:br>
              <a:rPr lang="pt-BR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s = a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-</a:t>
            </a:r>
            <a:r>
              <a:rPr lang="pt-BR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] </a:t>
            </a:r>
            <a:r>
              <a:rPr lang="pt-BR" sz="1800" i="1" dirty="0">
                <a:solidFill>
                  <a:srgbClr val="8C8C8C"/>
                </a:solidFill>
                <a:effectLst/>
                <a:latin typeface="JetBrains Mono"/>
              </a:rPr>
              <a:t># c</a:t>
            </a:r>
            <a:br>
              <a:rPr lang="pt-BR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s = a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-</a:t>
            </a:r>
            <a:r>
              <a:rPr lang="pt-BR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] </a:t>
            </a:r>
            <a:r>
              <a:rPr lang="pt-BR" sz="1800" i="1" dirty="0">
                <a:solidFill>
                  <a:srgbClr val="8C8C8C"/>
                </a:solidFill>
                <a:effectLst/>
                <a:latin typeface="JetBrains Mono"/>
              </a:rPr>
              <a:t># b</a:t>
            </a:r>
            <a:endParaRPr lang="ru-RU" sz="1800" i="1" dirty="0">
              <a:solidFill>
                <a:srgbClr val="8C8C8C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ru-RU" sz="1600" dirty="0"/>
              <a:t>Отрицательный индекс</a:t>
            </a:r>
            <a:r>
              <a:rPr lang="en-US" sz="1600" dirty="0"/>
              <a:t> -</a:t>
            </a:r>
            <a:r>
              <a:rPr lang="en-US" sz="1600" dirty="0" err="1"/>
              <a:t>i</a:t>
            </a:r>
            <a:r>
              <a:rPr lang="ru-RU" sz="1600" dirty="0"/>
              <a:t> идентичен обращению к индексу </a:t>
            </a:r>
            <a:r>
              <a:rPr lang="en-US" sz="1600" dirty="0" err="1"/>
              <a:t>len</a:t>
            </a:r>
            <a:r>
              <a:rPr lang="en-US" sz="1600" dirty="0"/>
              <a:t>(a) - </a:t>
            </a:r>
            <a:r>
              <a:rPr lang="en-US" sz="1600" dirty="0" err="1"/>
              <a:t>i</a:t>
            </a:r>
            <a:endParaRPr lang="ru-RU" sz="16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02707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8A2EDD-9C7B-BA38-1E20-2832D743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Срезы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DA680E-A161-D5F9-92F9-61D8722C6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dirty="0"/>
              <a:t>Можно обращаться к нескольким символам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begin:end:step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] 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1600" dirty="0"/>
              <a:t>begin – </a:t>
            </a:r>
            <a:r>
              <a:rPr lang="ru-RU" sz="1600" dirty="0"/>
              <a:t>начало среза. Отвечает за первый символ который будет включён в срез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end – </a:t>
            </a:r>
            <a:r>
              <a:rPr lang="ru-RU" sz="1600" dirty="0"/>
              <a:t>конец среза. Отвечает за первый символ, который НЕ будет включен в срез</a:t>
            </a:r>
            <a:r>
              <a:rPr lang="en-US" sz="1600" dirty="0"/>
              <a:t> </a:t>
            </a:r>
            <a:endParaRPr lang="ru-RU" sz="1600" dirty="0"/>
          </a:p>
          <a:p>
            <a:pPr marL="0" indent="0">
              <a:buNone/>
            </a:pPr>
            <a:r>
              <a:rPr lang="en-US" sz="1600" dirty="0"/>
              <a:t>step – </a:t>
            </a:r>
            <a:r>
              <a:rPr lang="ru-RU" sz="1600" dirty="0"/>
              <a:t>шаг. Отвечает с каким шагом выдавать</a:t>
            </a:r>
          </a:p>
          <a:p>
            <a:pPr marL="0" indent="0">
              <a:buNone/>
            </a:pP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pt-BR" sz="1800" dirty="0">
                <a:solidFill>
                  <a:srgbClr val="067D17"/>
                </a:solidFill>
                <a:effectLst/>
                <a:latin typeface="JetBrains Mono"/>
              </a:rPr>
              <a:t>'bgsfdg 123’</a:t>
            </a:r>
            <a:br>
              <a:rPr lang="pt-BR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pt-BR" sz="1800" dirty="0">
                <a:effectLst/>
                <a:latin typeface="JetBrains Mono"/>
              </a:rPr>
              <a:t>b = </a:t>
            </a: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a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lang="pt-BR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lang="pt-BR" sz="1800" dirty="0"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a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lang="pt-BR" sz="1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lang="pt-BR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pt-BR" sz="1800" dirty="0">
                <a:solidFill>
                  <a:srgbClr val="3F9101"/>
                </a:solidFill>
                <a:effectLst/>
                <a:latin typeface="JetBrains Mono"/>
              </a:rPr>
              <a:t>] </a:t>
            </a:r>
            <a:r>
              <a:rPr lang="pt-BR" sz="1800" i="1" dirty="0">
                <a:solidFill>
                  <a:srgbClr val="8C8C8C"/>
                </a:solidFill>
                <a:effectLst/>
                <a:latin typeface="JetBrains Mono"/>
              </a:rPr>
              <a:t># gfg13</a:t>
            </a:r>
            <a:endParaRPr lang="pt-BR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b = a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::-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] </a:t>
            </a:r>
            <a:r>
              <a:rPr lang="en-US" sz="1800" dirty="0">
                <a:effectLst/>
                <a:latin typeface="JetBrains Mono"/>
              </a:rPr>
              <a:t>- </a:t>
            </a:r>
            <a:r>
              <a:rPr lang="ru-RU" sz="1800" dirty="0">
                <a:latin typeface="JetBrains Mono"/>
              </a:rPr>
              <a:t>???</a:t>
            </a:r>
            <a:endParaRPr lang="en-US" sz="1800" dirty="0"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b = a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] - </a:t>
            </a:r>
            <a:r>
              <a:rPr lang="ru-RU" sz="1800" dirty="0">
                <a:latin typeface="JetBrains Mono"/>
              </a:rPr>
              <a:t>???</a:t>
            </a:r>
            <a:endParaRPr lang="en-US" sz="1600" dirty="0">
              <a:effectLst/>
              <a:latin typeface="JetBrains Mono"/>
            </a:endParaRP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1813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483ED-5DBD-930E-2856-C7662150F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>
                <a:solidFill>
                  <a:srgbClr val="0070C0"/>
                </a:solidFill>
              </a:rPr>
              <a:t>Иммутабельность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7DA7A-3DC5-3705-5C9D-856F1473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err="1"/>
              <a:t>Иммутабельным</a:t>
            </a:r>
            <a:r>
              <a:rPr lang="ru-RU" sz="2000" dirty="0"/>
              <a:t> </a:t>
            </a:r>
            <a:r>
              <a:rPr lang="ru-RU" sz="2000" dirty="0" err="1"/>
              <a:t>назвают</a:t>
            </a:r>
            <a:r>
              <a:rPr lang="ru-RU" sz="2000" dirty="0"/>
              <a:t> объект, который нельзя изменить после создания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Строки </a:t>
            </a:r>
            <a:r>
              <a:rPr lang="ru-RU" sz="2000" dirty="0" err="1"/>
              <a:t>иммутабельные</a:t>
            </a:r>
            <a:r>
              <a:rPr lang="ru-RU" sz="2000" dirty="0"/>
              <a:t>, то есть:</a:t>
            </a:r>
          </a:p>
          <a:p>
            <a:r>
              <a:rPr lang="ru-RU" sz="2000" dirty="0"/>
              <a:t>Нельзя изменять строчку</a:t>
            </a:r>
          </a:p>
          <a:p>
            <a:r>
              <a:rPr lang="ru-RU" sz="2000" dirty="0"/>
              <a:t>Можно создавать новый объект как изменённая копия старого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'Python'</a:t>
            </a:r>
            <a:b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]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'S'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ru-RU" sz="1800" i="1" dirty="0">
                <a:solidFill>
                  <a:srgbClr val="8C8C8C"/>
                </a:solidFill>
                <a:effectLst/>
                <a:latin typeface="JetBrains Mono"/>
              </a:rPr>
              <a:t>невозможно</a:t>
            </a:r>
            <a:br>
              <a:rPr lang="ru-RU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'S'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+ s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[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]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ru-RU" sz="1800" i="1" dirty="0">
                <a:solidFill>
                  <a:srgbClr val="8C8C8C"/>
                </a:solidFill>
                <a:effectLst/>
                <a:latin typeface="JetBrains Mono"/>
              </a:rPr>
              <a:t>работает</a:t>
            </a:r>
            <a:endParaRPr lang="ru-RU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ru-RU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55412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523220-36FF-7EDA-72C7-E80B31BE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Операции над строчками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1CF225-726D-957D-8055-4838A8946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 =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1800" dirty="0" err="1">
                <a:solidFill>
                  <a:srgbClr val="067D17"/>
                </a:solidFill>
                <a:effectLst/>
                <a:latin typeface="JetBrains Mono"/>
              </a:rPr>
              <a:t>PYt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 hon'</a:t>
            </a:r>
            <a:b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s1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s.upper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()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PYT HON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s1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s.lower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()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pyt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hon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s1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s.swapcase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()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pyT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 HON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s1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s.strip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()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</a:t>
            </a:r>
            <a:r>
              <a:rPr lang="en-US" sz="1800" i="1" dirty="0" err="1">
                <a:solidFill>
                  <a:srgbClr val="8C8C8C"/>
                </a:solidFill>
                <a:effectLst/>
                <a:latin typeface="JetBrains Mono"/>
              </a:rPr>
              <a:t>PYthon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s1 = 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s.find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'PY'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)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0</a:t>
            </a:r>
          </a:p>
          <a:p>
            <a:pPr marL="0" indent="0">
              <a:buNone/>
            </a:pPr>
            <a:r>
              <a:rPr lang="ru-RU" sz="1800" dirty="0"/>
              <a:t>Операций намного больше. Чтобы выяснить какие операции можно делать с объектом можно вызвать </a:t>
            </a:r>
            <a:r>
              <a:rPr lang="en-US" sz="1800" dirty="0" err="1"/>
              <a:t>dir</a:t>
            </a:r>
            <a:r>
              <a:rPr lang="en-US" sz="1800" dirty="0"/>
              <a:t>(&lt;</a:t>
            </a:r>
            <a:r>
              <a:rPr lang="ru-RU" sz="1800" dirty="0"/>
              <a:t>название объекта</a:t>
            </a:r>
            <a:r>
              <a:rPr lang="en-US" sz="1800" dirty="0"/>
              <a:t>&gt;)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874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9E008-84BA-49F2-9D42-C9D28548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Тип </a:t>
            </a:r>
            <a:r>
              <a:rPr lang="en-US" dirty="0" err="1">
                <a:solidFill>
                  <a:srgbClr val="0070C0"/>
                </a:solidFill>
              </a:rPr>
              <a:t>boolean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E331B-53B0-643A-2900-46EC03CE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Логический тип данных, который сводится к двум значением. </a:t>
            </a:r>
            <a:r>
              <a:rPr lang="en-US" sz="1800" dirty="0"/>
              <a:t>True </a:t>
            </a:r>
            <a:r>
              <a:rPr lang="ru-RU" sz="1800" dirty="0"/>
              <a:t>и </a:t>
            </a:r>
            <a:r>
              <a:rPr lang="en-US" sz="1800" dirty="0"/>
              <a:t>False.</a:t>
            </a:r>
          </a:p>
          <a:p>
            <a:pPr marL="0" indent="0">
              <a:buNone/>
            </a:pPr>
            <a:r>
              <a:rPr lang="ru-RU" sz="1800" dirty="0"/>
              <a:t>Является выходом любых выражений сравнения.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3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True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b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4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False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Так же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False</a:t>
            </a: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 являются нули числовых типов и пустые последовательности. 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080808"/>
                </a:solidFill>
                <a:latin typeface="JetBrains Mono"/>
              </a:rPr>
              <a:t>Логические операции: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and – </a:t>
            </a:r>
            <a:r>
              <a:rPr lang="ru-RU" sz="1800" dirty="0">
                <a:solidFill>
                  <a:srgbClr val="080808"/>
                </a:solidFill>
                <a:latin typeface="JetBrains Mono"/>
              </a:rPr>
              <a:t>логическое и.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sz="1800" dirty="0">
                <a:solidFill>
                  <a:srgbClr val="080808"/>
                </a:solidFill>
                <a:latin typeface="JetBrains Mono"/>
              </a:rPr>
              <a:t>Можно вызывать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sz="1800" dirty="0">
                <a:solidFill>
                  <a:srgbClr val="080808"/>
                </a:solidFill>
                <a:latin typeface="JetBrains Mono"/>
              </a:rPr>
              <a:t>как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&amp;&amp;.</a:t>
            </a:r>
            <a:r>
              <a:rPr lang="ru-RU" sz="1800" dirty="0">
                <a:solidFill>
                  <a:srgbClr val="080808"/>
                </a:solidFill>
                <a:latin typeface="JetBrains Mono"/>
              </a:rPr>
              <a:t> Эквивалентно операции умножения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or – </a:t>
            </a: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логическое или. </a:t>
            </a:r>
            <a:r>
              <a:rPr lang="ru-RU" sz="1800" dirty="0">
                <a:solidFill>
                  <a:srgbClr val="080808"/>
                </a:solidFill>
                <a:latin typeface="JetBrains Mono"/>
              </a:rPr>
              <a:t>.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sz="1800" dirty="0">
                <a:solidFill>
                  <a:srgbClr val="080808"/>
                </a:solidFill>
                <a:latin typeface="JetBrains Mono"/>
              </a:rPr>
              <a:t>Можно вызывать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ru-RU" sz="1800" dirty="0">
                <a:solidFill>
                  <a:srgbClr val="080808"/>
                </a:solidFill>
                <a:latin typeface="JetBrains Mono"/>
              </a:rPr>
              <a:t>как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||. </a:t>
            </a:r>
            <a:r>
              <a:rPr lang="ru-RU" sz="1800" dirty="0">
                <a:solidFill>
                  <a:srgbClr val="080808"/>
                </a:solidFill>
                <a:effectLst/>
                <a:latin typeface="JetBrains Mono"/>
              </a:rPr>
              <a:t>Эквивалентно операции сложения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latin typeface="JetBrains Mono"/>
              </a:rPr>
              <a:t>not – </a:t>
            </a:r>
            <a:r>
              <a:rPr lang="ru-RU" sz="1800" dirty="0">
                <a:solidFill>
                  <a:srgbClr val="080808"/>
                </a:solidFill>
                <a:latin typeface="JetBrains Mono"/>
              </a:rPr>
              <a:t>логическое не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.</a:t>
            </a:r>
            <a:endParaRPr lang="ru-RU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bool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'False’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)</a:t>
            </a:r>
            <a:r>
              <a:rPr lang="ru-RU" sz="1800" dirty="0">
                <a:solidFill>
                  <a:srgbClr val="3F9101"/>
                </a:solidFill>
                <a:effectLst/>
                <a:latin typeface="JetBrains Mono"/>
              </a:rPr>
              <a:t>  </a:t>
            </a:r>
            <a:r>
              <a:rPr lang="ru-RU" sz="1800" dirty="0">
                <a:effectLst/>
                <a:latin typeface="JetBrains Mono"/>
              </a:rPr>
              <a:t>- ???</a:t>
            </a:r>
            <a:endParaRPr lang="en-US" sz="1800" dirty="0">
              <a:effectLst/>
              <a:latin typeface="JetBrains Mono"/>
            </a:endParaRPr>
          </a:p>
          <a:p>
            <a:pPr marL="0" indent="0">
              <a:buNone/>
            </a:pP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9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E2CB1-EE25-44E6-6492-E57C5363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Операции сравнения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32B297-AE82-993A-5A6C-B259A78B2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False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!=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True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False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True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True</a:t>
            </a:r>
            <a:b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1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lang="en-US" sz="1800" dirty="0">
                <a:solidFill>
                  <a:srgbClr val="1750EB"/>
                </a:solidFill>
                <a:effectLst/>
                <a:latin typeface="JetBrains Mono"/>
              </a:rPr>
              <a:t>2  </a:t>
            </a:r>
            <a:r>
              <a:rPr lang="en-US" sz="1800" i="1" dirty="0">
                <a:solidFill>
                  <a:srgbClr val="8C8C8C"/>
                </a:solidFill>
                <a:effectLst/>
                <a:latin typeface="JetBrains Mono"/>
              </a:rPr>
              <a:t># False</a:t>
            </a:r>
            <a:br>
              <a:rPr lang="en-US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ru-RU" sz="1800" dirty="0"/>
              <a:t>Данные операции можно комбинировать с помощью логических операций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078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7D7E8-31C6-89CA-526E-96933432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Условный оператор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5D427-92AE-7DB7-6C05-571B7DEB5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If &lt;</a:t>
            </a:r>
            <a:r>
              <a:rPr lang="ru-RU" sz="1800" dirty="0"/>
              <a:t> Условие\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ru-RU" sz="1800" dirty="0"/>
              <a:t>тип данных</a:t>
            </a:r>
            <a:r>
              <a:rPr lang="en-US" sz="1800" dirty="0"/>
              <a:t>&gt;: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ru-RU" sz="1800" dirty="0"/>
              <a:t>табуляция</a:t>
            </a:r>
            <a:r>
              <a:rPr lang="en-US" sz="1800" dirty="0"/>
              <a:t>&gt;&lt;</a:t>
            </a:r>
            <a:r>
              <a:rPr lang="ru-RU" sz="1800" dirty="0"/>
              <a:t>что делать в случае выполнения условия</a:t>
            </a:r>
            <a:r>
              <a:rPr lang="en-US" sz="1800" dirty="0"/>
              <a:t>&gt;</a:t>
            </a:r>
            <a:endParaRPr lang="ru-RU" sz="1800" dirty="0"/>
          </a:p>
          <a:p>
            <a:pPr marL="0" indent="0">
              <a:buNone/>
            </a:pPr>
            <a:r>
              <a:rPr lang="en-US" sz="1800" dirty="0" err="1"/>
              <a:t>elif</a:t>
            </a:r>
            <a:r>
              <a:rPr lang="en-US" sz="1800" dirty="0"/>
              <a:t>&lt;</a:t>
            </a:r>
            <a:r>
              <a:rPr lang="ru-RU" sz="1800" dirty="0"/>
              <a:t>Условие\ переменная булевского типа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ru-RU" sz="1800" dirty="0"/>
              <a:t>табуляция</a:t>
            </a:r>
            <a:r>
              <a:rPr lang="en-US" sz="1800" dirty="0"/>
              <a:t>&gt;&lt;</a:t>
            </a:r>
            <a:r>
              <a:rPr lang="ru-RU" sz="1800" dirty="0"/>
              <a:t>что делать в случае выполнения условия</a:t>
            </a:r>
            <a:r>
              <a:rPr lang="en-US" sz="1800" dirty="0"/>
              <a:t>&gt;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else:</a:t>
            </a:r>
          </a:p>
          <a:p>
            <a:pPr marL="0" indent="0">
              <a:buNone/>
            </a:pPr>
            <a:r>
              <a:rPr lang="en-US" sz="1800" dirty="0"/>
              <a:t>&lt;</a:t>
            </a:r>
            <a:r>
              <a:rPr lang="ru-RU" sz="1800" dirty="0"/>
              <a:t>табуляция</a:t>
            </a:r>
            <a:r>
              <a:rPr lang="en-US" sz="1800" dirty="0"/>
              <a:t>&gt;&lt;</a:t>
            </a:r>
            <a:r>
              <a:rPr lang="ru-RU" sz="1800" dirty="0"/>
              <a:t>что делать в случае невыполнения всех условий</a:t>
            </a:r>
            <a:r>
              <a:rPr lang="en-US" sz="1800" dirty="0"/>
              <a:t>&gt;</a:t>
            </a:r>
            <a:endParaRPr lang="ru-RU" sz="1800" dirty="0"/>
          </a:p>
          <a:p>
            <a:pPr marL="0" indent="0">
              <a:buNone/>
            </a:pP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a&gt;b: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'a bigger'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</a:br>
            <a:r>
              <a:rPr lang="en-US" sz="1800" dirty="0" err="1"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a&lt;b: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'b bigger'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:</a:t>
            </a:r>
            <a:b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8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(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'equal'</a:t>
            </a:r>
            <a: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  <a:t>)</a:t>
            </a:r>
            <a:br>
              <a:rPr lang="en-US" sz="1800" dirty="0">
                <a:solidFill>
                  <a:srgbClr val="3F9101"/>
                </a:solidFill>
                <a:effectLst/>
                <a:latin typeface="JetBrains Mono"/>
              </a:rPr>
            </a:b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7568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83828-FA69-12D3-4CC3-C3A2B68F4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Цикл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1FF57-4A1D-F1D2-DD26-F5F5E09C1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Цикл </a:t>
            </a:r>
            <a:r>
              <a:rPr lang="en-US" dirty="0"/>
              <a:t>for </a:t>
            </a:r>
            <a:r>
              <a:rPr lang="ru-RU" dirty="0"/>
              <a:t>позволяет итерироваться по последовательности. В том числе по строчкам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Вывод: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17E60D-7EA1-117B-57E6-BBC04AD5F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46" y="2616299"/>
            <a:ext cx="212750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abs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	: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(s)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D95DF4-C793-9E76-506E-B6C013D98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6" y="4933904"/>
            <a:ext cx="3747636" cy="1384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63F6C4-C5C3-1887-7563-7DE4AA0775E4}"/>
              </a:ext>
            </a:extLst>
          </p:cNvPr>
          <p:cNvSpPr txBox="1"/>
          <p:nvPr/>
        </p:nvSpPr>
        <p:spPr>
          <a:xfrm>
            <a:off x="5404918" y="2616299"/>
            <a:ext cx="62891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Ключевое слово </a:t>
            </a:r>
            <a:r>
              <a:rPr lang="en-US" sz="2000" dirty="0"/>
              <a:t>enumerate:</a:t>
            </a:r>
          </a:p>
          <a:p>
            <a:r>
              <a:rPr lang="ru-RU" sz="2000" dirty="0"/>
              <a:t>Позволяет итерироваться сразу по </a:t>
            </a:r>
            <a:r>
              <a:rPr lang="ru-RU" sz="2000" dirty="0" err="1"/>
              <a:t>последоательности</a:t>
            </a:r>
            <a:r>
              <a:rPr lang="ru-RU" sz="2000" dirty="0"/>
              <a:t> и индексам элементов</a:t>
            </a:r>
            <a:endParaRPr lang="en-US" sz="2000" dirty="0"/>
          </a:p>
          <a:p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abs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enumerate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i,s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ru-RU" sz="2000" dirty="0"/>
              <a:t>Вывод: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EC8A0E0-4533-80AF-BC60-8C4DAAEE8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3010"/>
            <a:ext cx="18473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562B94-B345-9F58-94F8-AA8F61B5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292" y="4893568"/>
            <a:ext cx="923454" cy="142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38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0C402-31FA-865D-5466-4BA82FC6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Python?</a:t>
            </a:r>
            <a:endParaRPr lang="ru-RU" dirty="0">
              <a:solidFill>
                <a:schemeClr val="tx2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BE1B5-3857-F89C-7E64-189E58C5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695" y="17187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Низкоуровневые языки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контролировать детали работы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 память)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доступ к системным вызовам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Высокоуровневые языки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высокий уровень абстракции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кода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 контролировать детали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6012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25077-61E0-B2DB-BF8A-E49E8E22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Тип </a:t>
            </a:r>
            <a:r>
              <a:rPr lang="en-US" dirty="0">
                <a:solidFill>
                  <a:srgbClr val="0070C0"/>
                </a:solidFill>
              </a:rPr>
              <a:t>range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67C8D-EB59-6795-96F0-B0F6EBD2D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80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range – </a:t>
            </a:r>
            <a:r>
              <a:rPr lang="ru-RU" dirty="0"/>
              <a:t>особый тип данных который представляет собой </a:t>
            </a:r>
            <a:r>
              <a:rPr lang="ru-RU" dirty="0" err="1"/>
              <a:t>иммутабельную</a:t>
            </a:r>
            <a:r>
              <a:rPr lang="ru-RU" dirty="0"/>
              <a:t> последовательность чисел</a:t>
            </a:r>
            <a:endParaRPr lang="en-US" dirty="0"/>
          </a:p>
          <a:p>
            <a:pPr marL="0" indent="0">
              <a:buNone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start,end,step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Примеры:</a:t>
            </a:r>
            <a:endParaRPr lang="en-US" dirty="0"/>
          </a:p>
          <a:p>
            <a:pPr marL="0" indent="0">
              <a:buNone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 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range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объект с последовательностью 1,2,3,4,5,6,7,8,9</a:t>
            </a:r>
            <a:b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 то же самое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3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,-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3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3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 последовательность 10,9,8,7,6,5,4,3,2</a:t>
            </a:r>
            <a:endParaRPr kumimoji="0" lang="ru-RU" altLang="ru-RU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 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последовательность 0,1,2,3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6193133-AF55-B524-F727-FCA42EBFE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98953B8-B461-2B64-9917-48504D8BA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BB931C1-85FA-E38E-7C1A-4F6A68CC7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473D8BA-9DA3-AB5C-FF45-B8848FF9E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710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0DA2F1-B500-E3A8-D4AF-8C10CCFD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Использование </a:t>
            </a:r>
            <a:r>
              <a:rPr lang="en-US" dirty="0">
                <a:solidFill>
                  <a:srgbClr val="0070C0"/>
                </a:solidFill>
              </a:rPr>
              <a:t>range c for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FCAA7FF-10C8-54B9-FF69-827E1FE86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6842" y="1475245"/>
            <a:ext cx="3244543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for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i </a:t>
            </a:r>
            <a:r>
              <a:rPr lang="ru-RU" altLang="ru-RU" dirty="0" err="1">
                <a:solidFill>
                  <a:srgbClr val="0033B3"/>
                </a:solidFill>
                <a:latin typeface="JetBrains Mono"/>
              </a:rPr>
              <a:t>in</a:t>
            </a:r>
            <a:r>
              <a:rPr lang="ru-RU" altLang="ru-RU" dirty="0">
                <a:solidFill>
                  <a:srgbClr val="0033B3"/>
                </a:solidFill>
                <a:latin typeface="JetBrains Mono"/>
              </a:rPr>
              <a:t>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range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3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10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,</a:t>
            </a:r>
            <a:r>
              <a:rPr lang="ru-RU" altLang="ru-RU" dirty="0">
                <a:solidFill>
                  <a:srgbClr val="1750EB"/>
                </a:solidFill>
                <a:latin typeface="JetBrains Mono"/>
              </a:rPr>
              <a:t>2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):</a:t>
            </a:r>
            <a:br>
              <a:rPr lang="ru-RU" altLang="ru-RU" dirty="0">
                <a:solidFill>
                  <a:srgbClr val="080808"/>
                </a:solidFill>
                <a:latin typeface="JetBrains Mono"/>
              </a:rPr>
            </a:b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    </a:t>
            </a:r>
            <a:r>
              <a:rPr lang="ru-RU" altLang="ru-RU" dirty="0" err="1">
                <a:solidFill>
                  <a:srgbClr val="000080"/>
                </a:solidFill>
                <a:latin typeface="JetBrains Mono"/>
              </a:rPr>
              <a:t>print</a:t>
            </a:r>
            <a:r>
              <a:rPr lang="ru-RU" altLang="ru-RU" dirty="0">
                <a:solidFill>
                  <a:srgbClr val="080808"/>
                </a:solidFill>
                <a:latin typeface="JetBrains Mono"/>
              </a:rPr>
              <a:t>(i)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4CFF6D-45F4-CFB5-3285-C31C1B775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842" y="3210814"/>
            <a:ext cx="7497810" cy="1512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DCE967-B246-5C88-87C7-F7BFBC4C7829}"/>
              </a:ext>
            </a:extLst>
          </p:cNvPr>
          <p:cNvSpPr txBox="1"/>
          <p:nvPr/>
        </p:nvSpPr>
        <p:spPr>
          <a:xfrm>
            <a:off x="1062182" y="2558473"/>
            <a:ext cx="1329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Вывод: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1D9ED6-5F17-826E-8A88-19266D62BC1C}"/>
              </a:ext>
            </a:extLst>
          </p:cNvPr>
          <p:cNvSpPr txBox="1"/>
          <p:nvPr/>
        </p:nvSpPr>
        <p:spPr>
          <a:xfrm>
            <a:off x="946842" y="5013423"/>
            <a:ext cx="762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Вся последовательность </a:t>
            </a:r>
            <a:r>
              <a:rPr lang="en-US" dirty="0"/>
              <a:t>range()</a:t>
            </a:r>
            <a:r>
              <a:rPr lang="ru-RU" dirty="0"/>
              <a:t> не хранится полностью в памяти. Вычисление происходит в момент обращения</a:t>
            </a:r>
          </a:p>
        </p:txBody>
      </p:sp>
    </p:spTree>
    <p:extLst>
      <p:ext uri="{BB962C8B-B14F-4D97-AF65-F5344CB8AC3E}">
        <p14:creationId xmlns:p14="http://schemas.microsoft.com/office/powerpoint/2010/main" val="186082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12F43B-F4B9-3904-0582-876CB56F2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0445"/>
                <a:ext cx="10515600" cy="6177638"/>
              </a:xfrm>
            </p:spPr>
            <p:txBody>
              <a:bodyPr>
                <a:normAutofit/>
              </a:bodyPr>
              <a:lstStyle/>
              <a:p>
                <a:r>
                  <a:rPr lang="ru-RU" sz="1800" dirty="0"/>
                  <a:t>На вход подаются две строчки. Требуется вывести строку состоящую из первой половины первой строки и второй половины второй строки </a:t>
                </a:r>
                <a:r>
                  <a:rPr lang="en-US" sz="1800" dirty="0"/>
                  <a:t>(</a:t>
                </a:r>
                <a:r>
                  <a:rPr lang="ru-RU" sz="1800" dirty="0"/>
                  <a:t>округление идёт в меньшую сторону</a:t>
                </a:r>
                <a:r>
                  <a:rPr lang="en-US" sz="1800" dirty="0"/>
                  <a:t>)</a:t>
                </a:r>
                <a:r>
                  <a:rPr lang="ru-RU" sz="1800" dirty="0"/>
                  <a:t>.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In: Python In: Fortran</a:t>
                </a:r>
              </a:p>
              <a:p>
                <a:pPr marL="0" indent="0">
                  <a:buNone/>
                </a:pPr>
                <a:r>
                  <a:rPr lang="en-US" sz="1800" dirty="0"/>
                  <a:t>	Out: </a:t>
                </a:r>
                <a:r>
                  <a:rPr lang="en-US" sz="1800" dirty="0" err="1"/>
                  <a:t>Pyttran</a:t>
                </a:r>
                <a:endParaRPr lang="en-US" sz="1400" dirty="0"/>
              </a:p>
              <a:p>
                <a:r>
                  <a:rPr lang="ru-RU" sz="1800" dirty="0"/>
                  <a:t>На вход подаётся строка. Нужно проверить является ли она палиндромом. Если палиндром, вывести</a:t>
                </a:r>
                <a:r>
                  <a:rPr lang="en-US" sz="1800" dirty="0"/>
                  <a:t>:</a:t>
                </a:r>
                <a:r>
                  <a:rPr lang="ru-RU" sz="1800" dirty="0"/>
                  <a:t> </a:t>
                </a:r>
                <a:r>
                  <a:rPr lang="en-US" sz="1800" dirty="0"/>
                  <a:t>“&lt;c</a:t>
                </a:r>
                <a:r>
                  <a:rPr lang="ru-RU" sz="1800" dirty="0"/>
                  <a:t>трока</a:t>
                </a:r>
                <a:r>
                  <a:rPr lang="en-US" sz="1800" dirty="0"/>
                  <a:t>&gt;</a:t>
                </a:r>
                <a:r>
                  <a:rPr lang="ru-RU" sz="1800" dirty="0"/>
                  <a:t> является палиндромом</a:t>
                </a:r>
                <a:r>
                  <a:rPr lang="en-US" sz="1800" dirty="0"/>
                  <a:t>”</a:t>
                </a:r>
                <a:r>
                  <a:rPr lang="ru-RU" sz="1800" dirty="0"/>
                  <a:t>, если не является, то вывести: </a:t>
                </a:r>
                <a:r>
                  <a:rPr lang="en-US" sz="1800" dirty="0"/>
                  <a:t>“&lt;c</a:t>
                </a:r>
                <a:r>
                  <a:rPr lang="ru-RU" sz="1800" dirty="0"/>
                  <a:t>трока</a:t>
                </a:r>
                <a:r>
                  <a:rPr lang="en-US" sz="1800" dirty="0"/>
                  <a:t>&gt;</a:t>
                </a:r>
                <a:r>
                  <a:rPr lang="ru-RU" sz="1800" dirty="0"/>
                  <a:t> не является палиндромом</a:t>
                </a:r>
                <a:r>
                  <a:rPr lang="en-US" sz="1800" dirty="0"/>
                  <a:t>”. </a:t>
                </a:r>
                <a:r>
                  <a:rPr lang="ru-RU" sz="1800" dirty="0"/>
                  <a:t>Рекомендуется использовать </a:t>
                </a:r>
                <a:r>
                  <a:rPr lang="en-US" sz="1800" dirty="0"/>
                  <a:t>f-</a:t>
                </a:r>
                <a:r>
                  <a:rPr lang="ru-RU" sz="1800" dirty="0"/>
                  <a:t>строку для вывода.</a:t>
                </a:r>
                <a:endParaRPr lang="ru-RU" sz="1000" dirty="0"/>
              </a:p>
              <a:p>
                <a:r>
                  <a:rPr lang="ru-RU" sz="1800" dirty="0"/>
                  <a:t>На вход подаётся целое число. Необходимо сложить его с числом, записанным наоборот. </a:t>
                </a:r>
              </a:p>
              <a:p>
                <a:pPr marL="0" indent="0">
                  <a:buNone/>
                </a:pPr>
                <a:r>
                  <a:rPr lang="ru-RU" sz="1800" dirty="0"/>
                  <a:t>	</a:t>
                </a:r>
                <a:r>
                  <a:rPr lang="en-US" sz="1800" dirty="0"/>
                  <a:t>In: 123</a:t>
                </a:r>
              </a:p>
              <a:p>
                <a:pPr marL="0" indent="0">
                  <a:buNone/>
                </a:pPr>
                <a:r>
                  <a:rPr lang="en-US" sz="1800" dirty="0"/>
                  <a:t>	Out: 444</a:t>
                </a:r>
                <a:endParaRPr lang="ru-RU" sz="1800" dirty="0"/>
              </a:p>
              <a:p>
                <a:r>
                  <a:rPr lang="ru-RU" sz="1800" dirty="0"/>
                  <a:t>На вход подаются три вещественных числа </a:t>
                </a:r>
                <a:r>
                  <a:rPr lang="en-US" sz="1800" dirty="0"/>
                  <a:t>a,</a:t>
                </a:r>
                <a:r>
                  <a:rPr lang="ru-RU" sz="1800" dirty="0"/>
                  <a:t> </a:t>
                </a:r>
                <a:r>
                  <a:rPr lang="en-US" sz="1800" dirty="0"/>
                  <a:t>b,</a:t>
                </a:r>
                <a:r>
                  <a:rPr lang="ru-RU" sz="1800" dirty="0"/>
                  <a:t> </a:t>
                </a:r>
                <a:r>
                  <a:rPr lang="en-US" sz="1800" dirty="0"/>
                  <a:t>c </a:t>
                </a:r>
                <a:r>
                  <a:rPr lang="ru-RU" sz="1800" dirty="0"/>
                  <a:t>и предполагаемый результат (тоже вещественное число). Требуется вывести значение выражения с точностью до 3-х знаков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ru-RU" sz="1800" b="0" dirty="0"/>
                  <a:t>,</a:t>
                </a:r>
                <a:r>
                  <a:rPr lang="en-US" sz="1800" b="0" dirty="0"/>
                  <a:t> </a:t>
                </a:r>
                <a:r>
                  <a:rPr lang="ru-RU" sz="1800" b="0" dirty="0"/>
                  <a:t>и совпад</a:t>
                </a:r>
                <a:r>
                  <a:rPr lang="ru-RU" sz="1800" dirty="0"/>
                  <a:t>ае</a:t>
                </a:r>
                <a:r>
                  <a:rPr lang="ru-RU" sz="1800" b="0" dirty="0"/>
                  <a:t>т ли оно с введенным результатом.</a:t>
                </a:r>
                <a:endParaRPr lang="en-US" sz="1800" b="0" dirty="0"/>
              </a:p>
              <a:p>
                <a:pPr marL="0" indent="0">
                  <a:buNone/>
                </a:pPr>
                <a:r>
                  <a:rPr lang="en-US" sz="1800" dirty="0"/>
                  <a:t>	In: 0.1 In: 1 In: 10 In: 0.3</a:t>
                </a:r>
              </a:p>
              <a:p>
                <a:pPr marL="0" indent="0">
                  <a:buNone/>
                </a:pPr>
                <a:r>
                  <a:rPr lang="en-US" sz="1800" dirty="0"/>
                  <a:t>	Out: 0.300</a:t>
                </a:r>
              </a:p>
              <a:p>
                <a:pPr marL="0" indent="0">
                  <a:buNone/>
                </a:pPr>
                <a:r>
                  <a:rPr lang="en-US" sz="1800" dirty="0"/>
                  <a:t>	           True</a:t>
                </a:r>
                <a:endParaRPr lang="en-US" sz="1800" b="0" dirty="0"/>
              </a:p>
              <a:p>
                <a:r>
                  <a:rPr lang="ru-RU" sz="1800" b="0" dirty="0"/>
                  <a:t>На вход подается натуральное число. Требуется определить является ли оно простым.</a:t>
                </a:r>
              </a:p>
              <a:p>
                <a:pPr marL="0" indent="0">
                  <a:buNone/>
                </a:pPr>
                <a:endParaRPr lang="en-US" sz="1800" b="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312F43B-F4B9-3904-0582-876CB56F2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0445"/>
                <a:ext cx="10515600" cy="6177638"/>
              </a:xfrm>
              <a:blipFill>
                <a:blip r:embed="rId2"/>
                <a:stretch>
                  <a:fillRect l="-406" t="-888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50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86D92-4F99-31F3-B7A9-74E4C0E5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Цикл </a:t>
            </a:r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ru-RU" dirty="0">
                <a:solidFill>
                  <a:srgbClr val="0070C0"/>
                </a:solidFill>
              </a:rPr>
              <a:t> 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ru-RU" dirty="0">
                <a:solidFill>
                  <a:srgbClr val="0070C0"/>
                </a:solidFill>
              </a:rPr>
              <a:t>продолжение…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ABD87B-A872-BD99-7E77-6918462A9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Один цикл фор – хорошо, два - лучше.</a:t>
            </a:r>
          </a:p>
          <a:p>
            <a:pPr marL="0" indent="0">
              <a:buNone/>
            </a:pPr>
            <a:r>
              <a:rPr lang="ru-RU" dirty="0"/>
              <a:t>Циклы фор можно комбинировать</a:t>
            </a:r>
          </a:p>
        </p:txBody>
      </p:sp>
    </p:spTree>
    <p:extLst>
      <p:ext uri="{BB962C8B-B14F-4D97-AF65-F5344CB8AC3E}">
        <p14:creationId xmlns:p14="http://schemas.microsoft.com/office/powerpoint/2010/main" val="2844647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0A9F0-9CB1-C8BE-9659-582D05F2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EBE2A-E8D6-91C2-57A4-94437C364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while &lt;</a:t>
            </a:r>
            <a:r>
              <a:rPr lang="ru-RU" sz="2000" dirty="0"/>
              <a:t>условие</a:t>
            </a:r>
            <a:r>
              <a:rPr lang="en-US" sz="2000" dirty="0"/>
              <a:t>&gt;</a:t>
            </a:r>
            <a:r>
              <a:rPr lang="ru-RU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ru-RU" sz="2000" dirty="0"/>
              <a:t>отступ</a:t>
            </a:r>
            <a:r>
              <a:rPr lang="en-US" sz="2000" dirty="0"/>
              <a:t>&gt;&lt;</a:t>
            </a:r>
            <a:r>
              <a:rPr lang="ru-RU" sz="2000" dirty="0"/>
              <a:t>тело цикла</a:t>
            </a:r>
            <a:r>
              <a:rPr lang="en-US" sz="2000" dirty="0"/>
              <a:t>&gt;</a:t>
            </a:r>
            <a:endParaRPr lang="ru-RU" sz="2000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 descr="W">
            <a:extLst>
              <a:ext uri="{FF2B5EF4-FFF2-40B4-BE49-F238E27FC236}">
                <a16:creationId xmlns:a16="http://schemas.microsoft.com/office/drawing/2014/main" id="{002DFC66-FD4A-0D45-3DC2-6596AF714D08}"/>
              </a:ext>
            </a:extLst>
          </p:cNvPr>
          <p:cNvSpPr/>
          <p:nvPr/>
        </p:nvSpPr>
        <p:spPr>
          <a:xfrm>
            <a:off x="8465573" y="1995948"/>
            <a:ext cx="2467897" cy="737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C55DB4-47D0-5D76-976E-A5C4962572E2}"/>
              </a:ext>
            </a:extLst>
          </p:cNvPr>
          <p:cNvSpPr txBox="1"/>
          <p:nvPr/>
        </p:nvSpPr>
        <p:spPr>
          <a:xfrm>
            <a:off x="9091767" y="2041492"/>
            <a:ext cx="1317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Проверка условия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2184F70-A6F1-B396-C0EB-AF98D02B5310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8150942" y="2733368"/>
            <a:ext cx="1548580" cy="9672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A73966-E118-50DF-713D-DDD9F44144F2}"/>
              </a:ext>
            </a:extLst>
          </p:cNvPr>
          <p:cNvSpPr/>
          <p:nvPr/>
        </p:nvSpPr>
        <p:spPr>
          <a:xfrm>
            <a:off x="7342238" y="3730383"/>
            <a:ext cx="1548580" cy="5269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B74444A-98F9-72A8-7FAF-3BF01EE9D2AE}"/>
              </a:ext>
            </a:extLst>
          </p:cNvPr>
          <p:cNvCxnSpPr>
            <a:stCxn id="4" idx="2"/>
          </p:cNvCxnSpPr>
          <p:nvPr/>
        </p:nvCxnSpPr>
        <p:spPr>
          <a:xfrm>
            <a:off x="9699522" y="2733368"/>
            <a:ext cx="1335960" cy="783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50D86F-B3FC-6EB6-236C-F7AB652644DF}"/>
              </a:ext>
            </a:extLst>
          </p:cNvPr>
          <p:cNvSpPr txBox="1"/>
          <p:nvPr/>
        </p:nvSpPr>
        <p:spPr>
          <a:xfrm>
            <a:off x="7420895" y="3786896"/>
            <a:ext cx="1391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Тело цикла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4199BA1B-5F42-129E-92ED-5AEAFA7CE0AF}"/>
              </a:ext>
            </a:extLst>
          </p:cNvPr>
          <p:cNvCxnSpPr>
            <a:stCxn id="8" idx="1"/>
            <a:endCxn id="4" idx="1"/>
          </p:cNvCxnSpPr>
          <p:nvPr/>
        </p:nvCxnSpPr>
        <p:spPr>
          <a:xfrm rot="10800000" flipH="1">
            <a:off x="7342237" y="2364658"/>
            <a:ext cx="1123335" cy="1629218"/>
          </a:xfrm>
          <a:prstGeom prst="bentConnector3">
            <a:avLst>
              <a:gd name="adj1" fmla="val -203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675D556-B040-AFB1-9BA3-ABFD6BAAEA54}"/>
              </a:ext>
            </a:extLst>
          </p:cNvPr>
          <p:cNvSpPr/>
          <p:nvPr/>
        </p:nvSpPr>
        <p:spPr>
          <a:xfrm>
            <a:off x="10124767" y="3516531"/>
            <a:ext cx="1802096" cy="3573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9B998A-BBD3-83FE-3275-71B506791884}"/>
              </a:ext>
            </a:extLst>
          </p:cNvPr>
          <p:cNvSpPr txBox="1"/>
          <p:nvPr/>
        </p:nvSpPr>
        <p:spPr>
          <a:xfrm>
            <a:off x="10124767" y="3545717"/>
            <a:ext cx="180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Выход из цикла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26F7D315-486D-0209-1ECD-E947D6696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8554"/>
            <a:ext cx="4803816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123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n&gt;=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f"в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этом числе есть цифра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n%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n = n//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484002EF-B3BA-F63A-E29D-5EFC9373F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068425"/>
            <a:ext cx="2243499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True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80808"/>
                </a:solidFill>
                <a:latin typeface="JetBrains Mono"/>
              </a:rPr>
              <a:t>	&lt;</a:t>
            </a:r>
            <a:r>
              <a:rPr lang="ru-RU" altLang="ru-RU" sz="2000" dirty="0">
                <a:solidFill>
                  <a:srgbClr val="080808"/>
                </a:solidFill>
                <a:latin typeface="JetBrains Mono"/>
              </a:rPr>
              <a:t>условие</a:t>
            </a:r>
            <a:r>
              <a:rPr lang="en-US" altLang="ru-RU" sz="2000" dirty="0">
                <a:solidFill>
                  <a:srgbClr val="080808"/>
                </a:solidFill>
                <a:latin typeface="JetBrains Mono"/>
              </a:rPr>
              <a:t>&gt;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94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B2A8F-6902-4392-18C7-C32BA7D1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</a:t>
            </a:r>
            <a:r>
              <a:rPr lang="en-US" dirty="0"/>
              <a:t>break, 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7BD13-BBA6-9E2F-D5D6-18BCF8EA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break – </a:t>
            </a:r>
            <a:r>
              <a:rPr lang="ru-RU" dirty="0"/>
              <a:t>ключевое слова для выхода из последнего активного цикла. Работает как и для цикла </a:t>
            </a:r>
            <a:r>
              <a:rPr lang="en-US" dirty="0"/>
              <a:t>for </a:t>
            </a:r>
            <a:r>
              <a:rPr lang="ru-RU" dirty="0"/>
              <a:t>так и для </a:t>
            </a:r>
            <a:r>
              <a:rPr lang="en-US" dirty="0"/>
              <a:t>while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396B2D-B30A-60F8-5646-594E1D21D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46408"/>
            <a:ext cx="2700355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2_147_483_647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a%k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!=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k=k+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 == a//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simle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not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simle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делитель"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90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31B726-E7B5-0E51-5C1A-2728F9BB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753EF3-7BA8-F2A0-5020-DE869DED3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9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Содержит </a:t>
            </a:r>
            <a:r>
              <a:rPr lang="ru-RU" sz="2000" dirty="0" err="1"/>
              <a:t>мутабельную</a:t>
            </a:r>
            <a:r>
              <a:rPr lang="ru-RU" sz="2000" dirty="0"/>
              <a:t> последовательность данных</a:t>
            </a:r>
          </a:p>
          <a:p>
            <a:pPr marL="0" indent="0">
              <a:buNone/>
            </a:pPr>
            <a:r>
              <a:rPr lang="ru-RU" sz="2000" dirty="0"/>
              <a:t>Список оформляется квадратными скобками, данные в них идут через запятую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Из-за </a:t>
            </a:r>
            <a:r>
              <a:rPr lang="ru-RU" sz="2000" dirty="0" err="1"/>
              <a:t>мутабельности</a:t>
            </a:r>
            <a:r>
              <a:rPr lang="ru-RU" sz="2000" dirty="0"/>
              <a:t> можно изменять отдельные элементы 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BE3113-242F-75DE-2CF4-82ABC4167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32" y="2416106"/>
            <a:ext cx="2204450" cy="17543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'b'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l1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l2 = [l,l1]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l3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odin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]]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73DB298-8A99-8FF3-4835-B557BE1E4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232" y="4770506"/>
            <a:ext cx="1744388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l2[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1750EB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[['a', 'b', 's'], 0]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07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EE2B4-2C46-373D-87F0-1709DAE3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Напоминание о срезах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F6B16F-A8BC-0F5E-5CD2-F60D79F40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516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Индексация и срезы списков аналогичны строкам.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l[</a:t>
            </a:r>
            <a:r>
              <a:rPr lang="en-US" sz="2400" dirty="0" err="1"/>
              <a:t>begin:end:step</a:t>
            </a:r>
            <a:r>
              <a:rPr lang="en-US" sz="2400" dirty="0"/>
              <a:t>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l[-1] = 9</a:t>
            </a:r>
          </a:p>
          <a:p>
            <a:pPr marL="0" indent="0">
              <a:buNone/>
            </a:pPr>
            <a:r>
              <a:rPr lang="en-US" sz="2400" dirty="0"/>
              <a:t>l[0] = 1</a:t>
            </a:r>
          </a:p>
          <a:p>
            <a:pPr marL="0" indent="0">
              <a:buNone/>
            </a:pPr>
            <a:r>
              <a:rPr lang="ru-RU" sz="2400" dirty="0"/>
              <a:t>Аналогично строчкам есть метод </a:t>
            </a:r>
            <a:r>
              <a:rPr lang="en-US" sz="2400" dirty="0" err="1"/>
              <a:t>len</a:t>
            </a:r>
            <a:endParaRPr lang="ru-RU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01CE53-6372-551D-1A3C-952C6B1BA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516" y="2767280"/>
            <a:ext cx="7226709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7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8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9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l[3:8]=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[4, 5, 6, 7, 8]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564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1C083-8B2A-3FB9-CB94-1263DDE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списками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507EA1-C472-A90B-D9C5-9F55C5FB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000" dirty="0"/>
              <a:t>+ - работает аналогично строчкам</a:t>
            </a:r>
          </a:p>
          <a:p>
            <a:pPr marL="0" indent="0">
              <a:buNone/>
            </a:pPr>
            <a:r>
              <a:rPr lang="ru-RU" sz="2000" dirty="0"/>
              <a:t>*- аналогично строкам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append  -</a:t>
            </a:r>
            <a:r>
              <a:rPr lang="ru-RU" sz="2000" dirty="0"/>
              <a:t>добавляет элемент в конец списка</a:t>
            </a:r>
          </a:p>
          <a:p>
            <a:pPr marL="0" indent="0">
              <a:buNone/>
            </a:pPr>
            <a:r>
              <a:rPr lang="en-US" sz="2000" dirty="0"/>
              <a:t>extend – </a:t>
            </a:r>
            <a:r>
              <a:rPr lang="ru-RU" sz="2000" dirty="0"/>
              <a:t>добавляет последовательность элементов в конец списка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Pop – </a:t>
            </a:r>
            <a:r>
              <a:rPr lang="ru-RU" sz="2000" dirty="0" err="1"/>
              <a:t>вощвращает</a:t>
            </a:r>
            <a:r>
              <a:rPr lang="ru-RU" sz="2000" dirty="0"/>
              <a:t> последний элемент и убирает его из списка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[4, 5, 5, 5, 6, 6, 6, 6, 10, 23, 32]</a:t>
            </a:r>
          </a:p>
          <a:p>
            <a:pPr marL="0" indent="0">
              <a:buNone/>
            </a:pPr>
            <a:r>
              <a:rPr lang="ru-RU" sz="2000" dirty="0"/>
              <a:t>Для преобразования любой последовательности в список используется команда </a:t>
            </a:r>
            <a:r>
              <a:rPr lang="en-US" sz="2000" dirty="0"/>
              <a:t>list()</a:t>
            </a:r>
            <a:endParaRPr lang="ru-RU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0DDF31-7E0C-0234-34EA-9AE1E4E1F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793155"/>
            <a:ext cx="2523448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 = [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23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l.append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l.sort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(l)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2F9576-92EB-6140-9EAC-BA073542E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207" y="3793155"/>
            <a:ext cx="2779928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l1 = l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l.append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l.sort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(l1)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-??????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782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3CBA71-B0C2-14AA-23EE-91BBC1E0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ADDEC2-E91A-8EBA-0B02-4F064BDD1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/>
              <a:t>Словарь – множество пар ключ-значение</a:t>
            </a:r>
          </a:p>
          <a:p>
            <a:pPr marL="0" indent="0">
              <a:buNone/>
            </a:pPr>
            <a:r>
              <a:rPr lang="ru-RU" sz="1800" dirty="0"/>
              <a:t>Завести словарь можно следующим образом:</a:t>
            </a:r>
          </a:p>
          <a:p>
            <a:pPr marL="0" indent="0">
              <a:buNone/>
            </a:pPr>
            <a:r>
              <a:rPr lang="en-US" sz="1800" dirty="0" err="1"/>
              <a:t>dict</a:t>
            </a:r>
            <a:r>
              <a:rPr lang="en-US" sz="1800" dirty="0"/>
              <a:t> = {&lt;</a:t>
            </a:r>
            <a:r>
              <a:rPr lang="ru-RU" sz="1800" dirty="0"/>
              <a:t>ключ</a:t>
            </a:r>
            <a:r>
              <a:rPr lang="en-US" sz="1800" dirty="0"/>
              <a:t>&gt;: &lt;</a:t>
            </a:r>
            <a:r>
              <a:rPr lang="ru-RU" sz="1800" dirty="0"/>
              <a:t>значение</a:t>
            </a:r>
            <a:r>
              <a:rPr lang="en-US" sz="1800" dirty="0"/>
              <a:t>&gt;, &lt;</a:t>
            </a:r>
            <a:r>
              <a:rPr lang="ru-RU" sz="1800" dirty="0"/>
              <a:t>ключ</a:t>
            </a:r>
            <a:r>
              <a:rPr lang="en-US" sz="1800" dirty="0"/>
              <a:t>&gt;: &lt;</a:t>
            </a:r>
            <a:r>
              <a:rPr lang="ru-RU" sz="1800" dirty="0"/>
              <a:t>значение</a:t>
            </a:r>
            <a:r>
              <a:rPr lang="en-US" sz="1800" dirty="0"/>
              <a:t>&gt;, </a:t>
            </a:r>
            <a:r>
              <a:rPr lang="ru-RU" sz="1800" dirty="0"/>
              <a:t>…</a:t>
            </a: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Такая </a:t>
            </a:r>
            <a:r>
              <a:rPr lang="ru-RU" sz="1800" dirty="0" err="1"/>
              <a:t>запиись</a:t>
            </a:r>
            <a:endParaRPr lang="ru-RU" sz="1800" dirty="0"/>
          </a:p>
          <a:p>
            <a:pPr marL="0" indent="0">
              <a:buNone/>
            </a:pPr>
            <a:r>
              <a:rPr lang="ru-RU" sz="1800" dirty="0"/>
              <a:t>Обратится к нужному значению можно следующим образом:</a:t>
            </a:r>
          </a:p>
          <a:p>
            <a:pPr marL="0" indent="0">
              <a:buNone/>
            </a:pPr>
            <a:r>
              <a:rPr lang="en-US" sz="2000" dirty="0" err="1"/>
              <a:t>dict</a:t>
            </a:r>
            <a:r>
              <a:rPr lang="en-US" sz="2000" dirty="0"/>
              <a:t>[&lt;</a:t>
            </a:r>
            <a:r>
              <a:rPr lang="ru-RU" sz="2000" dirty="0"/>
              <a:t>ключ</a:t>
            </a:r>
            <a:r>
              <a:rPr lang="en-US" sz="2000" dirty="0"/>
              <a:t>&gt;]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Следующая запись:</a:t>
            </a:r>
          </a:p>
          <a:p>
            <a:pPr marL="0" indent="0">
              <a:buNone/>
            </a:pPr>
            <a:r>
              <a:rPr lang="en-US" sz="2000" dirty="0" err="1"/>
              <a:t>dict</a:t>
            </a:r>
            <a:r>
              <a:rPr lang="en-US" sz="2000" dirty="0"/>
              <a:t>[&lt;</a:t>
            </a:r>
            <a:r>
              <a:rPr lang="ru-RU" sz="2000" dirty="0"/>
              <a:t>ключ</a:t>
            </a:r>
            <a:r>
              <a:rPr lang="en-US" sz="2000" dirty="0"/>
              <a:t>&gt;]</a:t>
            </a:r>
            <a:r>
              <a:rPr lang="ru-RU" sz="2000" dirty="0"/>
              <a:t> = </a:t>
            </a:r>
            <a:r>
              <a:rPr lang="en-US" sz="2000" dirty="0"/>
              <a:t>&lt;</a:t>
            </a:r>
            <a:r>
              <a:rPr lang="ru-RU" sz="2000" dirty="0"/>
              <a:t>значение</a:t>
            </a:r>
            <a:r>
              <a:rPr lang="en-US" sz="2000" dirty="0"/>
              <a:t>&gt;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Если ключ был – изменит его значение, иначе добавит новый ключ</a:t>
            </a:r>
          </a:p>
        </p:txBody>
      </p:sp>
    </p:spTree>
    <p:extLst>
      <p:ext uri="{BB962C8B-B14F-4D97-AF65-F5344CB8AC3E}">
        <p14:creationId xmlns:p14="http://schemas.microsoft.com/office/powerpoint/2010/main" val="3289380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0C402-31FA-865D-5466-4BA82FC6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Почему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Python?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2BE1B5-3857-F89C-7E64-189E58C5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>
                <a:solidFill>
                  <a:srgbClr val="00B050"/>
                </a:solidFill>
              </a:rPr>
              <a:t>Плюсы</a:t>
            </a:r>
            <a:r>
              <a:rPr lang="ru-RU" sz="3200" dirty="0"/>
              <a:t> </a:t>
            </a:r>
            <a:r>
              <a:rPr lang="en-US" sz="3200" dirty="0"/>
              <a:t>Python</a:t>
            </a:r>
            <a:endParaRPr lang="ru-RU" sz="3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800" dirty="0"/>
              <a:t>Относительная лёгкость обучения,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800" dirty="0"/>
              <a:t>Динамическая типизация,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800" dirty="0"/>
              <a:t>Большое количество обучающих материалов, гайдов и прочего,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800" dirty="0"/>
              <a:t>Большое количество готовых инструментов (библиотек),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sz="2800" dirty="0"/>
              <a:t>Простая интеграция с кодом на других языках.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3418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4AF14-9BF8-7C1F-E9FF-1E3704C18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Приемеры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5163B2-FE41-2BAF-3A0F-90F0115D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A1A722D-F4EE-6E4B-35D6-9F143F671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66483"/>
            <a:ext cx="2881815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dict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{}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–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пустой словарь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E7403C7-1178-9C60-A3F8-CF90DBBBC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66593"/>
            <a:ext cx="7948586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week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{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'Пн'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'Вт'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'Ср'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'Чт'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'Пт'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week.keys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–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выводит </a:t>
            </a:r>
            <a:r>
              <a:rPr lang="ru-RU" altLang="ru-RU" sz="2000" dirty="0">
                <a:solidFill>
                  <a:srgbClr val="080808"/>
                </a:solidFill>
                <a:latin typeface="JetBrains Mono"/>
              </a:rPr>
              <a:t>особую последовательность из всех ключей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week.items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–выводит </a:t>
            </a:r>
            <a:r>
              <a:rPr lang="ru-RU" altLang="ru-RU" sz="2000" dirty="0">
                <a:solidFill>
                  <a:srgbClr val="080808"/>
                </a:solidFill>
                <a:latin typeface="JetBrains Mono"/>
              </a:rPr>
              <a:t>особую последовательность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из всех значений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2000" dirty="0">
                <a:solidFill>
                  <a:srgbClr val="080808"/>
                </a:solidFill>
                <a:latin typeface="JetBrains Mono"/>
              </a:rPr>
              <a:t>w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eek[6]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altLang="ru-RU" sz="2000" dirty="0">
                <a:solidFill>
                  <a:srgbClr val="067D17"/>
                </a:solidFill>
                <a:latin typeface="JetBrains Mono"/>
              </a:rPr>
              <a:t>Sat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’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– добавляет ключ 6 с данным значением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FAAD26F2-A5A6-61ED-E7DB-C847223AA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90032"/>
            <a:ext cx="276460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{}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film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'Matrix'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name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Kianu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actor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character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 =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'Neo'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8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9F9B7-C524-0195-4D2B-7F4D4C18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Лирическое отступление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B84A7B-0227-0D1E-3812-427B5F88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9873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EF5DA7A-BEDA-F9CE-AC4C-5762437E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8761"/>
            <a:ext cx="10515600" cy="5518201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/>
              <a:t>Дано </a:t>
            </a:r>
            <a:r>
              <a:rPr lang="en-US" sz="1800" dirty="0"/>
              <a:t>n</a:t>
            </a:r>
            <a:r>
              <a:rPr lang="ru-RU" sz="1800" dirty="0"/>
              <a:t>, вводятся </a:t>
            </a:r>
            <a:r>
              <a:rPr lang="en-US" sz="1800" dirty="0"/>
              <a:t>n</a:t>
            </a:r>
            <a:r>
              <a:rPr lang="ru-RU" sz="1800" dirty="0"/>
              <a:t> ключей, </a:t>
            </a:r>
            <a:r>
              <a:rPr lang="en-US" sz="1800" dirty="0"/>
              <a:t>n </a:t>
            </a:r>
            <a:r>
              <a:rPr lang="ru-RU" sz="1800" dirty="0"/>
              <a:t>численных значений. Требуется записать их в словарь, и вывести сумму всех значений, соответствующих однобуквенным строчкам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In: 4</a:t>
            </a:r>
            <a:r>
              <a:rPr lang="ru-RU" sz="1800" dirty="0"/>
              <a:t> </a:t>
            </a:r>
            <a:r>
              <a:rPr lang="en-US" sz="1800" dirty="0"/>
              <a:t>In: </a:t>
            </a:r>
            <a:r>
              <a:rPr lang="en-US" sz="1800" dirty="0" err="1"/>
              <a:t>asd</a:t>
            </a:r>
            <a:r>
              <a:rPr lang="ru-RU" sz="1800" dirty="0"/>
              <a:t> 16</a:t>
            </a:r>
            <a:r>
              <a:rPr lang="en-US" sz="1800" dirty="0"/>
              <a:t> a</a:t>
            </a:r>
            <a:r>
              <a:rPr lang="ru-RU" sz="1800" dirty="0"/>
              <a:t> 2</a:t>
            </a:r>
            <a:r>
              <a:rPr lang="en-US" sz="1800" dirty="0"/>
              <a:t> s </a:t>
            </a:r>
            <a:r>
              <a:rPr lang="ru-RU" sz="1800" dirty="0"/>
              <a:t>5 </a:t>
            </a:r>
            <a:r>
              <a:rPr lang="en-US" sz="1800" dirty="0" err="1"/>
              <a:t>dsf</a:t>
            </a:r>
            <a:r>
              <a:rPr lang="ru-RU" sz="1800" dirty="0"/>
              <a:t> 1</a:t>
            </a:r>
            <a:r>
              <a:rPr lang="en-US" sz="1800" dirty="0"/>
              <a:t> (</a:t>
            </a:r>
            <a:r>
              <a:rPr lang="ru-RU" sz="1800" dirty="0"/>
              <a:t>чередуются ключ и значение)</a:t>
            </a:r>
          </a:p>
          <a:p>
            <a:pPr marL="0" indent="0">
              <a:buNone/>
            </a:pPr>
            <a:r>
              <a:rPr lang="en-US" sz="1800" dirty="0"/>
              <a:t>Out: 7 </a:t>
            </a:r>
            <a:endParaRPr lang="ru-RU" sz="1800" dirty="0"/>
          </a:p>
          <a:p>
            <a:pPr marL="342900" indent="-342900">
              <a:buAutoNum type="arabicPeriod" startAt="2"/>
            </a:pPr>
            <a:r>
              <a:rPr lang="ru-RU" sz="1800" dirty="0"/>
              <a:t>Дано </a:t>
            </a:r>
            <a:r>
              <a:rPr lang="en-US" sz="1800" dirty="0"/>
              <a:t>n </a:t>
            </a:r>
            <a:r>
              <a:rPr lang="ru-RU" sz="1800" dirty="0"/>
              <a:t>и </a:t>
            </a:r>
            <a:r>
              <a:rPr lang="en-US" sz="1800" dirty="0"/>
              <a:t>n </a:t>
            </a:r>
            <a:r>
              <a:rPr lang="ru-RU" sz="1800" dirty="0"/>
              <a:t>чисел. Вывести все числа с чётным индексом делящиеся на 5 или с индексом делящимся на 3 и первая цифра  - 1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In: 4 In: 12 3 18 15</a:t>
            </a:r>
          </a:p>
          <a:p>
            <a:pPr marL="0" indent="0">
              <a:buNone/>
            </a:pPr>
            <a:r>
              <a:rPr lang="en-US" sz="1800" dirty="0"/>
              <a:t>Out: 18 15</a:t>
            </a:r>
          </a:p>
          <a:p>
            <a:pPr marL="342900" indent="-342900">
              <a:buAutoNum type="arabicPeriod" startAt="2"/>
            </a:pPr>
            <a:r>
              <a:rPr lang="ru-RU" sz="1800" dirty="0"/>
              <a:t>На вход подаётся строчка из строчных латинских букв и число </a:t>
            </a:r>
            <a:r>
              <a:rPr lang="en-US" sz="1800" dirty="0"/>
              <a:t>n</a:t>
            </a:r>
            <a:r>
              <a:rPr lang="ru-RU" sz="1800" dirty="0"/>
              <a:t>. Требуется вывести ее зашифрованную версию кодом цезаря порядка </a:t>
            </a:r>
            <a:r>
              <a:rPr lang="en-US" sz="1800" dirty="0"/>
              <a:t>n.</a:t>
            </a:r>
          </a:p>
          <a:p>
            <a:pPr marL="0" indent="0">
              <a:buNone/>
            </a:pPr>
            <a:r>
              <a:rPr lang="en-US" sz="1800" dirty="0" err="1"/>
              <a:t>string.ascii_lowercase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In: hello In: 3</a:t>
            </a:r>
          </a:p>
          <a:p>
            <a:pPr marL="0" indent="0">
              <a:buNone/>
            </a:pPr>
            <a:r>
              <a:rPr lang="en-US" sz="1800" dirty="0"/>
              <a:t>Out:</a:t>
            </a:r>
            <a:r>
              <a:rPr lang="ru-RU" sz="1800" dirty="0"/>
              <a:t> </a:t>
            </a:r>
            <a:r>
              <a:rPr lang="en-US" sz="1800" dirty="0" err="1"/>
              <a:t>khoor</a:t>
            </a:r>
            <a:endParaRPr lang="ru-RU" sz="1800" dirty="0"/>
          </a:p>
          <a:p>
            <a:pPr marL="0" indent="0">
              <a:buNone/>
            </a:pPr>
            <a:r>
              <a:rPr lang="en-US" sz="1800" dirty="0"/>
              <a:t>4</a:t>
            </a:r>
            <a:r>
              <a:rPr lang="ru-RU" sz="1800" dirty="0"/>
              <a:t>. Дано </a:t>
            </a:r>
            <a:r>
              <a:rPr lang="en-US" sz="1800" dirty="0"/>
              <a:t>n</a:t>
            </a:r>
            <a:r>
              <a:rPr lang="ru-RU" sz="1800" dirty="0"/>
              <a:t> и </a:t>
            </a:r>
            <a:r>
              <a:rPr lang="en-US" sz="1800" dirty="0"/>
              <a:t>n </a:t>
            </a:r>
            <a:r>
              <a:rPr lang="ru-RU" sz="1800" dirty="0"/>
              <a:t>чисел</a:t>
            </a:r>
            <a:r>
              <a:rPr lang="en-US" sz="1800" dirty="0"/>
              <a:t> </a:t>
            </a:r>
            <a:r>
              <a:rPr lang="ru-RU" sz="1800" dirty="0"/>
              <a:t> требуется найти наибольшую последовательность подряд идущих чётных чисел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5</a:t>
            </a:r>
            <a:r>
              <a:rPr lang="ru-RU" sz="1800" dirty="0"/>
              <a:t>. Написать сортировку «пузырьком». На вход подаются </a:t>
            </a:r>
            <a:r>
              <a:rPr lang="en-US" sz="1800" dirty="0"/>
              <a:t>n</a:t>
            </a:r>
            <a:r>
              <a:rPr lang="ru-RU" sz="1800" dirty="0"/>
              <a:t> и </a:t>
            </a:r>
            <a:r>
              <a:rPr lang="en-US" sz="1800" dirty="0"/>
              <a:t>n </a:t>
            </a:r>
            <a:r>
              <a:rPr lang="ru-RU" sz="1800" dirty="0"/>
              <a:t>чисел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37634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CA0EE-6817-8FD3-6266-B6274B435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C18786-55B1-2F6C-62BD-1CEB78C20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Функция фрагмент кода к которому можно обратится в любом другом месте программы(в том числе внутри этого фрагмента). Для </a:t>
            </a:r>
            <a:r>
              <a:rPr lang="ru-RU" sz="2000" dirty="0" err="1"/>
              <a:t>обращания</a:t>
            </a:r>
            <a:r>
              <a:rPr lang="ru-RU" sz="2000" dirty="0"/>
              <a:t> к этому коду используется название </a:t>
            </a:r>
            <a:r>
              <a:rPr lang="ru-RU" sz="2000" dirty="0" err="1"/>
              <a:t>фунции</a:t>
            </a:r>
            <a:r>
              <a:rPr lang="ru-RU" sz="2000" dirty="0"/>
              <a:t> и ее аргументы.</a:t>
            </a:r>
          </a:p>
          <a:p>
            <a:pPr marL="0" indent="0">
              <a:buNone/>
            </a:pPr>
            <a:r>
              <a:rPr lang="ru-RU" sz="2000" dirty="0"/>
              <a:t>Функция выделяется ключевым словом </a:t>
            </a:r>
            <a:r>
              <a:rPr lang="en-US" sz="2000" dirty="0"/>
              <a:t>def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Типичный синтаксис:</a:t>
            </a:r>
          </a:p>
          <a:p>
            <a:pPr marL="0" indent="0">
              <a:buNone/>
            </a:pPr>
            <a:r>
              <a:rPr lang="en-US" sz="2000" dirty="0"/>
              <a:t>def &lt;</a:t>
            </a:r>
            <a:r>
              <a:rPr lang="ru-RU" sz="2000" dirty="0"/>
              <a:t>название функции</a:t>
            </a:r>
            <a:r>
              <a:rPr lang="en-US" sz="2000" dirty="0"/>
              <a:t>&gt;</a:t>
            </a:r>
            <a:r>
              <a:rPr lang="ru-RU" sz="2000" dirty="0"/>
              <a:t>(</a:t>
            </a:r>
            <a:r>
              <a:rPr lang="en-US" sz="2000" dirty="0"/>
              <a:t>&lt;</a:t>
            </a:r>
            <a:r>
              <a:rPr lang="ru-RU" sz="2000" dirty="0"/>
              <a:t>имена аргументов функции через запятую</a:t>
            </a:r>
            <a:r>
              <a:rPr lang="en-US" sz="2000" dirty="0"/>
              <a:t>&gt;</a:t>
            </a:r>
            <a:r>
              <a:rPr lang="ru-RU" sz="2000" dirty="0"/>
              <a:t>)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ru-RU" sz="2000" dirty="0"/>
              <a:t>отступ</a:t>
            </a:r>
            <a:r>
              <a:rPr lang="en-US" sz="2000" dirty="0"/>
              <a:t>&gt;&lt;</a:t>
            </a:r>
            <a:r>
              <a:rPr lang="ru-RU" sz="2000" dirty="0"/>
              <a:t>тело функции</a:t>
            </a:r>
            <a:r>
              <a:rPr lang="en-US" sz="2000" dirty="0"/>
              <a:t>&gt;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ru-RU" sz="2000" dirty="0"/>
              <a:t>отступ</a:t>
            </a:r>
            <a:r>
              <a:rPr lang="en-US" sz="2000" dirty="0"/>
              <a:t>&gt;&lt;</a:t>
            </a:r>
            <a:r>
              <a:rPr lang="ru-RU" sz="2000" dirty="0"/>
              <a:t>тело функции</a:t>
            </a:r>
            <a:r>
              <a:rPr lang="en-US" sz="2000" dirty="0"/>
              <a:t>&gt;</a:t>
            </a:r>
            <a:endParaRPr lang="ru-RU" sz="2000" dirty="0"/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ru-RU" sz="2000" dirty="0"/>
              <a:t>отступ</a:t>
            </a:r>
            <a:r>
              <a:rPr lang="en-US" sz="2000" dirty="0"/>
              <a:t>&gt;&lt;</a:t>
            </a:r>
            <a:r>
              <a:rPr lang="ru-RU" sz="2000" dirty="0"/>
              <a:t>тело функции</a:t>
            </a:r>
            <a:r>
              <a:rPr lang="en-US" sz="2000" dirty="0"/>
              <a:t>&gt;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Вызов функции:</a:t>
            </a:r>
          </a:p>
          <a:p>
            <a:pPr marL="0" indent="0">
              <a:buNone/>
            </a:pPr>
            <a:r>
              <a:rPr lang="en-US" sz="2000" dirty="0"/>
              <a:t>&lt;</a:t>
            </a:r>
            <a:r>
              <a:rPr lang="ru-RU" sz="2000" dirty="0"/>
              <a:t>название функции</a:t>
            </a:r>
            <a:r>
              <a:rPr lang="en-US" sz="2000" dirty="0"/>
              <a:t>&gt;</a:t>
            </a:r>
            <a:r>
              <a:rPr lang="ru-RU" sz="2000" dirty="0"/>
              <a:t>(значения аргументов)</a:t>
            </a:r>
          </a:p>
        </p:txBody>
      </p:sp>
    </p:spTree>
    <p:extLst>
      <p:ext uri="{BB962C8B-B14F-4D97-AF65-F5344CB8AC3E}">
        <p14:creationId xmlns:p14="http://schemas.microsoft.com/office/powerpoint/2010/main" val="3743780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15844-160C-C337-419D-0656718AC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Мини-Пример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98A1DC-FCBA-1B1C-A514-08CE6F107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8735" y="1317036"/>
            <a:ext cx="3002681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a,b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a+b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print_sum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67608-33D4-3EFA-37AA-F9F9BAD4ADB1}"/>
              </a:ext>
            </a:extLst>
          </p:cNvPr>
          <p:cNvSpPr txBox="1"/>
          <p:nvPr/>
        </p:nvSpPr>
        <p:spPr>
          <a:xfrm>
            <a:off x="1041149" y="2807556"/>
            <a:ext cx="111508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Описанные действия не дают возможности возвращать какое либо значение </a:t>
            </a:r>
          </a:p>
          <a:p>
            <a:r>
              <a:rPr lang="ru-RU" sz="2000" dirty="0"/>
              <a:t>по результату работы функции.</a:t>
            </a:r>
          </a:p>
          <a:p>
            <a:r>
              <a:rPr lang="ru-RU" sz="2000" dirty="0"/>
              <a:t>Для этого используется ключевое слово </a:t>
            </a:r>
            <a:r>
              <a:rPr lang="en-US" sz="2000" dirty="0"/>
              <a:t>return.</a:t>
            </a:r>
            <a:r>
              <a:rPr lang="ru-RU" sz="2000" dirty="0"/>
              <a:t>  Стоит отметить что когда программа доходит до этого слова она моментально завершает выполнение функции.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7ED06BF-24A7-8DFB-0D33-38BA2E097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49" y="4246105"/>
            <a:ext cx="2121158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sum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a,b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a+b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sum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(s)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404BB3-BE7A-CD8D-8F8A-8216613664B2}"/>
              </a:ext>
            </a:extLst>
          </p:cNvPr>
          <p:cNvSpPr txBox="1"/>
          <p:nvPr/>
        </p:nvSpPr>
        <p:spPr>
          <a:xfrm>
            <a:off x="4753069" y="4446160"/>
            <a:ext cx="200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Эти примеры делают одно и то же!</a:t>
            </a:r>
          </a:p>
        </p:txBody>
      </p:sp>
    </p:spTree>
    <p:extLst>
      <p:ext uri="{BB962C8B-B14F-4D97-AF65-F5344CB8AC3E}">
        <p14:creationId xmlns:p14="http://schemas.microsoft.com/office/powerpoint/2010/main" val="4286920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5BEEE-2409-3A35-2E53-8FE41B79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Значения по умолчанию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ADA99-FB49-FDA6-EC29-AE8469F47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питоне возможно задавать значения аргументов функции по умолчанию. Для этого нужно указать значение во время задания функции.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u-RU" sz="2000" dirty="0"/>
              <a:t>Первый вывод выведет 9, а второй 27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0966A3-177D-91AB-8E22-42C7F0C92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70078"/>
            <a:ext cx="204184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x,p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x**p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395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3B5ADA-601C-C736-C7D3-6FB9949E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Именованные аргументы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E55118-EBC9-2235-4D61-3F889A16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55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обычном вводе аргументов требуется чтобы они шли в том же порядке в котором они были определены.(позиционные аргументы)</a:t>
            </a:r>
          </a:p>
          <a:p>
            <a:pPr marL="0" indent="0">
              <a:buNone/>
            </a:pPr>
            <a:r>
              <a:rPr lang="ru-RU" sz="2000" dirty="0"/>
              <a:t>Но есть способ вводить аргументы в произвольном порядке с указанием имен аргументов.(именованные аргументы))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2000" dirty="0"/>
              <a:t>Возможно вводить сначала позиционные аргументы а потом </a:t>
            </a:r>
            <a:r>
              <a:rPr lang="ru-RU" sz="2000" dirty="0" err="1"/>
              <a:t>именнованне</a:t>
            </a:r>
            <a:r>
              <a:rPr lang="ru-RU" sz="2000" dirty="0"/>
              <a:t>, но не наоборот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376226-AF8E-2549-BB65-39DB5A4E3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94476"/>
            <a:ext cx="2493760" cy="224676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x,p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x**p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power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Первое выведет 81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solidFill>
                  <a:srgbClr val="080808"/>
                </a:solidFill>
                <a:latin typeface="JetBrains Mono"/>
              </a:rPr>
              <a:t>Второе 64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94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3D0C5-48AE-1B32-A831-AA0017EC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Произвольное </a:t>
            </a:r>
            <a:r>
              <a:rPr lang="ru-RU" dirty="0" err="1"/>
              <a:t>колличество</a:t>
            </a:r>
            <a:r>
              <a:rPr lang="ru-RU" dirty="0"/>
              <a:t> аргументов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28F1A2-8E7B-F130-411A-909E127C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ввода произвольного количества аргументов в один используются либо * либо ** перед аргументов. В первом случае все аргументы </a:t>
            </a:r>
            <a:r>
              <a:rPr lang="ru-RU" dirty="0" err="1"/>
              <a:t>записывабтся</a:t>
            </a:r>
            <a:r>
              <a:rPr lang="ru-RU" dirty="0"/>
              <a:t> в список во втором их требуется вводить как </a:t>
            </a:r>
            <a:r>
              <a:rPr lang="ru-RU" dirty="0" err="1"/>
              <a:t>именнованные</a:t>
            </a:r>
            <a:r>
              <a:rPr lang="ru-RU" dirty="0"/>
              <a:t> и они записываются в словарь.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761F22-642F-EA44-695F-C62DE5F13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30651"/>
            <a:ext cx="3630033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 выведет 1 2 3 4</a:t>
            </a:r>
            <a:br>
              <a:rPr kumimoji="0" lang="ru-RU" altLang="ru-RU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75849B-7D9E-BEBA-1956-EAF87EE00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460" y="3930650"/>
            <a:ext cx="4855112" cy="13234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print_args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(**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':'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 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print_args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first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second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third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/>
              </a:rPr>
              <a:t>forth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CF7BAE-7D2C-DD5B-BDDA-1AC86DCAA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427" y="5387821"/>
            <a:ext cx="1819529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37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5AC341-805B-DA26-DCBB-09DE92ED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замечания про функции.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6E638D-B255-133C-F0E3-7757F6EA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Стоит понимать что функции для питона являются таким же объектом как строчки, целые числа и так далее. Что например означает что их можно принимать как аргументы функции, добавлять в списки, словари и так далее</a:t>
            </a:r>
          </a:p>
          <a:p>
            <a:pPr marL="514350" indent="-514350">
              <a:buAutoNum type="arabicPeriod"/>
            </a:pPr>
            <a:r>
              <a:rPr lang="ru-RU" dirty="0"/>
              <a:t>Так как питон динамически типизированный язык явно указывать тип данных аргументов функции необязательно, но можно. Данное </a:t>
            </a:r>
            <a:r>
              <a:rPr lang="ru-RU" dirty="0" err="1"/>
              <a:t>дейсвие</a:t>
            </a:r>
            <a:r>
              <a:rPr lang="ru-RU" dirty="0"/>
              <a:t> является проявлением хорошего тона в программировании (если тип указывать рационально)</a:t>
            </a: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927B76-E9A9-07C1-12C0-D272611EE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10" y="5037756"/>
            <a:ext cx="367427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l: List[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float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]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s: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14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40B218-3B80-DA8D-76A3-89D721A4F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</a:t>
            </a:r>
            <a:r>
              <a:rPr lang="ru-RU" dirty="0"/>
              <a:t>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5933F-9D07-0067-FFC8-3D99CB5AB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Лямбда функция позволяет быстро создать функцию и если надо присвоить ей переменную( ключевое слово </a:t>
            </a:r>
            <a:r>
              <a:rPr lang="en-US" dirty="0"/>
              <a:t>def</a:t>
            </a:r>
            <a:r>
              <a:rPr lang="ru-RU" dirty="0"/>
              <a:t> всегда требует названия), поэтому такой подход так же называют анонимными функциями.</a:t>
            </a:r>
          </a:p>
          <a:p>
            <a:pPr marL="0" indent="0">
              <a:buNone/>
            </a:pPr>
            <a:r>
              <a:rPr lang="ru-RU" dirty="0"/>
              <a:t>Синтаксис: </a:t>
            </a:r>
            <a:r>
              <a:rPr lang="en-US" dirty="0"/>
              <a:t>lambda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перечисление параметров</a:t>
            </a:r>
            <a:r>
              <a:rPr lang="en-US" dirty="0"/>
              <a:t>&gt;:&lt;</a:t>
            </a:r>
            <a:r>
              <a:rPr lang="ru-RU" dirty="0"/>
              <a:t>что возвращает</a:t>
            </a:r>
            <a:r>
              <a:rPr lang="en-US" dirty="0"/>
              <a:t>&gt;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отличие от классической функций </a:t>
            </a:r>
            <a:r>
              <a:rPr lang="en-US" dirty="0"/>
              <a:t>lambda</a:t>
            </a:r>
            <a:r>
              <a:rPr lang="ru-RU" dirty="0"/>
              <a:t> обязана что-то возвращать.</a:t>
            </a:r>
          </a:p>
          <a:p>
            <a:pPr marL="0" indent="0">
              <a:buNone/>
            </a:pPr>
            <a:r>
              <a:rPr lang="ru-RU" dirty="0"/>
              <a:t>Её удобно использовать с функцией </a:t>
            </a:r>
            <a:r>
              <a:rPr lang="en-US" dirty="0"/>
              <a:t>map</a:t>
            </a:r>
            <a:r>
              <a:rPr lang="ru-RU" dirty="0"/>
              <a:t> которая применяет функцию ко всем элементам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01345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618FE-6E5A-F484-00B8-B247300DC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CE0ED-E151-1537-1AD5-45495C233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chemeClr val="tx2">
                    <a:lumMod val="75000"/>
                    <a:lumOff val="25000"/>
                  </a:schemeClr>
                </a:solidFill>
              </a:rPr>
              <a:t>Почему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Python?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0C66C4-84CB-EA35-B0AE-944E1EC7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>
                <a:solidFill>
                  <a:srgbClr val="FF0000"/>
                </a:solidFill>
              </a:rPr>
              <a:t>Минусы </a:t>
            </a:r>
            <a:r>
              <a:rPr lang="en-US" sz="3200" dirty="0"/>
              <a:t>Python</a:t>
            </a:r>
            <a:endParaRPr lang="ru-RU" sz="32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ru-RU" dirty="0"/>
              <a:t>Динамическая типизация</a:t>
            </a:r>
            <a:r>
              <a:rPr lang="en-US" dirty="0"/>
              <a:t>,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ru-RU" dirty="0"/>
              <a:t>Низкая скорость.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378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2F822-CF93-1043-E120-350002BD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409424-DFA6-C21B-B203-4926E51A3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2091" y="1396811"/>
            <a:ext cx="286809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 = [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map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lambda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x: x**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,l)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list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(a))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659B50-580F-FABF-467D-C2CCB3E5E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306" y="1635622"/>
            <a:ext cx="2555686" cy="538040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D738073-2E68-071A-AE4E-5DD70BBEA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091" y="2478860"/>
            <a:ext cx="3402213" cy="261610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create_power_fun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(power):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lambda 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x:x**power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f1 = create_power_fun(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f2 = create_power_fun(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(f1(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(f2(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altLang="ru-RU" sz="2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AF2E0D4-CE56-9B20-E225-36793AD5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051" y="3195604"/>
            <a:ext cx="2555686" cy="8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672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9E774-208D-3A3A-C361-6E871234E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ООП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3FACA0-E6CE-CE90-66ED-94FCFBD1A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Основным понятием </a:t>
            </a:r>
            <a:r>
              <a:rPr lang="ru-RU" dirty="0" err="1"/>
              <a:t>ооп</a:t>
            </a:r>
            <a:r>
              <a:rPr lang="ru-RU" dirty="0"/>
              <a:t> является понятие объекта и класса.</a:t>
            </a:r>
          </a:p>
          <a:p>
            <a:pPr marL="0" indent="0">
              <a:buNone/>
            </a:pPr>
            <a:r>
              <a:rPr lang="ru-RU" dirty="0"/>
              <a:t>Класс – аналог типа данных, к которому </a:t>
            </a:r>
            <a:r>
              <a:rPr lang="ru-RU" dirty="0" err="1"/>
              <a:t>принадлжат</a:t>
            </a:r>
            <a:r>
              <a:rPr lang="ru-RU" dirty="0"/>
              <a:t> объекты</a:t>
            </a:r>
          </a:p>
          <a:p>
            <a:pPr marL="0" indent="0">
              <a:buNone/>
            </a:pPr>
            <a:r>
              <a:rPr lang="ru-RU" dirty="0"/>
              <a:t>Объект – экземпляр класса.</a:t>
            </a:r>
          </a:p>
          <a:p>
            <a:pPr marL="0" indent="0">
              <a:buNone/>
            </a:pPr>
            <a:r>
              <a:rPr lang="ru-RU" dirty="0"/>
              <a:t>Например классом могут быть транспортные средства, а объектом какой-то конкретный автобус.</a:t>
            </a:r>
          </a:p>
          <a:p>
            <a:pPr marL="0" indent="0">
              <a:buNone/>
            </a:pPr>
            <a:r>
              <a:rPr lang="ru-RU" dirty="0"/>
              <a:t>Программист задает, состояние и поведения объекта.</a:t>
            </a:r>
          </a:p>
        </p:txBody>
      </p:sp>
    </p:spTree>
    <p:extLst>
      <p:ext uri="{BB962C8B-B14F-4D97-AF65-F5344CB8AC3E}">
        <p14:creationId xmlns:p14="http://schemas.microsoft.com/office/powerpoint/2010/main" val="2068586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E8B039-7CCC-1BB1-0999-A58C54D7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7C1E8A0-28CE-BA69-CFBC-62590EA1BB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82757"/>
            <a:ext cx="1100423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,name: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,number_of_wheels: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.it_name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number_of_wheels</a:t>
            </a: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#В целом тут может любой код. Он должен определять поля класса которыми будете пользоваться</a:t>
            </a:r>
            <a:br>
              <a:rPr kumimoji="0" lang="ru-RU" altLang="ru-RU" sz="1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bike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'велосипед'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4E25BB-F20A-95EB-7A88-4F6E4D08907C}"/>
              </a:ext>
            </a:extLst>
          </p:cNvPr>
          <p:cNvSpPr txBox="1"/>
          <p:nvPr/>
        </p:nvSpPr>
        <p:spPr>
          <a:xfrm>
            <a:off x="995881" y="3775295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37BD51-DB09-D5A5-479E-B1538DCC3768}"/>
              </a:ext>
            </a:extLst>
          </p:cNvPr>
          <p:cNvSpPr txBox="1"/>
          <p:nvPr/>
        </p:nvSpPr>
        <p:spPr>
          <a:xfrm>
            <a:off x="995881" y="3594226"/>
            <a:ext cx="114088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 – </a:t>
            </a:r>
            <a:r>
              <a:rPr lang="ru-RU" dirty="0"/>
              <a:t>ключевое слово внутри конструкции класса, обозначающее сам класс. 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 err="1"/>
              <a:t>bike.it_name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bike.n</a:t>
            </a:r>
            <a:r>
              <a:rPr lang="ru-RU" dirty="0"/>
              <a:t> – определяют состояния объекта. Такие переменные называются полями</a:t>
            </a:r>
          </a:p>
          <a:p>
            <a:r>
              <a:rPr lang="ru-RU" dirty="0"/>
              <a:t>Любые функции внутри класса называются методами. У части методов есть зарезервированные названия. </a:t>
            </a:r>
          </a:p>
          <a:p>
            <a:r>
              <a:rPr lang="ru-RU" dirty="0"/>
              <a:t>Так например 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ru-RU" dirty="0"/>
              <a:t> - это метод создающий экземпляр данного класса, вызывается с помощью имени </a:t>
            </a:r>
          </a:p>
          <a:p>
            <a:r>
              <a:rPr lang="ru-RU" dirty="0"/>
              <a:t>класса</a:t>
            </a:r>
          </a:p>
        </p:txBody>
      </p:sp>
    </p:spTree>
    <p:extLst>
      <p:ext uri="{BB962C8B-B14F-4D97-AF65-F5344CB8AC3E}">
        <p14:creationId xmlns:p14="http://schemas.microsoft.com/office/powerpoint/2010/main" val="10819193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99DC0-AF7C-F6C3-5637-657CBF13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Принципы </a:t>
            </a:r>
            <a:r>
              <a:rPr lang="ru-RU" dirty="0" err="1"/>
              <a:t>ооп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E3761B-2B2A-C8C8-4639-67E49736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Инкапсуляция</a:t>
            </a:r>
          </a:p>
          <a:p>
            <a:pPr marL="0" indent="0">
              <a:buNone/>
            </a:pPr>
            <a:r>
              <a:rPr lang="ru-RU" dirty="0"/>
              <a:t>2. Наследование </a:t>
            </a:r>
          </a:p>
          <a:p>
            <a:pPr marL="0" indent="0">
              <a:buNone/>
            </a:pPr>
            <a:r>
              <a:rPr lang="ru-RU" dirty="0"/>
              <a:t>3. Полиморфизм</a:t>
            </a:r>
          </a:p>
        </p:txBody>
      </p:sp>
    </p:spTree>
    <p:extLst>
      <p:ext uri="{BB962C8B-B14F-4D97-AF65-F5344CB8AC3E}">
        <p14:creationId xmlns:p14="http://schemas.microsoft.com/office/powerpoint/2010/main" val="39437086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C5E87-981D-4319-250E-18F5A827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Инкапсуляция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C06D44-022E-E8D0-934C-9E77C6964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Инкапсуляция подразумевает, что пользователь и другие объекты или функции не могут взаимодействовать напрямую с состоянием объекта, только с его поведением.</a:t>
            </a:r>
          </a:p>
          <a:p>
            <a:pPr marL="0" indent="0">
              <a:buNone/>
            </a:pPr>
            <a:r>
              <a:rPr lang="ru-RU" dirty="0"/>
              <a:t>Таким образом:</a:t>
            </a:r>
          </a:p>
          <a:p>
            <a:pPr marL="514350" indent="-514350">
              <a:buAutoNum type="arabicPeriod"/>
            </a:pPr>
            <a:r>
              <a:rPr lang="ru-RU" dirty="0"/>
              <a:t>Повышается «Информационная безопасность»</a:t>
            </a:r>
          </a:p>
          <a:p>
            <a:pPr marL="514350" indent="-514350">
              <a:buAutoNum type="arabicPeriod"/>
            </a:pPr>
            <a:r>
              <a:rPr lang="ru-RU" dirty="0"/>
              <a:t>В случае изменения внутреннего устройства одного объекта, второй не поменяется</a:t>
            </a:r>
          </a:p>
          <a:p>
            <a:pPr marL="514350" indent="-514350">
              <a:buAutoNum type="arabicPeriod"/>
            </a:pPr>
            <a:r>
              <a:rPr lang="ru-RU" dirty="0"/>
              <a:t>Необходимо писать методы класса которые взаимодействуют с полями </a:t>
            </a:r>
          </a:p>
        </p:txBody>
      </p:sp>
    </p:spTree>
    <p:extLst>
      <p:ext uri="{BB962C8B-B14F-4D97-AF65-F5344CB8AC3E}">
        <p14:creationId xmlns:p14="http://schemas.microsoft.com/office/powerpoint/2010/main" val="3995557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36943-66DA-8B3A-56F2-45E30437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BBBFBC-25F1-4B5B-D884-4CDE242BE7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3634" y="1351699"/>
            <a:ext cx="6741013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,name: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,number_of_wheels: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number_of_wheels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new_name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get_n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set_n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 = n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bike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'велосипед'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bike.get_n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37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03210B-C780-93E5-F4AF-54084A950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5C1F7-1019-E9FC-2D0C-D2DECD4F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/>
              <a:t>Наследование -  возможность порождать один класс из другого класса – предка, сохраняя все методы и состояния родителя, добавляя при необходимости новые.</a:t>
            </a:r>
          </a:p>
          <a:p>
            <a:pPr marL="0" indent="0">
              <a:buNone/>
            </a:pPr>
            <a:r>
              <a:rPr lang="ru-RU" dirty="0"/>
              <a:t>Наследование задаёт иерархичность, но не стоит злоупотреблять – код перестает быть читабельным и расширяемым.</a:t>
            </a:r>
          </a:p>
        </p:txBody>
      </p:sp>
    </p:spTree>
    <p:extLst>
      <p:ext uri="{BB962C8B-B14F-4D97-AF65-F5344CB8AC3E}">
        <p14:creationId xmlns:p14="http://schemas.microsoft.com/office/powerpoint/2010/main" val="2187327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A73BB-2898-9E80-4E9E-40B66B03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745620-5D97-2906-B32C-8BFF8F6C6B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4016164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,name: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,number_of_wheels: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number_of_wheels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it_name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new_name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get_n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n: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str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set_n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n):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.__n = n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'i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drive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bike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transport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,color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super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bike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color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get_color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.__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color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drive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'i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drive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bike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my_bike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bike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red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my_bike.drive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986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0488F-783B-2EC2-780A-CC3FB6DA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8AA6B0-8EA2-74FA-2012-A1FC0EFD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Возможность иметь у одного метода несколько реализаций.</a:t>
            </a:r>
          </a:p>
          <a:p>
            <a:pPr marL="0" indent="0">
              <a:buNone/>
            </a:pPr>
            <a:r>
              <a:rPr lang="ru-RU" dirty="0"/>
              <a:t>Особенно актуально в статически типизированных языках – в питоне полиморфизм не через наследование, реализуется через строгое указание типов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Возможно перезаписывать определения базовых операторов</a:t>
            </a:r>
          </a:p>
        </p:txBody>
      </p:sp>
    </p:spTree>
    <p:extLst>
      <p:ext uri="{BB962C8B-B14F-4D97-AF65-F5344CB8AC3E}">
        <p14:creationId xmlns:p14="http://schemas.microsoft.com/office/powerpoint/2010/main" val="2583662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588E5-F5FE-8AA0-F30E-2C899785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операторы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8E9AA2DC-6C90-741E-2673-537CE1770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92" y="1690687"/>
            <a:ext cx="3984737" cy="3089859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82DCAF-087B-FC93-EE10-75351F705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435" y="1690686"/>
            <a:ext cx="3984737" cy="326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2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223A0-4134-8B92-68E0-789B5469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25C92B-E0DD-0BB2-38E4-9A2384AA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284368" cy="4982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Целочисленный – </a:t>
            </a:r>
            <a:r>
              <a:rPr lang="en-US" dirty="0"/>
              <a:t>integer</a:t>
            </a:r>
          </a:p>
          <a:p>
            <a:r>
              <a:rPr lang="en-US" dirty="0"/>
              <a:t>30 – integer</a:t>
            </a:r>
          </a:p>
          <a:p>
            <a:r>
              <a:rPr lang="en-US" dirty="0"/>
              <a:t>2.0, 4.56 – </a:t>
            </a:r>
            <a:r>
              <a:rPr lang="ru-RU" dirty="0"/>
              <a:t>не </a:t>
            </a:r>
            <a:r>
              <a:rPr lang="en-US" dirty="0"/>
              <a:t>integer</a:t>
            </a:r>
          </a:p>
          <a:p>
            <a:pPr marL="0" indent="0">
              <a:buNone/>
            </a:pPr>
            <a:r>
              <a:rPr lang="ru-RU" dirty="0"/>
              <a:t>Операции над целыми: +, - , *</a:t>
            </a:r>
            <a:r>
              <a:rPr lang="en-US" dirty="0"/>
              <a:t>, /, *</a:t>
            </a:r>
            <a:r>
              <a:rPr lang="ru-RU" dirty="0"/>
              <a:t>*, % , </a:t>
            </a:r>
            <a:r>
              <a:rPr lang="en-US" dirty="0"/>
              <a:t>//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:  </a:t>
            </a:r>
            <a:r>
              <a:rPr lang="ru-RU" dirty="0"/>
              <a:t>5</a:t>
            </a:r>
            <a:r>
              <a:rPr lang="en-US" dirty="0"/>
              <a:t> / 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2.</a:t>
            </a:r>
            <a:r>
              <a:rPr lang="ru-RU" dirty="0"/>
              <a:t>5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In</a:t>
            </a:r>
            <a:r>
              <a:rPr lang="en-US" dirty="0"/>
              <a:t> </a:t>
            </a:r>
            <a:r>
              <a:rPr lang="ru-RU" dirty="0"/>
              <a:t>5 </a:t>
            </a:r>
            <a:r>
              <a:rPr lang="en-US" dirty="0"/>
              <a:t>//</a:t>
            </a:r>
            <a:r>
              <a:rPr lang="ru-RU" dirty="0"/>
              <a:t> </a:t>
            </a: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27577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D6007-AAD1-747B-088B-9BC7C255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48D5A0-BD0F-B967-AB5D-A37AD6E3A5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4622676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,x,y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x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y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gt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other.x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&gt;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other.y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True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 = Point(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 = Point(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(A&gt;B)</a:t>
            </a:r>
            <a:endParaRPr kumimoji="0" lang="ru-RU" altLang="ru-RU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4412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331B16E-10F9-938D-8263-17A6B7D7F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263"/>
            <a:ext cx="10515600" cy="56957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Создайте класс точки. Поля – координаты по х и </a:t>
            </a:r>
            <a:r>
              <a:rPr lang="en-US" dirty="0"/>
              <a:t>y.</a:t>
            </a:r>
            <a:r>
              <a:rPr lang="ru-RU" dirty="0"/>
              <a:t> И класс фигуры - поля список точек, количество вершин</a:t>
            </a:r>
          </a:p>
          <a:p>
            <a:pPr marL="514350" indent="-514350">
              <a:buAutoNum type="arabicPeriod"/>
            </a:pPr>
            <a:r>
              <a:rPr lang="ru-RU" dirty="0" err="1"/>
              <a:t>Отнаследуете</a:t>
            </a:r>
            <a:r>
              <a:rPr lang="ru-RU" dirty="0"/>
              <a:t> классы треугольника и параллелограмма </a:t>
            </a:r>
          </a:p>
          <a:p>
            <a:pPr marL="514350" indent="-514350">
              <a:buAutoNum type="arabicPeriod"/>
            </a:pPr>
            <a:r>
              <a:rPr lang="ru-RU" dirty="0"/>
              <a:t>Напишите метод нахождения периметра, (проверьте что метод работает и для класса треугольника с параллелограммом)</a:t>
            </a:r>
          </a:p>
          <a:p>
            <a:pPr marL="514350" indent="-514350">
              <a:buAutoNum type="arabicPeriod"/>
            </a:pPr>
            <a:r>
              <a:rPr lang="ru-RU" dirty="0"/>
              <a:t>Напишите методы нахождение площади для треугольника и параллелограмма(желательно до этого определить вычитание точки от точки и умножения))</a:t>
            </a:r>
          </a:p>
          <a:p>
            <a:pPr marL="514350" indent="-514350">
              <a:buAutoNum type="arabicPeriod"/>
            </a:pPr>
            <a:r>
              <a:rPr lang="ru-RU" dirty="0"/>
              <a:t>метод сложения класса фигуры с вещественным числом.</a:t>
            </a:r>
          </a:p>
          <a:p>
            <a:pPr marL="514350" indent="-514350">
              <a:buAutoNum type="arabicPeriod"/>
            </a:pPr>
            <a:r>
              <a:rPr lang="ru-RU" dirty="0"/>
              <a:t>Определите метод пишущий тип фигуры(без типа, треугольник, параллелограмм)</a:t>
            </a:r>
          </a:p>
        </p:txBody>
      </p:sp>
    </p:spTree>
    <p:extLst>
      <p:ext uri="{BB962C8B-B14F-4D97-AF65-F5344CB8AC3E}">
        <p14:creationId xmlns:p14="http://schemas.microsoft.com/office/powerpoint/2010/main" val="37947747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AD262-F212-E29B-52AE-FC6DCE6D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из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80F7CF-E7DF-B37C-663D-3D047EB7B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ru-RU" sz="1800" b="0" i="0" dirty="0">
                <a:solidFill>
                  <a:srgbClr val="252525"/>
                </a:solidFill>
                <a:effectLst/>
              </a:rPr>
              <a:t>функция </a:t>
            </a:r>
            <a:r>
              <a:rPr lang="en-US" sz="1800" dirty="0">
                <a:solidFill>
                  <a:srgbClr val="0070C0"/>
                </a:solidFill>
              </a:rPr>
              <a:t>f =</a:t>
            </a:r>
            <a:r>
              <a:rPr lang="en-US" sz="1800" dirty="0">
                <a:solidFill>
                  <a:srgbClr val="252525"/>
                </a:solidFill>
              </a:rPr>
              <a:t> 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open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</a:t>
            </a:r>
            <a:r>
              <a:rPr lang="en-US" sz="1800" b="1" i="0" dirty="0">
                <a:solidFill>
                  <a:srgbClr val="0070C0"/>
                </a:solidFill>
                <a:effectLst/>
              </a:rPr>
              <a:t>path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)</a:t>
            </a:r>
            <a:r>
              <a:rPr lang="ru-RU" sz="1800" b="0" i="0" dirty="0">
                <a:solidFill>
                  <a:srgbClr val="0070C0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 возвращает файл для чтения, записи, добавления нового содержимого. Может принимать дополнительные параметры: для задания режима открытия, указания кодировки, вывода ошибок и др. Открытый файл</a:t>
            </a:r>
            <a:r>
              <a:rPr lang="en-US" sz="1800" b="0" i="0" dirty="0">
                <a:solidFill>
                  <a:srgbClr val="252525"/>
                </a:solidFill>
                <a:effectLst/>
              </a:rPr>
              <a:t> 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нужно закрыть!!!!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/>
              <a:t>Типы параметра открытия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open(path, mode = ‘r’) – </a:t>
            </a:r>
            <a:r>
              <a:rPr lang="ru-RU" sz="1800" dirty="0"/>
              <a:t>только чтение. В подобный файл нельзя ничего записать.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open(path, mode = ‘w’) – </a:t>
            </a:r>
            <a:r>
              <a:rPr lang="ru-RU" sz="1800" dirty="0"/>
              <a:t>открывает файл для дальнейшей записи. Если такого файла нет, то он будет создан.</a:t>
            </a:r>
            <a:br>
              <a:rPr lang="ru-RU" sz="1800" dirty="0"/>
            </a:br>
            <a:r>
              <a:rPr lang="ru-RU" sz="1800" b="0" i="0" dirty="0">
                <a:solidFill>
                  <a:srgbClr val="252525"/>
                </a:solidFill>
                <a:effectLst/>
              </a:rPr>
              <a:t>- функция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close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()</a:t>
            </a:r>
            <a:r>
              <a:rPr lang="ru-RU" sz="1800" b="0" i="0" dirty="0">
                <a:solidFill>
                  <a:srgbClr val="0070C0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 закрывает файл;</a:t>
            </a:r>
            <a:br>
              <a:rPr lang="ru-RU" sz="1800" dirty="0"/>
            </a:br>
            <a:r>
              <a:rPr lang="ru-RU" sz="1800" b="0" i="0" dirty="0">
                <a:solidFill>
                  <a:srgbClr val="252525"/>
                </a:solidFill>
                <a:effectLst/>
              </a:rPr>
              <a:t>- инструкция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with</a:t>
            </a:r>
            <a:r>
              <a:rPr lang="ru-RU" sz="1800" b="1" i="0" dirty="0">
                <a:solidFill>
                  <a:srgbClr val="007C77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(позволяет автоматически закрывать файловый объект после работы с ним);</a:t>
            </a:r>
            <a:br>
              <a:rPr lang="ru-RU" sz="1800" dirty="0"/>
            </a:b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164384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A090D9-D235-C865-91D2-2791470E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Чтение и запись из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4BF810-99B2-6F7F-C296-4C98C665A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b="0" i="0" dirty="0">
                <a:solidFill>
                  <a:srgbClr val="252525"/>
                </a:solidFill>
                <a:effectLst/>
              </a:rPr>
              <a:t>- метод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read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()</a:t>
            </a:r>
            <a:r>
              <a:rPr lang="ru-RU" sz="1800" b="0" i="0" dirty="0">
                <a:solidFill>
                  <a:srgbClr val="0070C0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 для чтения содержимого документа; </a:t>
            </a:r>
            <a:r>
              <a:rPr lang="en-US" sz="1800" b="0" i="0" dirty="0">
                <a:solidFill>
                  <a:srgbClr val="252525"/>
                </a:solidFill>
                <a:effectLst/>
              </a:rPr>
              <a:t>read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() считывает весь файл в строку. </a:t>
            </a:r>
            <a:r>
              <a:rPr lang="ru-RU" sz="1800" dirty="0">
                <a:solidFill>
                  <a:srgbClr val="252525"/>
                </a:solidFill>
              </a:rPr>
              <a:t>Так же можно считать отдельно несколько символов. </a:t>
            </a:r>
            <a:r>
              <a:rPr lang="en-US" sz="1800" dirty="0">
                <a:solidFill>
                  <a:srgbClr val="252525"/>
                </a:solidFill>
              </a:rPr>
              <a:t>read(n)</a:t>
            </a:r>
            <a:br>
              <a:rPr lang="ru-RU" sz="1800" dirty="0"/>
            </a:br>
            <a:r>
              <a:rPr lang="ru-RU" sz="1800" b="0" i="0" dirty="0">
                <a:solidFill>
                  <a:srgbClr val="252525"/>
                </a:solidFill>
                <a:effectLst/>
              </a:rPr>
              <a:t>- метод</a:t>
            </a:r>
            <a:r>
              <a:rPr lang="ru-RU" sz="1800" b="1" i="0" dirty="0">
                <a:solidFill>
                  <a:srgbClr val="252525"/>
                </a:solidFill>
                <a:effectLst/>
              </a:rPr>
              <a:t>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readlines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()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 преобразует все строки файла в список;</a:t>
            </a:r>
            <a:br>
              <a:rPr lang="ru-RU" sz="1800" dirty="0"/>
            </a:br>
            <a:r>
              <a:rPr lang="ru-RU" sz="1800" b="0" i="0" dirty="0">
                <a:solidFill>
                  <a:srgbClr val="252525"/>
                </a:solidFill>
                <a:effectLst/>
              </a:rPr>
              <a:t>- метод</a:t>
            </a:r>
            <a:r>
              <a:rPr lang="ru-RU" sz="1800" b="1" i="0" dirty="0">
                <a:solidFill>
                  <a:srgbClr val="252525"/>
                </a:solidFill>
                <a:effectLst/>
              </a:rPr>
              <a:t>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readline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()</a:t>
            </a:r>
            <a:r>
              <a:rPr lang="ru-RU" sz="1800" b="0" i="0" dirty="0">
                <a:solidFill>
                  <a:srgbClr val="0070C0"/>
                </a:solidFill>
                <a:effectLst/>
              </a:rPr>
              <a:t>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</a:t>
            </a:r>
            <a:r>
              <a:rPr lang="en-US" sz="1800" b="0" i="0" dirty="0">
                <a:solidFill>
                  <a:srgbClr val="252525"/>
                </a:solidFill>
                <a:effectLst/>
              </a:rPr>
              <a:t> 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выводит нулевую строчку. </a:t>
            </a:r>
            <a:endParaRPr lang="en-US" sz="1800" b="0" i="0" dirty="0">
              <a:solidFill>
                <a:srgbClr val="252525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ru-RU" sz="1800" b="0" i="0" dirty="0">
                <a:solidFill>
                  <a:srgbClr val="252525"/>
                </a:solidFill>
                <a:effectLst/>
              </a:rPr>
              <a:t>- метод </a:t>
            </a:r>
            <a:r>
              <a:rPr lang="ru-RU" sz="1800" b="1" i="0" dirty="0" err="1">
                <a:solidFill>
                  <a:srgbClr val="0070C0"/>
                </a:solidFill>
                <a:effectLst/>
              </a:rPr>
              <a:t>write</a:t>
            </a:r>
            <a:r>
              <a:rPr lang="ru-RU" sz="1800" b="1" i="0" dirty="0">
                <a:solidFill>
                  <a:srgbClr val="0070C0"/>
                </a:solidFill>
                <a:effectLst/>
              </a:rPr>
              <a:t>() </a:t>
            </a:r>
            <a:r>
              <a:rPr lang="ru-RU" sz="1800" b="0" i="0" dirty="0">
                <a:solidFill>
                  <a:srgbClr val="252525"/>
                </a:solidFill>
                <a:effectLst/>
              </a:rPr>
              <a:t>- записывает новую информацию в файл. 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777849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7963A3-44DC-671E-A754-B9D47627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66BB63A1-4851-FD92-1517-603200557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739" y="1362488"/>
            <a:ext cx="4179223" cy="2293648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1216EB-2F22-795D-9371-52B9DDF37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712" y="3698457"/>
            <a:ext cx="7280576" cy="265624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43CAFC-2FC2-7A92-F002-37F732B0C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019" y="1547748"/>
            <a:ext cx="7054520" cy="22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0193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050D3-2EC7-5D97-4800-3B047ACB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74A2F9-AEB0-ED5D-2740-EA8C8F013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Импорт: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modulename</a:t>
            </a:r>
            <a:r>
              <a:rPr lang="en-US" b="1" dirty="0"/>
              <a:t> import </a:t>
            </a:r>
            <a:r>
              <a:rPr lang="en-US" b="1" dirty="0" err="1"/>
              <a:t>some_function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Можно импортировать модуль  под </a:t>
            </a:r>
            <a:r>
              <a:rPr lang="ru-RU" dirty="0" err="1"/>
              <a:t>специалным</a:t>
            </a:r>
            <a:r>
              <a:rPr lang="ru-RU" dirty="0"/>
              <a:t> названием:</a:t>
            </a:r>
          </a:p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modulename</a:t>
            </a:r>
            <a:r>
              <a:rPr lang="en-US" b="1" dirty="0"/>
              <a:t> as </a:t>
            </a:r>
            <a:r>
              <a:rPr lang="en-US" b="1" dirty="0" err="1"/>
              <a:t>mn</a:t>
            </a:r>
            <a:endParaRPr lang="en-US" b="1" dirty="0"/>
          </a:p>
          <a:p>
            <a:pPr marL="0" indent="0">
              <a:buNone/>
            </a:pPr>
            <a:r>
              <a:rPr lang="ru-RU" dirty="0"/>
              <a:t>Тогда функция вызывается так: </a:t>
            </a:r>
            <a:r>
              <a:rPr lang="en-US" b="1" dirty="0" err="1"/>
              <a:t>mn.some_function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ru-RU" dirty="0"/>
              <a:t>Можно импортировать все функции модуля( не стоит )</a:t>
            </a:r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b="1" dirty="0" err="1"/>
              <a:t>modulename</a:t>
            </a:r>
            <a:r>
              <a:rPr lang="en-US" b="1" dirty="0"/>
              <a:t> import *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3513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C0D4AC-0F73-6129-A72D-ED239E0D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классические 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5D6455-192B-898F-2D59-41FA0E655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sz="2400" b="1" dirty="0"/>
              <a:t>math</a:t>
            </a:r>
            <a:r>
              <a:rPr lang="en-US" sz="2400" dirty="0"/>
              <a:t> – </a:t>
            </a:r>
            <a:r>
              <a:rPr lang="ru-RU" sz="2400" dirty="0"/>
              <a:t>содержит основные математические операции – факториал, корень, логарифмы, тригонометрические функции и многое другое</a:t>
            </a:r>
            <a:r>
              <a:rPr lang="en-US" sz="2400" dirty="0"/>
              <a:t> 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b="1" dirty="0"/>
              <a:t>random</a:t>
            </a:r>
            <a:r>
              <a:rPr lang="ru-RU" sz="2400" dirty="0"/>
              <a:t> - </a:t>
            </a:r>
            <a:r>
              <a:rPr lang="en-US" sz="2400" dirty="0"/>
              <a:t> </a:t>
            </a:r>
            <a:r>
              <a:rPr lang="ru-RU" sz="2400" dirty="0"/>
              <a:t>содержит различные способы генерации случайных величин</a:t>
            </a:r>
            <a:endParaRPr lang="en-US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b="1" dirty="0"/>
              <a:t>time</a:t>
            </a:r>
            <a:r>
              <a:rPr lang="ru-RU" sz="2400" dirty="0"/>
              <a:t> </a:t>
            </a:r>
            <a:r>
              <a:rPr lang="en-US" sz="2400" dirty="0"/>
              <a:t>– </a:t>
            </a:r>
            <a:r>
              <a:rPr lang="ru-RU" sz="2400" dirty="0"/>
              <a:t>содержит функции</a:t>
            </a:r>
            <a:r>
              <a:rPr lang="en-US" sz="2400" dirty="0"/>
              <a:t>, </a:t>
            </a:r>
            <a:r>
              <a:rPr lang="ru-RU" sz="2400" dirty="0"/>
              <a:t>возвращающее текущее время, позволяет замерять время работы функции и пр.</a:t>
            </a:r>
            <a:endParaRPr lang="en-US" sz="24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400" b="1" dirty="0" err="1"/>
              <a:t>os</a:t>
            </a:r>
            <a:r>
              <a:rPr lang="en-US" sz="2400" dirty="0"/>
              <a:t> – </a:t>
            </a:r>
            <a:r>
              <a:rPr lang="ru-RU" sz="2400" dirty="0"/>
              <a:t>взаимодействие с системой, командной строкой и файловым менеджером</a:t>
            </a:r>
          </a:p>
        </p:txBody>
      </p:sp>
    </p:spTree>
    <p:extLst>
      <p:ext uri="{BB962C8B-B14F-4D97-AF65-F5344CB8AC3E}">
        <p14:creationId xmlns:p14="http://schemas.microsoft.com/office/powerpoint/2010/main" val="41126478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051F3-3168-8107-A600-300763D2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Системы </a:t>
            </a:r>
            <a:r>
              <a:rPr lang="ru-RU" b="0" i="0">
                <a:solidFill>
                  <a:srgbClr val="1F1F1F"/>
                </a:solidFill>
                <a:effectLst/>
                <a:latin typeface="Google Sans"/>
              </a:rPr>
              <a:t>контроля</a:t>
            </a:r>
            <a:r>
              <a:rPr lang="ru-RU"/>
              <a:t> версий</a:t>
            </a:r>
            <a:r>
              <a:rPr lang="en-US"/>
              <a:t>(</a:t>
            </a:r>
            <a:r>
              <a:rPr lang="ru-RU"/>
              <a:t> </a:t>
            </a:r>
            <a:r>
              <a:rPr lang="en-US"/>
              <a:t>VCS )</a:t>
            </a:r>
            <a:endParaRPr lang="ru-RU" dirty="0"/>
          </a:p>
        </p:txBody>
      </p:sp>
      <p:pic>
        <p:nvPicPr>
          <p:cNvPr id="3074" name="Picture 2" descr="Steam Community :: Guide :: Сейвы по окончании всех миссий сюжетных  кампаний / All missions endings save-files">
            <a:extLst>
              <a:ext uri="{FF2B5EF4-FFF2-40B4-BE49-F238E27FC236}">
                <a16:creationId xmlns:a16="http://schemas.microsoft.com/office/drawing/2014/main" id="{3D67C689-1242-CCC8-EDA8-92D1BA1C30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544" y="1690688"/>
            <a:ext cx="4738714" cy="2665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248A06-85FB-BF69-15E8-B604C8405386}"/>
              </a:ext>
            </a:extLst>
          </p:cNvPr>
          <p:cNvSpPr txBox="1"/>
          <p:nvPr/>
        </p:nvSpPr>
        <p:spPr>
          <a:xfrm>
            <a:off x="838200" y="1690688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0">
                <a:effectLst/>
              </a:rPr>
              <a:t>Система контроля версий — это система, записывающая изменения в файл или набор файлов в течение времени и позволяющая вернуться позже к определённой версии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36013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84F21-BC94-4077-97F0-3490491E1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893121-525C-1735-0369-EE91861CA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6747"/>
            <a:ext cx="3182257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Локальные </a:t>
            </a:r>
          </a:p>
          <a:p>
            <a:pPr marL="0" indent="0">
              <a:buNone/>
            </a:pPr>
            <a:r>
              <a:rPr lang="ru-RU" dirty="0"/>
              <a:t>Все версии и их изменения хранятся на локальном компьютере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92FC8BAE-9B4B-6F50-26C4-944672A51580}"/>
              </a:ext>
            </a:extLst>
          </p:cNvPr>
          <p:cNvSpPr txBox="1">
            <a:spLocks/>
          </p:cNvSpPr>
          <p:nvPr/>
        </p:nvSpPr>
        <p:spPr>
          <a:xfrm>
            <a:off x="4285343" y="1825625"/>
            <a:ext cx="3436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Централизованные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Все версии файлов и их изменения хранятся на сервере. Пользователю выдаются файлы с необходимой версией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49E2617E-FA87-8C21-30A5-1D014F55D3A5}"/>
              </a:ext>
            </a:extLst>
          </p:cNvPr>
          <p:cNvSpPr txBox="1">
            <a:spLocks/>
          </p:cNvSpPr>
          <p:nvPr/>
        </p:nvSpPr>
        <p:spPr>
          <a:xfrm>
            <a:off x="7917543" y="1825625"/>
            <a:ext cx="3436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Распределённые</a:t>
            </a:r>
          </a:p>
          <a:p>
            <a:pPr marL="0" indent="0">
              <a:buNone/>
            </a:pPr>
            <a:r>
              <a:rPr lang="ru-RU" dirty="0"/>
              <a:t> Все версии файлов и их изменения хранятся на сервере. Пользователю выдаются вся история изменений файлов, называемая репозиторием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51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B8A58-7F3A-DEA1-BFB3-CF469805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9721E1-8A6E-4A7D-1CDA-CAFAEDADE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Ветка (</a:t>
            </a:r>
            <a:r>
              <a:rPr lang="ru-RU" dirty="0" err="1"/>
              <a:t>branch</a:t>
            </a:r>
            <a:r>
              <a:rPr lang="ru-RU" dirty="0"/>
              <a:t>) — копия (ответвление) основного кода проекта. Их создают, чтобы «безболезненно» работать над проектом</a:t>
            </a:r>
            <a:r>
              <a:rPr lang="en-US" dirty="0"/>
              <a:t>, </a:t>
            </a:r>
            <a:r>
              <a:rPr lang="ru-RU" dirty="0"/>
              <a:t>не ломая то  что уже </a:t>
            </a:r>
            <a:r>
              <a:rPr lang="ru-RU" dirty="0" err="1"/>
              <a:t>рабоает</a:t>
            </a:r>
            <a:r>
              <a:rPr lang="ru-RU" dirty="0"/>
              <a:t>.</a:t>
            </a:r>
          </a:p>
          <a:p>
            <a:r>
              <a:rPr lang="ru-RU" dirty="0"/>
              <a:t>Коммит (</a:t>
            </a:r>
            <a:r>
              <a:rPr lang="ru-RU" dirty="0" err="1"/>
              <a:t>commit</a:t>
            </a:r>
            <a:r>
              <a:rPr lang="ru-RU" dirty="0"/>
              <a:t>) — кусочек изменений сохраненный программистом.</a:t>
            </a:r>
          </a:p>
          <a:p>
            <a:r>
              <a:rPr lang="ru-RU" dirty="0" err="1"/>
              <a:t>Пуш</a:t>
            </a:r>
            <a:r>
              <a:rPr lang="ru-RU" dirty="0"/>
              <a:t> (</a:t>
            </a:r>
            <a:r>
              <a:rPr lang="ru-RU" dirty="0" err="1"/>
              <a:t>push</a:t>
            </a:r>
            <a:r>
              <a:rPr lang="ru-RU" dirty="0"/>
              <a:t>)— отправка коммитов с локального компьютера разработчика на удалённый сервер</a:t>
            </a:r>
          </a:p>
          <a:p>
            <a:r>
              <a:rPr lang="ru-RU" dirty="0" err="1"/>
              <a:t>Мерж</a:t>
            </a:r>
            <a:r>
              <a:rPr lang="ru-RU" dirty="0"/>
              <a:t> (</a:t>
            </a:r>
            <a:r>
              <a:rPr lang="ru-RU" dirty="0" err="1"/>
              <a:t>merge</a:t>
            </a:r>
            <a:r>
              <a:rPr lang="ru-RU" dirty="0"/>
              <a:t>)— объединение перемещающихся изменений (коммитов)</a:t>
            </a:r>
          </a:p>
        </p:txBody>
      </p:sp>
    </p:spTree>
    <p:extLst>
      <p:ext uri="{BB962C8B-B14F-4D97-AF65-F5344CB8AC3E}">
        <p14:creationId xmlns:p14="http://schemas.microsoft.com/office/powerpoint/2010/main" val="18904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5805B-4E05-E74B-44A7-81CDC4EE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Типы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5ECE01-7194-9D9B-E1B5-44C34838E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Число с плавающей точкой - </a:t>
            </a:r>
            <a:r>
              <a:rPr lang="en-US" dirty="0"/>
              <a:t>float</a:t>
            </a:r>
            <a:endParaRPr lang="ru-RU" dirty="0"/>
          </a:p>
          <a:p>
            <a:r>
              <a:rPr lang="ru-RU" dirty="0"/>
              <a:t>3.14</a:t>
            </a:r>
            <a:r>
              <a:rPr lang="en-US" dirty="0"/>
              <a:t> – </a:t>
            </a:r>
            <a:r>
              <a:rPr lang="ru-RU" dirty="0"/>
              <a:t>десятичная запись</a:t>
            </a:r>
          </a:p>
          <a:p>
            <a:r>
              <a:rPr lang="en-US" dirty="0"/>
              <a:t>531.8008e-3</a:t>
            </a:r>
            <a:r>
              <a:rPr lang="ru-RU" dirty="0"/>
              <a:t> – экспоненциальная запись</a:t>
            </a:r>
          </a:p>
          <a:p>
            <a:pPr marL="0" indent="0">
              <a:buNone/>
            </a:pPr>
            <a:r>
              <a:rPr lang="ru-RU" dirty="0"/>
              <a:t>Применимы все те же операции что и с </a:t>
            </a:r>
            <a:r>
              <a:rPr lang="en-US" dirty="0"/>
              <a:t>integer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0003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DEB88-ECEA-9144-7F8E-79F825C46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A49338B-EEF5-6851-5E04-4BEDF98FB4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514350" indent="-514350">
                  <a:buAutoNum type="arabicPeriod"/>
                </a:pPr>
                <a:r>
                  <a:rPr lang="ru-RU" dirty="0"/>
                  <a:t>Создайте функцию рисующую окружность из звёздочек в текстовом файле.</a:t>
                </a: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C</a:t>
                </a:r>
                <a:r>
                  <a:rPr lang="ru-RU" dirty="0"/>
                  <a:t>читайте три переменные из файла</a:t>
                </a:r>
                <a:r>
                  <a:rPr lang="en-US" dirty="0"/>
                  <a:t> </a:t>
                </a:r>
                <a:r>
                  <a:rPr lang="ru-RU" dirty="0"/>
                  <a:t>задающего плоскость. И еще три задающие вектор. Найдите угол между плоскостью и вектором.</a:t>
                </a:r>
              </a:p>
              <a:p>
                <a:pPr marL="514350" indent="-514350">
                  <a:buAutoNum type="arabicPeriod"/>
                </a:pPr>
                <a:r>
                  <a:rPr lang="ru-RU" dirty="0"/>
                  <a:t>Создать класс многочленов. Задать:</a:t>
                </a:r>
              </a:p>
              <a:p>
                <a:r>
                  <a:rPr lang="ru-RU" dirty="0"/>
                  <a:t>Инициализатор по списку коэффициентов.</a:t>
                </a:r>
              </a:p>
              <a:p>
                <a:r>
                  <a:rPr lang="ru-RU" dirty="0"/>
                  <a:t>Сложение двух многочленов</a:t>
                </a:r>
              </a:p>
              <a:p>
                <a:r>
                  <a:rPr lang="ru-RU" dirty="0"/>
                  <a:t>Метод вычисляющий значение в точке</a:t>
                </a:r>
              </a:p>
              <a:p>
                <a:r>
                  <a:rPr lang="ru-RU" dirty="0"/>
                  <a:t>Метод взятия производной</a:t>
                </a:r>
              </a:p>
              <a:p>
                <a:r>
                  <a:rPr lang="ru-RU" dirty="0"/>
                  <a:t>Метод записи многочлен в файл в формате: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A49338B-EEF5-6851-5E04-4BEDF98FB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2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630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9B1CCD-B746-5566-8922-20773F6D7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Типы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FA506-88BF-E1BD-1796-D0A51F986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Комплексные - </a:t>
            </a:r>
            <a:r>
              <a:rPr lang="en-US" dirty="0"/>
              <a:t>Complex</a:t>
            </a:r>
            <a:r>
              <a:rPr lang="ru-RU" dirty="0"/>
              <a:t> </a:t>
            </a:r>
            <a:endParaRPr lang="en-US" dirty="0"/>
          </a:p>
          <a:p>
            <a:r>
              <a:rPr lang="en-US" dirty="0"/>
              <a:t>2+4j</a:t>
            </a:r>
            <a:r>
              <a:rPr lang="ru-RU" dirty="0"/>
              <a:t> мнимая единица обозначается с помощью </a:t>
            </a:r>
            <a:r>
              <a:rPr lang="en-US" dirty="0"/>
              <a:t>j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Появляются операции извлечения вещественной и мнимой части:</a:t>
            </a:r>
          </a:p>
          <a:p>
            <a:r>
              <a:rPr lang="en-US" dirty="0"/>
              <a:t>(2+4j).real  =2</a:t>
            </a:r>
          </a:p>
          <a:p>
            <a:r>
              <a:rPr lang="en-US" dirty="0"/>
              <a:t>(2+4j).</a:t>
            </a:r>
            <a:r>
              <a:rPr lang="en-US" dirty="0" err="1"/>
              <a:t>imag</a:t>
            </a:r>
            <a:r>
              <a:rPr lang="en-US" dirty="0"/>
              <a:t> = 4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Перестают работать операции целочисленного деления и взятия остатка.</a:t>
            </a: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542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0B433A-CE9B-61B1-79CF-9C4010E84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Немного о том как переменные задаются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F17689D6-5D45-D049-DC86-D678622CD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Python </a:t>
            </a:r>
            <a:r>
              <a:rPr lang="ru-RU" dirty="0"/>
              <a:t>задаёт тип переменных сам исходя из того что в переменной содержится. Для создания переменной не требуется дополнительные ключевые слова!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6E03AF3-0B8A-11BA-0A9C-D72C18963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72" y="3115044"/>
            <a:ext cx="4986772" cy="166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1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373C1-77E4-1A59-0CCB-80E8A41C0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</a:rPr>
              <a:t>Строковый тип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8921D-814B-CF3E-8D43-9AEDAC19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Строчка – набор символов, в том числе пробелов, цифр, спец. символов.</a:t>
            </a:r>
          </a:p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Чтобы задать строчку в коде, нужно использовать кавычки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При выводе с будет равно: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ru-RU" sz="1800" dirty="0"/>
              <a:t>Простейшие операции: +</a:t>
            </a:r>
            <a:r>
              <a:rPr lang="en-US" sz="1800" dirty="0"/>
              <a:t>,*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28F04B-6334-3B47-3D25-CDCDFFF50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64" y="2333524"/>
            <a:ext cx="5163271" cy="14480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230A36-C556-EDCF-BBCC-7604E0227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64" y="4314698"/>
            <a:ext cx="207674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02036"/>
      </p:ext>
    </p:extLst>
  </p:cSld>
  <p:clrMapOvr>
    <a:masterClrMapping/>
  </p:clrMapOvr>
</p:sld>
</file>

<file path=ppt/theme/theme1.xml><?xml version="1.0" encoding="utf-8"?>
<a:theme xmlns:a="http://schemas.openxmlformats.org/drawingml/2006/main" name="La ment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TM02474572[[fn=Медицинский шаблон оформления]]</Template>
  <TotalTime>30784</TotalTime>
  <Words>4141</Words>
  <Application>Microsoft Office PowerPoint</Application>
  <PresentationFormat>Широкоэкранный</PresentationFormat>
  <Paragraphs>387</Paragraphs>
  <Slides>60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60</vt:i4>
      </vt:variant>
    </vt:vector>
  </HeadingPairs>
  <TitlesOfParts>
    <vt:vector size="67" baseType="lpstr">
      <vt:lpstr>Arial</vt:lpstr>
      <vt:lpstr>Calibri</vt:lpstr>
      <vt:lpstr>Cambria Math</vt:lpstr>
      <vt:lpstr>Google Sans</vt:lpstr>
      <vt:lpstr>JetBrains Mono</vt:lpstr>
      <vt:lpstr>Times New Roman</vt:lpstr>
      <vt:lpstr>La mente</vt:lpstr>
      <vt:lpstr>Python</vt:lpstr>
      <vt:lpstr>Почему Python?</vt:lpstr>
      <vt:lpstr>Почему Python?</vt:lpstr>
      <vt:lpstr>Почему Python?</vt:lpstr>
      <vt:lpstr>Типы данных</vt:lpstr>
      <vt:lpstr>Типы данных</vt:lpstr>
      <vt:lpstr>Типы данных</vt:lpstr>
      <vt:lpstr>Немного о том как переменные задаются</vt:lpstr>
      <vt:lpstr>Строковый тип данных</vt:lpstr>
      <vt:lpstr>Презентация PowerPoint</vt:lpstr>
      <vt:lpstr>F - строчки</vt:lpstr>
      <vt:lpstr>Индексация</vt:lpstr>
      <vt:lpstr>Срезы</vt:lpstr>
      <vt:lpstr>Иммутабельность</vt:lpstr>
      <vt:lpstr>Операции над строчками</vt:lpstr>
      <vt:lpstr>Тип boolean</vt:lpstr>
      <vt:lpstr>Операции сравнения</vt:lpstr>
      <vt:lpstr>Условный оператор</vt:lpstr>
      <vt:lpstr>Цикл for</vt:lpstr>
      <vt:lpstr>Тип range</vt:lpstr>
      <vt:lpstr>Использование range c for</vt:lpstr>
      <vt:lpstr>Презентация PowerPoint</vt:lpstr>
      <vt:lpstr>Цикл for - продолжение…</vt:lpstr>
      <vt:lpstr>Цикл while</vt:lpstr>
      <vt:lpstr>Ключевые слова break, continue</vt:lpstr>
      <vt:lpstr>Списки</vt:lpstr>
      <vt:lpstr>Напоминание о срезах</vt:lpstr>
      <vt:lpstr>Операции со списками</vt:lpstr>
      <vt:lpstr>Словари</vt:lpstr>
      <vt:lpstr>Приемеры</vt:lpstr>
      <vt:lpstr>Лирическое отступление</vt:lpstr>
      <vt:lpstr>Презентация PowerPoint</vt:lpstr>
      <vt:lpstr>Функции в Python</vt:lpstr>
      <vt:lpstr>Мини-Пример</vt:lpstr>
      <vt:lpstr>Значения по умолчанию</vt:lpstr>
      <vt:lpstr>Именованные аргументы</vt:lpstr>
      <vt:lpstr>Произвольное колличество аргументов</vt:lpstr>
      <vt:lpstr>Два замечания про функции.</vt:lpstr>
      <vt:lpstr>Lambda функция</vt:lpstr>
      <vt:lpstr>Пример</vt:lpstr>
      <vt:lpstr>ООП</vt:lpstr>
      <vt:lpstr>Пример</vt:lpstr>
      <vt:lpstr>Принципы ооп</vt:lpstr>
      <vt:lpstr>Инкапсуляция</vt:lpstr>
      <vt:lpstr>Пример</vt:lpstr>
      <vt:lpstr>Наследование</vt:lpstr>
      <vt:lpstr>Пример</vt:lpstr>
      <vt:lpstr>Полиморфизм</vt:lpstr>
      <vt:lpstr>Базовые операторы</vt:lpstr>
      <vt:lpstr>Пример</vt:lpstr>
      <vt:lpstr>Презентация PowerPoint</vt:lpstr>
      <vt:lpstr>Чтение и запись из файла</vt:lpstr>
      <vt:lpstr>Чтение и запись из файла</vt:lpstr>
      <vt:lpstr>Примеры</vt:lpstr>
      <vt:lpstr>Модули</vt:lpstr>
      <vt:lpstr>Полезные классические модули</vt:lpstr>
      <vt:lpstr>Системы контроля версий( VCS )</vt:lpstr>
      <vt:lpstr>Виды</vt:lpstr>
      <vt:lpstr>Git</vt:lpstr>
      <vt:lpstr>Задачки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Авдонюшкин Дмитрий Викторович</dc:creator>
  <cp:lastModifiedBy>Кравчинский Сергей Андреевич</cp:lastModifiedBy>
  <cp:revision>12</cp:revision>
  <dcterms:created xsi:type="dcterms:W3CDTF">2024-09-03T13:44:47Z</dcterms:created>
  <dcterms:modified xsi:type="dcterms:W3CDTF">2025-09-08T07:38:06Z</dcterms:modified>
</cp:coreProperties>
</file>