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y="9144000" cx="16256000"/>
  <p:notesSz cx="6858000" cy="9144000"/>
  <p:embeddedFontLst>
    <p:embeddedFont>
      <p:font typeface="Open Sans"/>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998">
          <p15:clr>
            <a:srgbClr val="A4A3A4"/>
          </p15:clr>
        </p15:guide>
        <p15:guide id="2" pos="5120">
          <p15:clr>
            <a:srgbClr val="A4A3A4"/>
          </p15:clr>
        </p15:guide>
      </p15:sldGuideLst>
    </p:ext>
    <p:ext uri="GoogleSlidesCustomDataVersion2">
      <go:slidesCustomData xmlns:go="http://customooxmlschemas.google.com/" r:id="rId31" roundtripDataSignature="AMtx7mhobIc07+Fc46cFHB8hlL8ORm40W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C8B2A88-670A-4C43-95FC-FBCCD8F2AC94}">
  <a:tblStyle styleId="{8C8B2A88-670A-4C43-95FC-FBCCD8F2AC94}" styleName="Table_0">
    <a:wholeTbl>
      <a:tcTxStyle b="off" i="off">
        <a:font>
          <a:latin typeface="Arial"/>
          <a:ea typeface="Arial"/>
          <a:cs typeface="Aria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9EFF7"/>
          </a:solidFill>
        </a:fill>
      </a:tcStyle>
    </a:wholeTbl>
    <a:band1H>
      <a:tcTxStyle/>
      <a:tcStyle>
        <a:fill>
          <a:solidFill>
            <a:srgbClr val="D0DEEF"/>
          </a:solidFill>
        </a:fill>
      </a:tcStyle>
    </a:band1H>
    <a:band2H>
      <a:tcTxStyle/>
    </a:band2H>
    <a:band1V>
      <a:tcTxStyle/>
      <a:tcStyle>
        <a:fill>
          <a:solidFill>
            <a:srgbClr val="D0DEEF"/>
          </a:solidFill>
        </a:fill>
      </a:tcStyle>
    </a:band1V>
    <a:band2V>
      <a:tcTxStyle/>
    </a:band2V>
    <a:lastCol>
      <a:tcTxStyle b="on" i="off">
        <a:font>
          <a:latin typeface="Arial"/>
          <a:ea typeface="Arial"/>
          <a:cs typeface="Arial"/>
        </a:font>
        <a:schemeClr val="lt1"/>
      </a:tcTxStyle>
      <a:tcStyle>
        <a:fill>
          <a:solidFill>
            <a:schemeClr val="accent1"/>
          </a:solidFill>
        </a:fill>
      </a:tcStyle>
    </a:lastCol>
    <a:firstCol>
      <a:tcTxStyle b="on" i="off">
        <a:font>
          <a:latin typeface="Arial"/>
          <a:ea typeface="Arial"/>
          <a:cs typeface="Arial"/>
        </a:font>
        <a:schemeClr val="lt1"/>
      </a:tcTxStyle>
      <a:tcStyle>
        <a:fill>
          <a:solidFill>
            <a:schemeClr val="accent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Arial"/>
          <a:ea typeface="Arial"/>
          <a:cs typeface="Arial"/>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998" orient="horz"/>
        <p:guide pos="512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OpenSans-bold.fntdata"/><Relationship Id="rId27" Type="http://schemas.openxmlformats.org/officeDocument/2006/relationships/font" Target="fonts/OpenSans-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OpenSans-italic.fntdata"/><Relationship Id="rId7" Type="http://schemas.openxmlformats.org/officeDocument/2006/relationships/slide" Target="slides/slide1.xml"/><Relationship Id="rId8" Type="http://schemas.openxmlformats.org/officeDocument/2006/relationships/slide" Target="slides/slide2.xml"/><Relationship Id="rId31" Type="http://customschemas.google.com/relationships/presentationmetadata" Target="metadata"/><Relationship Id="rId30" Type="http://schemas.openxmlformats.org/officeDocument/2006/relationships/font" Target="fonts/OpenSans-bold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 name="Google Shape;60;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 name="Google Shape;119;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7" name="Google Shape;127;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5" name="Google Shape;135;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5c2c091df5_0_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 name="Google Shape;143;g25c2c091df5_0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5c2c091df5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0" name="Google Shape;150;g25c2c091df5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7" name="Google Shape;157;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4" name="Google Shape;164;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1" name="Google Shape;171;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8" name="Google Shape;178;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5" name="Google Shape;185;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2:notes"/>
          <p:cNvSpPr txBox="1"/>
          <p:nvPr>
            <p:ph idx="1" type="body"/>
          </p:nvPr>
        </p:nvSpPr>
        <p:spPr>
          <a:xfrm>
            <a:off x="685800" y="4786362"/>
            <a:ext cx="5486400" cy="391611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5" name="Google Shape;65;p2:notes"/>
          <p:cNvSpPr/>
          <p:nvPr>
            <p:ph idx="2" type="sldImg"/>
          </p:nvPr>
        </p:nvSpPr>
        <p:spPr>
          <a:xfrm>
            <a:off x="444500" y="1243013"/>
            <a:ext cx="5969000" cy="3357562"/>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2" name="Google Shape;192;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0" name="Google Shape;70;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5" name="Google Shape;75;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2" name="Google Shape;82;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9" name="Google Shape;89;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6" name="Google Shape;96;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3" name="Google Shape;103;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1" name="Google Shape;111;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 Id="rId3" Type="http://schemas.openxmlformats.org/officeDocument/2006/relationships/image" Target="../media/image11.png"/><Relationship Id="rId4" Type="http://schemas.openxmlformats.org/officeDocument/2006/relationships/image" Target="../media/image3.png"/><Relationship Id="rId5"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 Id="rId3" Type="http://schemas.openxmlformats.org/officeDocument/2006/relationships/image" Target="../media/image11.png"/><Relationship Id="rId4"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 Id="rId3" Type="http://schemas.openxmlformats.org/officeDocument/2006/relationships/image" Target="../media/image15.png"/><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 Id="rId3" Type="http://schemas.openxmlformats.org/officeDocument/2006/relationships/image" Target="../media/image11.png"/><Relationship Id="rId4" Type="http://schemas.openxmlformats.org/officeDocument/2006/relationships/image" Target="../media/image3.png"/><Relationship Id="rId5"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 Id="rId3" Type="http://schemas.openxmlformats.org/officeDocument/2006/relationships/image" Target="../media/image11.png"/><Relationship Id="rId4" Type="http://schemas.openxmlformats.org/officeDocument/2006/relationships/image" Target="../media/image3.png"/><Relationship Id="rId5" Type="http://schemas.openxmlformats.org/officeDocument/2006/relationships/image" Target="../media/image7.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 Id="rId3" Type="http://schemas.openxmlformats.org/officeDocument/2006/relationships/image" Target="../media/image11.png"/><Relationship Id="rId4" Type="http://schemas.openxmlformats.org/officeDocument/2006/relationships/image" Target="../media/image3.png"/><Relationship Id="rId5" Type="http://schemas.openxmlformats.org/officeDocument/2006/relationships/image" Target="../media/image1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 Id="rId3" Type="http://schemas.openxmlformats.org/officeDocument/2006/relationships/image" Target="../media/image11.png"/><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15" name="Shape 15"/>
        <p:cNvGrpSpPr/>
        <p:nvPr/>
      </p:nvGrpSpPr>
      <p:grpSpPr>
        <a:xfrm>
          <a:off x="0" y="0"/>
          <a:ext cx="0" cy="0"/>
          <a:chOff x="0" y="0"/>
          <a:chExt cx="0" cy="0"/>
        </a:xfrm>
      </p:grpSpPr>
      <p:pic>
        <p:nvPicPr>
          <p:cNvPr id="16" name="Google Shape;16;p21"/>
          <p:cNvPicPr preferRelativeResize="0"/>
          <p:nvPr/>
        </p:nvPicPr>
        <p:blipFill rotWithShape="1">
          <a:blip r:embed="rId2">
            <a:alphaModFix/>
          </a:blip>
          <a:srcRect b="0" l="0" r="0" t="0"/>
          <a:stretch/>
        </p:blipFill>
        <p:spPr>
          <a:xfrm>
            <a:off x="0" y="0"/>
            <a:ext cx="16256000" cy="9144000"/>
          </a:xfrm>
          <a:prstGeom prst="rect">
            <a:avLst/>
          </a:prstGeom>
          <a:noFill/>
          <a:ln>
            <a:noFill/>
          </a:ln>
        </p:spPr>
      </p:pic>
      <p:pic>
        <p:nvPicPr>
          <p:cNvPr descr="A close up of a logo&#10;&#10;Description automatically generated" id="17" name="Google Shape;17;p21"/>
          <p:cNvPicPr preferRelativeResize="0"/>
          <p:nvPr/>
        </p:nvPicPr>
        <p:blipFill rotWithShape="1">
          <a:blip r:embed="rId3">
            <a:alphaModFix/>
          </a:blip>
          <a:srcRect b="0" l="0" r="0" t="0"/>
          <a:stretch/>
        </p:blipFill>
        <p:spPr>
          <a:xfrm>
            <a:off x="0" y="0"/>
            <a:ext cx="16256000" cy="9144000"/>
          </a:xfrm>
          <a:prstGeom prst="rect">
            <a:avLst/>
          </a:prstGeom>
          <a:noFill/>
          <a:ln>
            <a:noFill/>
          </a:ln>
        </p:spPr>
      </p:pic>
      <p:pic>
        <p:nvPicPr>
          <p:cNvPr descr="A close up of a logo&#10;&#10;Description automatically generated" id="18" name="Google Shape;18;p21"/>
          <p:cNvPicPr preferRelativeResize="0"/>
          <p:nvPr/>
        </p:nvPicPr>
        <p:blipFill rotWithShape="1">
          <a:blip r:embed="rId4">
            <a:alphaModFix/>
          </a:blip>
          <a:srcRect b="82917" l="15900" r="62653" t="0"/>
          <a:stretch/>
        </p:blipFill>
        <p:spPr>
          <a:xfrm>
            <a:off x="285750" y="0"/>
            <a:ext cx="3486150" cy="1562100"/>
          </a:xfrm>
          <a:prstGeom prst="rect">
            <a:avLst/>
          </a:prstGeom>
          <a:noFill/>
          <a:ln>
            <a:noFill/>
          </a:ln>
        </p:spPr>
      </p:pic>
      <p:pic>
        <p:nvPicPr>
          <p:cNvPr descr="A picture containing shape&#10;&#10;Description automatically generated" id="19" name="Google Shape;19;p21"/>
          <p:cNvPicPr preferRelativeResize="0"/>
          <p:nvPr/>
        </p:nvPicPr>
        <p:blipFill rotWithShape="1">
          <a:blip r:embed="rId5">
            <a:alphaModFix/>
          </a:blip>
          <a:srcRect b="0" l="0" r="0" t="0"/>
          <a:stretch/>
        </p:blipFill>
        <p:spPr>
          <a:xfrm>
            <a:off x="0" y="0"/>
            <a:ext cx="16256000" cy="9144000"/>
          </a:xfrm>
          <a:prstGeom prst="rect">
            <a:avLst/>
          </a:prstGeom>
          <a:noFill/>
          <a:ln>
            <a:noFill/>
          </a:ln>
        </p:spPr>
      </p:pic>
      <p:sp>
        <p:nvSpPr>
          <p:cNvPr id="20" name="Google Shape;20;p21"/>
          <p:cNvSpPr txBox="1"/>
          <p:nvPr>
            <p:ph idx="1" type="body"/>
          </p:nvPr>
        </p:nvSpPr>
        <p:spPr>
          <a:xfrm>
            <a:off x="5130963" y="4114800"/>
            <a:ext cx="7656054" cy="914400"/>
          </a:xfrm>
          <a:prstGeom prst="rect">
            <a:avLst/>
          </a:prstGeom>
          <a:noFill/>
          <a:ln>
            <a:noFill/>
          </a:ln>
        </p:spPr>
        <p:txBody>
          <a:bodyPr anchorCtr="0" anchor="t" bIns="91425" lIns="91425" spcFirstLastPara="1" rIns="91425" wrap="square" tIns="91425">
            <a:noAutofit/>
          </a:bodyPr>
          <a:lstStyle>
            <a:lvl1pPr indent="-228600" lvl="0" marL="457200" algn="ctr">
              <a:lnSpc>
                <a:spcPct val="100000"/>
              </a:lnSpc>
              <a:spcBef>
                <a:spcPts val="1000"/>
              </a:spcBef>
              <a:spcAft>
                <a:spcPts val="0"/>
              </a:spcAft>
              <a:buSzPts val="2800"/>
              <a:buFont typeface="Arial"/>
              <a:buNone/>
              <a:defRPr b="1" sz="2800">
                <a:solidFill>
                  <a:schemeClr val="lt1"/>
                </a:solidFill>
                <a:latin typeface="Open Sans"/>
                <a:ea typeface="Open Sans"/>
                <a:cs typeface="Open Sans"/>
                <a:sym typeface="Open Sans"/>
              </a:defRPr>
            </a:lvl1pPr>
            <a:lvl2pPr indent="-381000" lvl="1" marL="914400" algn="l">
              <a:lnSpc>
                <a:spcPct val="90000"/>
              </a:lnSpc>
              <a:spcBef>
                <a:spcPts val="500"/>
              </a:spcBef>
              <a:spcAft>
                <a:spcPts val="0"/>
              </a:spcAft>
              <a:buSzPts val="2400"/>
              <a:buChar char="•"/>
              <a:defRPr/>
            </a:lvl2pPr>
            <a:lvl3pPr indent="-355600" lvl="2" marL="1371600" algn="l">
              <a:lnSpc>
                <a:spcPct val="90000"/>
              </a:lnSpc>
              <a:spcBef>
                <a:spcPts val="500"/>
              </a:spcBef>
              <a:spcAft>
                <a:spcPts val="0"/>
              </a:spcAft>
              <a:buSzPts val="20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SzPts val="1800"/>
              <a:buChar char="•"/>
              <a:defRPr/>
            </a:lvl6pPr>
            <a:lvl7pPr indent="-342900" lvl="6" marL="3200400" algn="l">
              <a:lnSpc>
                <a:spcPct val="90000"/>
              </a:lnSpc>
              <a:spcBef>
                <a:spcPts val="500"/>
              </a:spcBef>
              <a:spcAft>
                <a:spcPts val="0"/>
              </a:spcAft>
              <a:buSzPts val="1800"/>
              <a:buChar char="•"/>
              <a:defRPr/>
            </a:lvl7pPr>
            <a:lvl8pPr indent="-342900" lvl="7" marL="3657600" algn="l">
              <a:lnSpc>
                <a:spcPct val="90000"/>
              </a:lnSpc>
              <a:spcBef>
                <a:spcPts val="500"/>
              </a:spcBef>
              <a:spcAft>
                <a:spcPts val="0"/>
              </a:spcAft>
              <a:buSzPts val="1800"/>
              <a:buChar char="•"/>
              <a:defRPr/>
            </a:lvl8pPr>
            <a:lvl9pPr indent="-342900" lvl="8" marL="4114800" algn="l">
              <a:lnSpc>
                <a:spcPct val="90000"/>
              </a:lnSpc>
              <a:spcBef>
                <a:spcPts val="500"/>
              </a:spcBef>
              <a:spcAft>
                <a:spcPts val="0"/>
              </a:spcAft>
              <a:buSzPts val="18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opic Name">
  <p:cSld name="Topic Name">
    <p:spTree>
      <p:nvGrpSpPr>
        <p:cNvPr id="21" name="Shape 21"/>
        <p:cNvGrpSpPr/>
        <p:nvPr/>
      </p:nvGrpSpPr>
      <p:grpSpPr>
        <a:xfrm>
          <a:off x="0" y="0"/>
          <a:ext cx="0" cy="0"/>
          <a:chOff x="0" y="0"/>
          <a:chExt cx="0" cy="0"/>
        </a:xfrm>
      </p:grpSpPr>
      <p:pic>
        <p:nvPicPr>
          <p:cNvPr id="22" name="Google Shape;22;p22"/>
          <p:cNvPicPr preferRelativeResize="0"/>
          <p:nvPr/>
        </p:nvPicPr>
        <p:blipFill rotWithShape="1">
          <a:blip r:embed="rId2">
            <a:alphaModFix/>
          </a:blip>
          <a:srcRect b="0" l="0" r="0" t="0"/>
          <a:stretch/>
        </p:blipFill>
        <p:spPr>
          <a:xfrm>
            <a:off x="0" y="0"/>
            <a:ext cx="16256000" cy="9144000"/>
          </a:xfrm>
          <a:prstGeom prst="rect">
            <a:avLst/>
          </a:prstGeom>
          <a:noFill/>
          <a:ln>
            <a:noFill/>
          </a:ln>
        </p:spPr>
      </p:pic>
      <p:pic>
        <p:nvPicPr>
          <p:cNvPr descr="A close up of a logo&#10;&#10;Description automatically generated" id="23" name="Google Shape;23;p22"/>
          <p:cNvPicPr preferRelativeResize="0"/>
          <p:nvPr/>
        </p:nvPicPr>
        <p:blipFill rotWithShape="1">
          <a:blip r:embed="rId3">
            <a:alphaModFix/>
          </a:blip>
          <a:srcRect b="0" l="0" r="0" t="0"/>
          <a:stretch/>
        </p:blipFill>
        <p:spPr>
          <a:xfrm>
            <a:off x="0" y="0"/>
            <a:ext cx="16256000" cy="9144000"/>
          </a:xfrm>
          <a:prstGeom prst="rect">
            <a:avLst/>
          </a:prstGeom>
          <a:noFill/>
          <a:ln>
            <a:noFill/>
          </a:ln>
        </p:spPr>
      </p:pic>
      <p:pic>
        <p:nvPicPr>
          <p:cNvPr descr="A close up of a logo&#10;&#10;Description automatically generated" id="24" name="Google Shape;24;p22"/>
          <p:cNvPicPr preferRelativeResize="0"/>
          <p:nvPr/>
        </p:nvPicPr>
        <p:blipFill rotWithShape="1">
          <a:blip r:embed="rId4">
            <a:alphaModFix/>
          </a:blip>
          <a:srcRect b="0" l="0" r="0" t="0"/>
          <a:stretch/>
        </p:blipFill>
        <p:spPr>
          <a:xfrm>
            <a:off x="0" y="0"/>
            <a:ext cx="16256000" cy="9144000"/>
          </a:xfrm>
          <a:prstGeom prst="rect">
            <a:avLst/>
          </a:prstGeom>
          <a:noFill/>
          <a:ln>
            <a:noFill/>
          </a:ln>
        </p:spPr>
      </p:pic>
      <p:sp>
        <p:nvSpPr>
          <p:cNvPr id="25" name="Google Shape;25;p22"/>
          <p:cNvSpPr txBox="1"/>
          <p:nvPr>
            <p:ph idx="1" type="body"/>
          </p:nvPr>
        </p:nvSpPr>
        <p:spPr>
          <a:xfrm>
            <a:off x="3913352" y="4201721"/>
            <a:ext cx="8429296" cy="740559"/>
          </a:xfrm>
          <a:prstGeom prst="rect">
            <a:avLst/>
          </a:prstGeom>
          <a:noFill/>
          <a:ln>
            <a:noFill/>
          </a:ln>
        </p:spPr>
        <p:txBody>
          <a:bodyPr anchorCtr="0" anchor="t" bIns="45700" lIns="91425" spcFirstLastPara="1" rIns="91425" wrap="square" tIns="45700">
            <a:normAutofit/>
          </a:bodyPr>
          <a:lstStyle>
            <a:lvl1pPr indent="-228600" lvl="0" marL="457200" marR="0" algn="ctr">
              <a:lnSpc>
                <a:spcPct val="100000"/>
              </a:lnSpc>
              <a:spcBef>
                <a:spcPts val="1000"/>
              </a:spcBef>
              <a:spcAft>
                <a:spcPts val="0"/>
              </a:spcAft>
              <a:buClr>
                <a:srgbClr val="FFFFFF"/>
              </a:buClr>
              <a:buSzPts val="2800"/>
              <a:buFont typeface="Arial"/>
              <a:buNone/>
              <a:defRPr b="1" i="0" sz="2800" u="none" cap="none" strike="noStrike">
                <a:solidFill>
                  <a:srgbClr val="FFFFFF"/>
                </a:solidFill>
                <a:latin typeface="Calibri"/>
                <a:ea typeface="Calibri"/>
                <a:cs typeface="Calibri"/>
                <a:sym typeface="Calibri"/>
              </a:defRPr>
            </a:lvl1pPr>
            <a:lvl2pPr indent="-381000" lvl="1" marL="914400" marR="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arning Objectives">
  <p:cSld name="Learning Objectives">
    <p:spTree>
      <p:nvGrpSpPr>
        <p:cNvPr id="26" name="Shape 26"/>
        <p:cNvGrpSpPr/>
        <p:nvPr/>
      </p:nvGrpSpPr>
      <p:grpSpPr>
        <a:xfrm>
          <a:off x="0" y="0"/>
          <a:ext cx="0" cy="0"/>
          <a:chOff x="0" y="0"/>
          <a:chExt cx="0" cy="0"/>
        </a:xfrm>
      </p:grpSpPr>
      <p:pic>
        <p:nvPicPr>
          <p:cNvPr id="27" name="Google Shape;27;p23"/>
          <p:cNvPicPr preferRelativeResize="0"/>
          <p:nvPr/>
        </p:nvPicPr>
        <p:blipFill rotWithShape="1">
          <a:blip r:embed="rId2">
            <a:alphaModFix/>
          </a:blip>
          <a:srcRect b="0" l="0" r="0" t="0"/>
          <a:stretch/>
        </p:blipFill>
        <p:spPr>
          <a:xfrm>
            <a:off x="0" y="0"/>
            <a:ext cx="16256000" cy="9144000"/>
          </a:xfrm>
          <a:prstGeom prst="rect">
            <a:avLst/>
          </a:prstGeom>
          <a:noFill/>
          <a:ln>
            <a:noFill/>
          </a:ln>
        </p:spPr>
      </p:pic>
      <p:pic>
        <p:nvPicPr>
          <p:cNvPr descr="A close up of a logo&#10;&#10;Description automatically generated" id="28" name="Google Shape;28;p23"/>
          <p:cNvPicPr preferRelativeResize="0"/>
          <p:nvPr/>
        </p:nvPicPr>
        <p:blipFill rotWithShape="1">
          <a:blip r:embed="rId3">
            <a:alphaModFix/>
          </a:blip>
          <a:srcRect b="0" l="0" r="0" t="0"/>
          <a:stretch/>
        </p:blipFill>
        <p:spPr>
          <a:xfrm>
            <a:off x="0" y="0"/>
            <a:ext cx="16256000" cy="9144000"/>
          </a:xfrm>
          <a:prstGeom prst="rect">
            <a:avLst/>
          </a:prstGeom>
          <a:noFill/>
          <a:ln>
            <a:noFill/>
          </a:ln>
        </p:spPr>
      </p:pic>
      <p:sp>
        <p:nvSpPr>
          <p:cNvPr id="29" name="Google Shape;29;p23"/>
          <p:cNvSpPr/>
          <p:nvPr/>
        </p:nvSpPr>
        <p:spPr>
          <a:xfrm>
            <a:off x="2747395" y="769174"/>
            <a:ext cx="4819925" cy="523220"/>
          </a:xfrm>
          <a:prstGeom prst="rect">
            <a:avLst/>
          </a:prstGeom>
          <a:noFill/>
          <a:ln>
            <a:noFill/>
          </a:ln>
        </p:spPr>
        <p:txBody>
          <a:bodyPr anchorCtr="0" anchor="t" bIns="45700" lIns="91425" spcFirstLastPara="1" rIns="91425" wrap="square" tIns="45700">
            <a:spAutoFit/>
          </a:bodyPr>
          <a:lstStyle/>
          <a:p>
            <a:pPr indent="0" lvl="0" marL="228600" marR="0" rtl="0" algn="ctr">
              <a:lnSpc>
                <a:spcPct val="100000"/>
              </a:lnSpc>
              <a:spcBef>
                <a:spcPts val="0"/>
              </a:spcBef>
              <a:spcAft>
                <a:spcPts val="0"/>
              </a:spcAft>
              <a:buClr>
                <a:srgbClr val="3F3F3F"/>
              </a:buClr>
              <a:buSzPts val="2200"/>
              <a:buFont typeface="Arial"/>
              <a:buNone/>
            </a:pPr>
            <a:r>
              <a:rPr b="1" i="0" lang="en-US" sz="2800" u="none" cap="none" strike="noStrike">
                <a:solidFill>
                  <a:srgbClr val="3F3F3F"/>
                </a:solidFill>
                <a:latin typeface="Open Sans"/>
                <a:ea typeface="Open Sans"/>
                <a:cs typeface="Open Sans"/>
                <a:sym typeface="Open Sans"/>
              </a:rPr>
              <a:t>Objectives</a:t>
            </a:r>
            <a:endParaRPr b="0" i="0" sz="1400" u="none" cap="none" strike="noStrike">
              <a:solidFill>
                <a:srgbClr val="000000"/>
              </a:solidFill>
              <a:latin typeface="Arial"/>
              <a:ea typeface="Arial"/>
              <a:cs typeface="Arial"/>
              <a:sym typeface="Arial"/>
            </a:endParaRPr>
          </a:p>
        </p:txBody>
      </p:sp>
      <p:pic>
        <p:nvPicPr>
          <p:cNvPr id="30" name="Google Shape;30;p23"/>
          <p:cNvPicPr preferRelativeResize="0"/>
          <p:nvPr/>
        </p:nvPicPr>
        <p:blipFill rotWithShape="1">
          <a:blip r:embed="rId4">
            <a:alphaModFix/>
          </a:blip>
          <a:srcRect b="0" l="0" r="0" t="0"/>
          <a:stretch/>
        </p:blipFill>
        <p:spPr>
          <a:xfrm>
            <a:off x="3833852" y="1186581"/>
            <a:ext cx="2892620" cy="365760"/>
          </a:xfrm>
          <a:prstGeom prst="rect">
            <a:avLst/>
          </a:prstGeom>
          <a:noFill/>
          <a:ln>
            <a:noFill/>
          </a:ln>
        </p:spPr>
      </p:pic>
      <p:sp>
        <p:nvSpPr>
          <p:cNvPr id="31" name="Google Shape;31;p23"/>
          <p:cNvSpPr txBox="1"/>
          <p:nvPr>
            <p:ph idx="1" type="body"/>
          </p:nvPr>
        </p:nvSpPr>
        <p:spPr>
          <a:xfrm>
            <a:off x="1317891" y="1808291"/>
            <a:ext cx="8244583" cy="5527418"/>
          </a:xfrm>
          <a:prstGeom prst="rect">
            <a:avLst/>
          </a:prstGeom>
          <a:noFill/>
          <a:ln>
            <a:noFill/>
          </a:ln>
        </p:spPr>
        <p:txBody>
          <a:bodyPr anchorCtr="0" anchor="t" bIns="0" lIns="91425" spcFirstLastPara="1" rIns="91425" wrap="square" tIns="0">
            <a:normAutofit/>
          </a:bodyPr>
          <a:lstStyle>
            <a:lvl1pPr indent="-228600" lvl="0" marL="457200" algn="l">
              <a:lnSpc>
                <a:spcPct val="115000"/>
              </a:lnSpc>
              <a:spcBef>
                <a:spcPts val="1000"/>
              </a:spcBef>
              <a:spcAft>
                <a:spcPts val="0"/>
              </a:spcAft>
              <a:buSzPts val="2800"/>
              <a:buFont typeface="Arial"/>
              <a:buNone/>
              <a:defRPr sz="2200">
                <a:solidFill>
                  <a:srgbClr val="3F3F3F"/>
                </a:solidFill>
                <a:latin typeface="Open Sans"/>
                <a:ea typeface="Open Sans"/>
                <a:cs typeface="Open Sans"/>
                <a:sym typeface="Open Sans"/>
              </a:defRPr>
            </a:lvl1pPr>
            <a:lvl2pPr indent="-381000" lvl="1" marL="914400" algn="l">
              <a:lnSpc>
                <a:spcPct val="90000"/>
              </a:lnSpc>
              <a:spcBef>
                <a:spcPts val="500"/>
              </a:spcBef>
              <a:spcAft>
                <a:spcPts val="0"/>
              </a:spcAft>
              <a:buSzPts val="2400"/>
              <a:buChar char="•"/>
              <a:defRPr/>
            </a:lvl2pPr>
            <a:lvl3pPr indent="-355600" lvl="2" marL="1371600" algn="l">
              <a:lnSpc>
                <a:spcPct val="90000"/>
              </a:lnSpc>
              <a:spcBef>
                <a:spcPts val="500"/>
              </a:spcBef>
              <a:spcAft>
                <a:spcPts val="0"/>
              </a:spcAft>
              <a:buSzPts val="20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SzPts val="1800"/>
              <a:buChar char="•"/>
              <a:defRPr/>
            </a:lvl6pPr>
            <a:lvl7pPr indent="-342900" lvl="6" marL="3200400" algn="l">
              <a:lnSpc>
                <a:spcPct val="90000"/>
              </a:lnSpc>
              <a:spcBef>
                <a:spcPts val="500"/>
              </a:spcBef>
              <a:spcAft>
                <a:spcPts val="0"/>
              </a:spcAft>
              <a:buSzPts val="1800"/>
              <a:buChar char="•"/>
              <a:defRPr/>
            </a:lvl7pPr>
            <a:lvl8pPr indent="-342900" lvl="7" marL="3657600" algn="l">
              <a:lnSpc>
                <a:spcPct val="90000"/>
              </a:lnSpc>
              <a:spcBef>
                <a:spcPts val="500"/>
              </a:spcBef>
              <a:spcAft>
                <a:spcPts val="0"/>
              </a:spcAft>
              <a:buSzPts val="1800"/>
              <a:buChar char="•"/>
              <a:defRPr/>
            </a:lvl8pPr>
            <a:lvl9pPr indent="-342900" lvl="8" marL="4114800" algn="l">
              <a:lnSpc>
                <a:spcPct val="90000"/>
              </a:lnSpc>
              <a:spcBef>
                <a:spcPts val="500"/>
              </a:spcBef>
              <a:spcAft>
                <a:spcPts val="0"/>
              </a:spcAft>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sk (Activities)">
  <p:cSld name="Task (Activities)">
    <p:spTree>
      <p:nvGrpSpPr>
        <p:cNvPr id="32" name="Shape 32"/>
        <p:cNvGrpSpPr/>
        <p:nvPr/>
      </p:nvGrpSpPr>
      <p:grpSpPr>
        <a:xfrm>
          <a:off x="0" y="0"/>
          <a:ext cx="0" cy="0"/>
          <a:chOff x="0" y="0"/>
          <a:chExt cx="0" cy="0"/>
        </a:xfrm>
      </p:grpSpPr>
      <p:pic>
        <p:nvPicPr>
          <p:cNvPr id="33" name="Google Shape;33;p24"/>
          <p:cNvPicPr preferRelativeResize="0"/>
          <p:nvPr/>
        </p:nvPicPr>
        <p:blipFill rotWithShape="1">
          <a:blip r:embed="rId2">
            <a:alphaModFix/>
          </a:blip>
          <a:srcRect b="0" l="0" r="0" t="0"/>
          <a:stretch/>
        </p:blipFill>
        <p:spPr>
          <a:xfrm>
            <a:off x="0" y="0"/>
            <a:ext cx="16256000" cy="9144000"/>
          </a:xfrm>
          <a:prstGeom prst="rect">
            <a:avLst/>
          </a:prstGeom>
          <a:noFill/>
          <a:ln>
            <a:noFill/>
          </a:ln>
        </p:spPr>
      </p:pic>
      <p:pic>
        <p:nvPicPr>
          <p:cNvPr descr="A close up of a logo&#10;&#10;Description automatically generated" id="34" name="Google Shape;34;p24"/>
          <p:cNvPicPr preferRelativeResize="0"/>
          <p:nvPr/>
        </p:nvPicPr>
        <p:blipFill rotWithShape="1">
          <a:blip r:embed="rId3">
            <a:alphaModFix/>
          </a:blip>
          <a:srcRect b="0" l="0" r="0" t="0"/>
          <a:stretch/>
        </p:blipFill>
        <p:spPr>
          <a:xfrm>
            <a:off x="0" y="0"/>
            <a:ext cx="16256000" cy="9144000"/>
          </a:xfrm>
          <a:prstGeom prst="rect">
            <a:avLst/>
          </a:prstGeom>
          <a:noFill/>
          <a:ln>
            <a:noFill/>
          </a:ln>
        </p:spPr>
      </p:pic>
      <p:pic>
        <p:nvPicPr>
          <p:cNvPr descr="A close up of a logo&#10;&#10;Description automatically generated" id="35" name="Google Shape;35;p24"/>
          <p:cNvPicPr preferRelativeResize="0"/>
          <p:nvPr/>
        </p:nvPicPr>
        <p:blipFill rotWithShape="1">
          <a:blip r:embed="rId4">
            <a:alphaModFix/>
          </a:blip>
          <a:srcRect b="82917" l="15900" r="62653" t="0"/>
          <a:stretch/>
        </p:blipFill>
        <p:spPr>
          <a:xfrm>
            <a:off x="285750" y="0"/>
            <a:ext cx="3486150" cy="1562100"/>
          </a:xfrm>
          <a:prstGeom prst="rect">
            <a:avLst/>
          </a:prstGeom>
          <a:noFill/>
          <a:ln>
            <a:noFill/>
          </a:ln>
        </p:spPr>
      </p:pic>
      <p:pic>
        <p:nvPicPr>
          <p:cNvPr descr="A picture containing text&#10;&#10;Description automatically generated" id="36" name="Google Shape;36;p24"/>
          <p:cNvPicPr preferRelativeResize="0"/>
          <p:nvPr/>
        </p:nvPicPr>
        <p:blipFill rotWithShape="1">
          <a:blip r:embed="rId5">
            <a:alphaModFix/>
          </a:blip>
          <a:srcRect b="0" l="0" r="0" t="0"/>
          <a:stretch/>
        </p:blipFill>
        <p:spPr>
          <a:xfrm>
            <a:off x="0" y="0"/>
            <a:ext cx="16256000" cy="9144000"/>
          </a:xfrm>
          <a:prstGeom prst="rect">
            <a:avLst/>
          </a:prstGeom>
          <a:noFill/>
          <a:ln>
            <a:noFill/>
          </a:ln>
        </p:spPr>
      </p:pic>
      <p:sp>
        <p:nvSpPr>
          <p:cNvPr id="37" name="Google Shape;37;p24"/>
          <p:cNvSpPr txBox="1"/>
          <p:nvPr>
            <p:ph type="title"/>
          </p:nvPr>
        </p:nvSpPr>
        <p:spPr>
          <a:xfrm>
            <a:off x="0" y="539514"/>
            <a:ext cx="16256000" cy="665045"/>
          </a:xfrm>
          <a:prstGeom prst="rect">
            <a:avLst/>
          </a:prstGeom>
          <a:noFill/>
          <a:ln>
            <a:noFill/>
          </a:ln>
        </p:spPr>
        <p:txBody>
          <a:bodyPr anchorCtr="0" anchor="ctr" bIns="45700" lIns="91425" spcFirstLastPara="1" rIns="91425" wrap="square" tIns="45700">
            <a:noAutofit/>
          </a:bodyPr>
          <a:lstStyle>
            <a:lvl1pPr lvl="0" marR="0" algn="ctr">
              <a:lnSpc>
                <a:spcPct val="90000"/>
              </a:lnSpc>
              <a:spcBef>
                <a:spcPts val="0"/>
              </a:spcBef>
              <a:spcAft>
                <a:spcPts val="0"/>
              </a:spcAft>
              <a:buClr>
                <a:srgbClr val="3F3F3F"/>
              </a:buClr>
              <a:buSzPts val="3200"/>
              <a:buFont typeface="Arial"/>
              <a:buNone/>
              <a:defRPr b="1" i="0" sz="2800" u="none" cap="none" strike="noStrike">
                <a:solidFill>
                  <a:schemeClr val="lt1"/>
                </a:solidFill>
                <a:latin typeface="Open Sans"/>
                <a:ea typeface="Open Sans"/>
                <a:cs typeface="Open Sans"/>
                <a:sym typeface="Open Sans"/>
              </a:defRPr>
            </a:lvl1pPr>
            <a:lvl2pPr lvl="1"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38" name="Google Shape;38;p24"/>
          <p:cNvSpPr txBox="1"/>
          <p:nvPr>
            <p:ph idx="1" type="body"/>
          </p:nvPr>
        </p:nvSpPr>
        <p:spPr>
          <a:xfrm>
            <a:off x="4737100" y="1770191"/>
            <a:ext cx="11099799" cy="5527418"/>
          </a:xfrm>
          <a:prstGeom prst="rect">
            <a:avLst/>
          </a:prstGeom>
          <a:noFill/>
          <a:ln>
            <a:noFill/>
          </a:ln>
        </p:spPr>
        <p:txBody>
          <a:bodyPr anchorCtr="0" anchor="t" bIns="0" lIns="91425" spcFirstLastPara="1" rIns="91425" wrap="square" tIns="0">
            <a:normAutofit/>
          </a:bodyPr>
          <a:lstStyle>
            <a:lvl1pPr indent="-228600" lvl="0" marL="457200" algn="l">
              <a:lnSpc>
                <a:spcPct val="115000"/>
              </a:lnSpc>
              <a:spcBef>
                <a:spcPts val="1000"/>
              </a:spcBef>
              <a:spcAft>
                <a:spcPts val="0"/>
              </a:spcAft>
              <a:buSzPts val="2800"/>
              <a:buFont typeface="Arial"/>
              <a:buNone/>
              <a:defRPr sz="2200">
                <a:solidFill>
                  <a:schemeClr val="lt1"/>
                </a:solidFill>
                <a:latin typeface="Open Sans"/>
                <a:ea typeface="Open Sans"/>
                <a:cs typeface="Open Sans"/>
                <a:sym typeface="Open Sans"/>
              </a:defRPr>
            </a:lvl1pPr>
            <a:lvl2pPr indent="-381000" lvl="1" marL="914400" algn="l">
              <a:lnSpc>
                <a:spcPct val="90000"/>
              </a:lnSpc>
              <a:spcBef>
                <a:spcPts val="500"/>
              </a:spcBef>
              <a:spcAft>
                <a:spcPts val="0"/>
              </a:spcAft>
              <a:buSzPts val="2400"/>
              <a:buChar char="•"/>
              <a:defRPr/>
            </a:lvl2pPr>
            <a:lvl3pPr indent="-355600" lvl="2" marL="1371600" algn="l">
              <a:lnSpc>
                <a:spcPct val="90000"/>
              </a:lnSpc>
              <a:spcBef>
                <a:spcPts val="500"/>
              </a:spcBef>
              <a:spcAft>
                <a:spcPts val="0"/>
              </a:spcAft>
              <a:buSzPts val="20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SzPts val="1800"/>
              <a:buChar char="•"/>
              <a:defRPr/>
            </a:lvl6pPr>
            <a:lvl7pPr indent="-342900" lvl="6" marL="3200400" algn="l">
              <a:lnSpc>
                <a:spcPct val="90000"/>
              </a:lnSpc>
              <a:spcBef>
                <a:spcPts val="500"/>
              </a:spcBef>
              <a:spcAft>
                <a:spcPts val="0"/>
              </a:spcAft>
              <a:buSzPts val="1800"/>
              <a:buChar char="•"/>
              <a:defRPr/>
            </a:lvl7pPr>
            <a:lvl8pPr indent="-342900" lvl="7" marL="3657600" algn="l">
              <a:lnSpc>
                <a:spcPct val="90000"/>
              </a:lnSpc>
              <a:spcBef>
                <a:spcPts val="500"/>
              </a:spcBef>
              <a:spcAft>
                <a:spcPts val="0"/>
              </a:spcAft>
              <a:buSzPts val="1800"/>
              <a:buChar char="•"/>
              <a:defRPr/>
            </a:lvl8pPr>
            <a:lvl9pPr indent="-342900" lvl="8" marL="4114800" algn="l">
              <a:lnSpc>
                <a:spcPct val="90000"/>
              </a:lnSpc>
              <a:spcBef>
                <a:spcPts val="500"/>
              </a:spcBef>
              <a:spcAft>
                <a:spcPts val="0"/>
              </a:spcAft>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mission">
  <p:cSld name="Submission">
    <p:spTree>
      <p:nvGrpSpPr>
        <p:cNvPr id="39" name="Shape 39"/>
        <p:cNvGrpSpPr/>
        <p:nvPr/>
      </p:nvGrpSpPr>
      <p:grpSpPr>
        <a:xfrm>
          <a:off x="0" y="0"/>
          <a:ext cx="0" cy="0"/>
          <a:chOff x="0" y="0"/>
          <a:chExt cx="0" cy="0"/>
        </a:xfrm>
      </p:grpSpPr>
      <p:pic>
        <p:nvPicPr>
          <p:cNvPr id="40" name="Google Shape;40;p25"/>
          <p:cNvPicPr preferRelativeResize="0"/>
          <p:nvPr/>
        </p:nvPicPr>
        <p:blipFill rotWithShape="1">
          <a:blip r:embed="rId2">
            <a:alphaModFix/>
          </a:blip>
          <a:srcRect b="0" l="0" r="0" t="0"/>
          <a:stretch/>
        </p:blipFill>
        <p:spPr>
          <a:xfrm>
            <a:off x="0" y="0"/>
            <a:ext cx="16256000" cy="9144000"/>
          </a:xfrm>
          <a:prstGeom prst="rect">
            <a:avLst/>
          </a:prstGeom>
          <a:noFill/>
          <a:ln>
            <a:noFill/>
          </a:ln>
        </p:spPr>
      </p:pic>
      <p:pic>
        <p:nvPicPr>
          <p:cNvPr descr="A close up of a logo&#10;&#10;Description automatically generated" id="41" name="Google Shape;41;p25"/>
          <p:cNvPicPr preferRelativeResize="0"/>
          <p:nvPr/>
        </p:nvPicPr>
        <p:blipFill rotWithShape="1">
          <a:blip r:embed="rId3">
            <a:alphaModFix/>
          </a:blip>
          <a:srcRect b="0" l="0" r="0" t="0"/>
          <a:stretch/>
        </p:blipFill>
        <p:spPr>
          <a:xfrm>
            <a:off x="0" y="0"/>
            <a:ext cx="16256000" cy="9144000"/>
          </a:xfrm>
          <a:prstGeom prst="rect">
            <a:avLst/>
          </a:prstGeom>
          <a:noFill/>
          <a:ln>
            <a:noFill/>
          </a:ln>
        </p:spPr>
      </p:pic>
      <p:pic>
        <p:nvPicPr>
          <p:cNvPr descr="A close up of a logo&#10;&#10;Description automatically generated" id="42" name="Google Shape;42;p25"/>
          <p:cNvPicPr preferRelativeResize="0"/>
          <p:nvPr/>
        </p:nvPicPr>
        <p:blipFill rotWithShape="1">
          <a:blip r:embed="rId4">
            <a:alphaModFix/>
          </a:blip>
          <a:srcRect b="82917" l="15900" r="62653" t="0"/>
          <a:stretch/>
        </p:blipFill>
        <p:spPr>
          <a:xfrm>
            <a:off x="285750" y="0"/>
            <a:ext cx="3486150" cy="1562100"/>
          </a:xfrm>
          <a:prstGeom prst="rect">
            <a:avLst/>
          </a:prstGeom>
          <a:noFill/>
          <a:ln>
            <a:noFill/>
          </a:ln>
        </p:spPr>
      </p:pic>
      <p:pic>
        <p:nvPicPr>
          <p:cNvPr descr="A picture containing text&#10;&#10;Description automatically generated" id="43" name="Google Shape;43;p25"/>
          <p:cNvPicPr preferRelativeResize="0"/>
          <p:nvPr/>
        </p:nvPicPr>
        <p:blipFill rotWithShape="1">
          <a:blip r:embed="rId5">
            <a:alphaModFix/>
          </a:blip>
          <a:srcRect b="0" l="0" r="0" t="0"/>
          <a:stretch/>
        </p:blipFill>
        <p:spPr>
          <a:xfrm>
            <a:off x="0" y="0"/>
            <a:ext cx="16256000" cy="9144000"/>
          </a:xfrm>
          <a:prstGeom prst="rect">
            <a:avLst/>
          </a:prstGeom>
          <a:noFill/>
          <a:ln>
            <a:noFill/>
          </a:ln>
        </p:spPr>
      </p:pic>
      <p:sp>
        <p:nvSpPr>
          <p:cNvPr id="44" name="Google Shape;44;p25"/>
          <p:cNvSpPr txBox="1"/>
          <p:nvPr>
            <p:ph type="title"/>
          </p:nvPr>
        </p:nvSpPr>
        <p:spPr>
          <a:xfrm>
            <a:off x="0" y="539514"/>
            <a:ext cx="16256000" cy="665045"/>
          </a:xfrm>
          <a:prstGeom prst="rect">
            <a:avLst/>
          </a:prstGeom>
          <a:noFill/>
          <a:ln>
            <a:noFill/>
          </a:ln>
        </p:spPr>
        <p:txBody>
          <a:bodyPr anchorCtr="0" anchor="ctr" bIns="45700" lIns="91425" spcFirstLastPara="1" rIns="91425" wrap="square" tIns="45700">
            <a:noAutofit/>
          </a:bodyPr>
          <a:lstStyle>
            <a:lvl1pPr lvl="0" marR="0" algn="ctr">
              <a:lnSpc>
                <a:spcPct val="90000"/>
              </a:lnSpc>
              <a:spcBef>
                <a:spcPts val="0"/>
              </a:spcBef>
              <a:spcAft>
                <a:spcPts val="0"/>
              </a:spcAft>
              <a:buClr>
                <a:srgbClr val="3F3F3F"/>
              </a:buClr>
              <a:buSzPts val="3200"/>
              <a:buFont typeface="Arial"/>
              <a:buNone/>
              <a:defRPr b="1" i="0" sz="2800" u="none" cap="none" strike="noStrike">
                <a:solidFill>
                  <a:schemeClr val="lt1"/>
                </a:solidFill>
                <a:latin typeface="Open Sans"/>
                <a:ea typeface="Open Sans"/>
                <a:cs typeface="Open Sans"/>
                <a:sym typeface="Open Sans"/>
              </a:defRPr>
            </a:lvl1pPr>
            <a:lvl2pPr lvl="1"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45" name="Google Shape;45;p25"/>
          <p:cNvSpPr txBox="1"/>
          <p:nvPr>
            <p:ph idx="1" type="body"/>
          </p:nvPr>
        </p:nvSpPr>
        <p:spPr>
          <a:xfrm>
            <a:off x="4737100" y="1770191"/>
            <a:ext cx="11099799" cy="5527418"/>
          </a:xfrm>
          <a:prstGeom prst="rect">
            <a:avLst/>
          </a:prstGeom>
          <a:noFill/>
          <a:ln>
            <a:noFill/>
          </a:ln>
        </p:spPr>
        <p:txBody>
          <a:bodyPr anchorCtr="0" anchor="t" bIns="0" lIns="91425" spcFirstLastPara="1" rIns="91425" wrap="square" tIns="0">
            <a:normAutofit/>
          </a:bodyPr>
          <a:lstStyle>
            <a:lvl1pPr indent="-228600" lvl="0" marL="457200" algn="l">
              <a:lnSpc>
                <a:spcPct val="115000"/>
              </a:lnSpc>
              <a:spcBef>
                <a:spcPts val="1000"/>
              </a:spcBef>
              <a:spcAft>
                <a:spcPts val="0"/>
              </a:spcAft>
              <a:buSzPts val="2800"/>
              <a:buFont typeface="Arial"/>
              <a:buNone/>
              <a:defRPr sz="2200">
                <a:solidFill>
                  <a:schemeClr val="lt1"/>
                </a:solidFill>
                <a:latin typeface="Open Sans"/>
                <a:ea typeface="Open Sans"/>
                <a:cs typeface="Open Sans"/>
                <a:sym typeface="Open Sans"/>
              </a:defRPr>
            </a:lvl1pPr>
            <a:lvl2pPr indent="-381000" lvl="1" marL="914400" algn="l">
              <a:lnSpc>
                <a:spcPct val="90000"/>
              </a:lnSpc>
              <a:spcBef>
                <a:spcPts val="500"/>
              </a:spcBef>
              <a:spcAft>
                <a:spcPts val="0"/>
              </a:spcAft>
              <a:buSzPts val="2400"/>
              <a:buChar char="•"/>
              <a:defRPr/>
            </a:lvl2pPr>
            <a:lvl3pPr indent="-355600" lvl="2" marL="1371600" algn="l">
              <a:lnSpc>
                <a:spcPct val="90000"/>
              </a:lnSpc>
              <a:spcBef>
                <a:spcPts val="500"/>
              </a:spcBef>
              <a:spcAft>
                <a:spcPts val="0"/>
              </a:spcAft>
              <a:buSzPts val="20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SzPts val="1800"/>
              <a:buChar char="•"/>
              <a:defRPr/>
            </a:lvl6pPr>
            <a:lvl7pPr indent="-342900" lvl="6" marL="3200400" algn="l">
              <a:lnSpc>
                <a:spcPct val="90000"/>
              </a:lnSpc>
              <a:spcBef>
                <a:spcPts val="500"/>
              </a:spcBef>
              <a:spcAft>
                <a:spcPts val="0"/>
              </a:spcAft>
              <a:buSzPts val="1800"/>
              <a:buChar char="•"/>
              <a:defRPr/>
            </a:lvl7pPr>
            <a:lvl8pPr indent="-342900" lvl="7" marL="3657600" algn="l">
              <a:lnSpc>
                <a:spcPct val="90000"/>
              </a:lnSpc>
              <a:spcBef>
                <a:spcPts val="500"/>
              </a:spcBef>
              <a:spcAft>
                <a:spcPts val="0"/>
              </a:spcAft>
              <a:buSzPts val="1800"/>
              <a:buChar char="•"/>
              <a:defRPr/>
            </a:lvl8pPr>
            <a:lvl9pPr indent="-342900" lvl="8" marL="4114800" algn="l">
              <a:lnSpc>
                <a:spcPct val="90000"/>
              </a:lnSpc>
              <a:spcBef>
                <a:spcPts val="500"/>
              </a:spcBef>
              <a:spcAft>
                <a:spcPts val="0"/>
              </a:spcAft>
              <a:buSzPts val="18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scription">
  <p:cSld name="Description">
    <p:spTree>
      <p:nvGrpSpPr>
        <p:cNvPr id="46" name="Shape 46"/>
        <p:cNvGrpSpPr/>
        <p:nvPr/>
      </p:nvGrpSpPr>
      <p:grpSpPr>
        <a:xfrm>
          <a:off x="0" y="0"/>
          <a:ext cx="0" cy="0"/>
          <a:chOff x="0" y="0"/>
          <a:chExt cx="0" cy="0"/>
        </a:xfrm>
      </p:grpSpPr>
      <p:pic>
        <p:nvPicPr>
          <p:cNvPr id="47" name="Google Shape;47;p26"/>
          <p:cNvPicPr preferRelativeResize="0"/>
          <p:nvPr/>
        </p:nvPicPr>
        <p:blipFill rotWithShape="1">
          <a:blip r:embed="rId2">
            <a:alphaModFix/>
          </a:blip>
          <a:srcRect b="0" l="0" r="0" t="0"/>
          <a:stretch/>
        </p:blipFill>
        <p:spPr>
          <a:xfrm>
            <a:off x="0" y="0"/>
            <a:ext cx="16256000" cy="9144000"/>
          </a:xfrm>
          <a:prstGeom prst="rect">
            <a:avLst/>
          </a:prstGeom>
          <a:noFill/>
          <a:ln>
            <a:noFill/>
          </a:ln>
        </p:spPr>
      </p:pic>
      <p:pic>
        <p:nvPicPr>
          <p:cNvPr descr="A close up of a logo&#10;&#10;Description automatically generated" id="48" name="Google Shape;48;p26"/>
          <p:cNvPicPr preferRelativeResize="0"/>
          <p:nvPr/>
        </p:nvPicPr>
        <p:blipFill rotWithShape="1">
          <a:blip r:embed="rId3">
            <a:alphaModFix/>
          </a:blip>
          <a:srcRect b="0" l="0" r="0" t="0"/>
          <a:stretch/>
        </p:blipFill>
        <p:spPr>
          <a:xfrm>
            <a:off x="0" y="0"/>
            <a:ext cx="16256000" cy="9144000"/>
          </a:xfrm>
          <a:prstGeom prst="rect">
            <a:avLst/>
          </a:prstGeom>
          <a:noFill/>
          <a:ln>
            <a:noFill/>
          </a:ln>
        </p:spPr>
      </p:pic>
      <p:pic>
        <p:nvPicPr>
          <p:cNvPr descr="A close up of a logo&#10;&#10;Description automatically generated" id="49" name="Google Shape;49;p26"/>
          <p:cNvPicPr preferRelativeResize="0"/>
          <p:nvPr/>
        </p:nvPicPr>
        <p:blipFill rotWithShape="1">
          <a:blip r:embed="rId4">
            <a:alphaModFix/>
          </a:blip>
          <a:srcRect b="82917" l="15900" r="62653" t="0"/>
          <a:stretch/>
        </p:blipFill>
        <p:spPr>
          <a:xfrm>
            <a:off x="285750" y="0"/>
            <a:ext cx="3486150" cy="1562100"/>
          </a:xfrm>
          <a:prstGeom prst="rect">
            <a:avLst/>
          </a:prstGeom>
          <a:noFill/>
          <a:ln>
            <a:noFill/>
          </a:ln>
        </p:spPr>
      </p:pic>
      <p:pic>
        <p:nvPicPr>
          <p:cNvPr descr="A picture containing text&#10;&#10;Description automatically generated" id="50" name="Google Shape;50;p26"/>
          <p:cNvPicPr preferRelativeResize="0"/>
          <p:nvPr/>
        </p:nvPicPr>
        <p:blipFill rotWithShape="1">
          <a:blip r:embed="rId5">
            <a:alphaModFix/>
          </a:blip>
          <a:srcRect b="0" l="0" r="0" t="0"/>
          <a:stretch/>
        </p:blipFill>
        <p:spPr>
          <a:xfrm>
            <a:off x="0" y="0"/>
            <a:ext cx="16256000" cy="9144000"/>
          </a:xfrm>
          <a:prstGeom prst="rect">
            <a:avLst/>
          </a:prstGeom>
          <a:noFill/>
          <a:ln>
            <a:noFill/>
          </a:ln>
        </p:spPr>
      </p:pic>
      <p:sp>
        <p:nvSpPr>
          <p:cNvPr id="51" name="Google Shape;51;p26"/>
          <p:cNvSpPr txBox="1"/>
          <p:nvPr>
            <p:ph idx="1" type="body"/>
          </p:nvPr>
        </p:nvSpPr>
        <p:spPr>
          <a:xfrm>
            <a:off x="4737100" y="1770191"/>
            <a:ext cx="11099799" cy="5527418"/>
          </a:xfrm>
          <a:prstGeom prst="rect">
            <a:avLst/>
          </a:prstGeom>
          <a:noFill/>
          <a:ln>
            <a:noFill/>
          </a:ln>
        </p:spPr>
        <p:txBody>
          <a:bodyPr anchorCtr="0" anchor="t" bIns="0" lIns="91425" spcFirstLastPara="1" rIns="91425" wrap="square" tIns="0">
            <a:normAutofit/>
          </a:bodyPr>
          <a:lstStyle>
            <a:lvl1pPr indent="-228600" lvl="0" marL="457200" algn="l">
              <a:lnSpc>
                <a:spcPct val="115000"/>
              </a:lnSpc>
              <a:spcBef>
                <a:spcPts val="1000"/>
              </a:spcBef>
              <a:spcAft>
                <a:spcPts val="0"/>
              </a:spcAft>
              <a:buSzPts val="2800"/>
              <a:buFont typeface="Arial"/>
              <a:buNone/>
              <a:defRPr sz="2200">
                <a:solidFill>
                  <a:schemeClr val="lt1"/>
                </a:solidFill>
                <a:latin typeface="Open Sans"/>
                <a:ea typeface="Open Sans"/>
                <a:cs typeface="Open Sans"/>
                <a:sym typeface="Open Sans"/>
              </a:defRPr>
            </a:lvl1pPr>
            <a:lvl2pPr indent="-381000" lvl="1" marL="914400" algn="l">
              <a:lnSpc>
                <a:spcPct val="90000"/>
              </a:lnSpc>
              <a:spcBef>
                <a:spcPts val="500"/>
              </a:spcBef>
              <a:spcAft>
                <a:spcPts val="0"/>
              </a:spcAft>
              <a:buSzPts val="2400"/>
              <a:buChar char="•"/>
              <a:defRPr/>
            </a:lvl2pPr>
            <a:lvl3pPr indent="-355600" lvl="2" marL="1371600" algn="l">
              <a:lnSpc>
                <a:spcPct val="90000"/>
              </a:lnSpc>
              <a:spcBef>
                <a:spcPts val="500"/>
              </a:spcBef>
              <a:spcAft>
                <a:spcPts val="0"/>
              </a:spcAft>
              <a:buSzPts val="20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SzPts val="1800"/>
              <a:buChar char="•"/>
              <a:defRPr/>
            </a:lvl6pPr>
            <a:lvl7pPr indent="-342900" lvl="6" marL="3200400" algn="l">
              <a:lnSpc>
                <a:spcPct val="90000"/>
              </a:lnSpc>
              <a:spcBef>
                <a:spcPts val="500"/>
              </a:spcBef>
              <a:spcAft>
                <a:spcPts val="0"/>
              </a:spcAft>
              <a:buSzPts val="1800"/>
              <a:buChar char="•"/>
              <a:defRPr/>
            </a:lvl7pPr>
            <a:lvl8pPr indent="-342900" lvl="7" marL="3657600" algn="l">
              <a:lnSpc>
                <a:spcPct val="90000"/>
              </a:lnSpc>
              <a:spcBef>
                <a:spcPts val="500"/>
              </a:spcBef>
              <a:spcAft>
                <a:spcPts val="0"/>
              </a:spcAft>
              <a:buSzPts val="1800"/>
              <a:buChar char="•"/>
              <a:defRPr/>
            </a:lvl8pPr>
            <a:lvl9pPr indent="-342900" lvl="8" marL="4114800" algn="l">
              <a:lnSpc>
                <a:spcPct val="90000"/>
              </a:lnSpc>
              <a:spcBef>
                <a:spcPts val="500"/>
              </a:spcBef>
              <a:spcAft>
                <a:spcPts val="0"/>
              </a:spcAft>
              <a:buSzPts val="1800"/>
              <a:buChar char="•"/>
              <a:defRPr/>
            </a:lvl9pPr>
          </a:lstStyle>
          <a:p/>
        </p:txBody>
      </p:sp>
      <p:sp>
        <p:nvSpPr>
          <p:cNvPr id="52" name="Google Shape;52;p26"/>
          <p:cNvSpPr txBox="1"/>
          <p:nvPr>
            <p:ph type="title"/>
          </p:nvPr>
        </p:nvSpPr>
        <p:spPr>
          <a:xfrm>
            <a:off x="0" y="539514"/>
            <a:ext cx="16256000" cy="665045"/>
          </a:xfrm>
          <a:prstGeom prst="rect">
            <a:avLst/>
          </a:prstGeom>
          <a:noFill/>
          <a:ln>
            <a:noFill/>
          </a:ln>
        </p:spPr>
        <p:txBody>
          <a:bodyPr anchorCtr="0" anchor="ctr" bIns="45700" lIns="91425" spcFirstLastPara="1" rIns="91425" wrap="square" tIns="45700">
            <a:noAutofit/>
          </a:bodyPr>
          <a:lstStyle>
            <a:lvl1pPr lvl="0" marR="0" algn="ctr">
              <a:lnSpc>
                <a:spcPct val="90000"/>
              </a:lnSpc>
              <a:spcBef>
                <a:spcPts val="0"/>
              </a:spcBef>
              <a:spcAft>
                <a:spcPts val="0"/>
              </a:spcAft>
              <a:buClr>
                <a:srgbClr val="3F3F3F"/>
              </a:buClr>
              <a:buSzPts val="3200"/>
              <a:buFont typeface="Arial"/>
              <a:buNone/>
              <a:defRPr b="1" i="0" sz="2800" u="none" cap="none" strike="noStrike">
                <a:solidFill>
                  <a:schemeClr val="lt1"/>
                </a:solidFill>
                <a:latin typeface="Open Sans"/>
                <a:ea typeface="Open Sans"/>
                <a:cs typeface="Open Sans"/>
                <a:sym typeface="Open Sans"/>
              </a:defRPr>
            </a:lvl1pPr>
            <a:lvl2pPr lvl="1"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What Next?">
  <p:cSld name="What Next?">
    <p:spTree>
      <p:nvGrpSpPr>
        <p:cNvPr id="53" name="Shape 53"/>
        <p:cNvGrpSpPr/>
        <p:nvPr/>
      </p:nvGrpSpPr>
      <p:grpSpPr>
        <a:xfrm>
          <a:off x="0" y="0"/>
          <a:ext cx="0" cy="0"/>
          <a:chOff x="0" y="0"/>
          <a:chExt cx="0" cy="0"/>
        </a:xfrm>
      </p:grpSpPr>
      <p:pic>
        <p:nvPicPr>
          <p:cNvPr id="54" name="Google Shape;54;p27"/>
          <p:cNvPicPr preferRelativeResize="0"/>
          <p:nvPr/>
        </p:nvPicPr>
        <p:blipFill rotWithShape="1">
          <a:blip r:embed="rId2">
            <a:alphaModFix/>
          </a:blip>
          <a:srcRect b="0" l="0" r="0" t="0"/>
          <a:stretch/>
        </p:blipFill>
        <p:spPr>
          <a:xfrm>
            <a:off x="0" y="0"/>
            <a:ext cx="16256000" cy="9144000"/>
          </a:xfrm>
          <a:prstGeom prst="rect">
            <a:avLst/>
          </a:prstGeom>
          <a:noFill/>
          <a:ln>
            <a:noFill/>
          </a:ln>
        </p:spPr>
      </p:pic>
      <p:pic>
        <p:nvPicPr>
          <p:cNvPr descr="A close up of a logo&#10;&#10;Description automatically generated" id="55" name="Google Shape;55;p27"/>
          <p:cNvPicPr preferRelativeResize="0"/>
          <p:nvPr/>
        </p:nvPicPr>
        <p:blipFill rotWithShape="1">
          <a:blip r:embed="rId3">
            <a:alphaModFix/>
          </a:blip>
          <a:srcRect b="0" l="0" r="0" t="0"/>
          <a:stretch/>
        </p:blipFill>
        <p:spPr>
          <a:xfrm>
            <a:off x="0" y="0"/>
            <a:ext cx="16256000" cy="9144000"/>
          </a:xfrm>
          <a:prstGeom prst="rect">
            <a:avLst/>
          </a:prstGeom>
          <a:noFill/>
          <a:ln>
            <a:noFill/>
          </a:ln>
        </p:spPr>
      </p:pic>
      <p:sp>
        <p:nvSpPr>
          <p:cNvPr id="56" name="Google Shape;56;p27"/>
          <p:cNvSpPr/>
          <p:nvPr/>
        </p:nvSpPr>
        <p:spPr>
          <a:xfrm>
            <a:off x="5718038" y="4310390"/>
            <a:ext cx="4819925" cy="430887"/>
          </a:xfrm>
          <a:prstGeom prst="rect">
            <a:avLst/>
          </a:prstGeom>
          <a:noFill/>
          <a:ln>
            <a:noFill/>
          </a:ln>
        </p:spPr>
        <p:txBody>
          <a:bodyPr anchorCtr="0" anchor="t" bIns="0" lIns="91425" spcFirstLastPara="1" rIns="91425" wrap="square" tIns="0">
            <a:spAutoFit/>
          </a:bodyPr>
          <a:lstStyle/>
          <a:p>
            <a:pPr indent="0" lvl="0" marL="0" marR="0" rtl="0" algn="ctr">
              <a:lnSpc>
                <a:spcPct val="100000"/>
              </a:lnSpc>
              <a:spcBef>
                <a:spcPts val="0"/>
              </a:spcBef>
              <a:spcAft>
                <a:spcPts val="0"/>
              </a:spcAft>
              <a:buNone/>
            </a:pPr>
            <a:r>
              <a:rPr b="1" i="0" lang="en-US" sz="2800" u="none" cap="none" strike="noStrike">
                <a:solidFill>
                  <a:schemeClr val="lt1"/>
                </a:solidFill>
                <a:latin typeface="Open Sans"/>
                <a:ea typeface="Open Sans"/>
                <a:cs typeface="Open Sans"/>
                <a:sym typeface="Open Sans"/>
              </a:rPr>
              <a:t>Thank You</a:t>
            </a:r>
            <a:endParaRPr/>
          </a:p>
        </p:txBody>
      </p:sp>
      <p:pic>
        <p:nvPicPr>
          <p:cNvPr descr="A close up of a logo&#10;&#10;Description automatically generated" id="57" name="Google Shape;57;p27"/>
          <p:cNvPicPr preferRelativeResize="0"/>
          <p:nvPr/>
        </p:nvPicPr>
        <p:blipFill rotWithShape="1">
          <a:blip r:embed="rId4">
            <a:alphaModFix/>
          </a:blip>
          <a:srcRect b="82917" l="15900" r="62653" t="0"/>
          <a:stretch/>
        </p:blipFill>
        <p:spPr>
          <a:xfrm>
            <a:off x="285750" y="0"/>
            <a:ext cx="3486150" cy="156210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0"/>
          <p:cNvSpPr txBox="1"/>
          <p:nvPr>
            <p:ph type="title"/>
          </p:nvPr>
        </p:nvSpPr>
        <p:spPr>
          <a:xfrm>
            <a:off x="1117600" y="487363"/>
            <a:ext cx="14020801" cy="1766887"/>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20"/>
          <p:cNvSpPr txBox="1"/>
          <p:nvPr>
            <p:ph idx="1" type="body"/>
          </p:nvPr>
        </p:nvSpPr>
        <p:spPr>
          <a:xfrm>
            <a:off x="1117600" y="2433638"/>
            <a:ext cx="14020801" cy="5802312"/>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20"/>
          <p:cNvSpPr txBox="1"/>
          <p:nvPr>
            <p:ph idx="10" type="dt"/>
          </p:nvPr>
        </p:nvSpPr>
        <p:spPr>
          <a:xfrm>
            <a:off x="1117600" y="8475663"/>
            <a:ext cx="3657600" cy="48577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20"/>
          <p:cNvSpPr txBox="1"/>
          <p:nvPr>
            <p:ph idx="11" type="ftr"/>
          </p:nvPr>
        </p:nvSpPr>
        <p:spPr>
          <a:xfrm>
            <a:off x="5384800" y="8475663"/>
            <a:ext cx="5486400" cy="48577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20"/>
          <p:cNvSpPr txBox="1"/>
          <p:nvPr>
            <p:ph idx="12" type="sldNum"/>
          </p:nvPr>
        </p:nvSpPr>
        <p:spPr>
          <a:xfrm>
            <a:off x="11480800" y="8475663"/>
            <a:ext cx="3657600" cy="48577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
          <p:cNvSpPr txBox="1"/>
          <p:nvPr>
            <p:ph idx="1" type="body"/>
          </p:nvPr>
        </p:nvSpPr>
        <p:spPr>
          <a:xfrm>
            <a:off x="5130963" y="4114800"/>
            <a:ext cx="9368808" cy="914400"/>
          </a:xfrm>
          <a:prstGeom prst="rect">
            <a:avLst/>
          </a:prstGeom>
          <a:noFill/>
          <a:ln>
            <a:noFill/>
          </a:ln>
        </p:spPr>
        <p:txBody>
          <a:bodyPr anchorCtr="0" anchor="t" bIns="91425" lIns="91425" spcFirstLastPara="1" rIns="91425" wrap="square" tIns="91425">
            <a:noAutofit/>
          </a:bodyPr>
          <a:lstStyle/>
          <a:p>
            <a:pPr indent="-228600" lvl="0" marL="457200" rtl="0" algn="ctr">
              <a:lnSpc>
                <a:spcPct val="100000"/>
              </a:lnSpc>
              <a:spcBef>
                <a:spcPts val="1000"/>
              </a:spcBef>
              <a:spcAft>
                <a:spcPts val="0"/>
              </a:spcAft>
              <a:buSzPts val="2800"/>
              <a:buFont typeface="Arial"/>
              <a:buNone/>
            </a:pPr>
            <a:r>
              <a:rPr lang="en-US"/>
              <a:t>Applied Data Science with Python</a:t>
            </a:r>
            <a:endParaRPr/>
          </a:p>
          <a:p>
            <a:pPr indent="-228600" lvl="0" marL="457200" rtl="0" algn="ctr">
              <a:lnSpc>
                <a:spcPct val="100000"/>
              </a:lnSpc>
              <a:spcBef>
                <a:spcPts val="1000"/>
              </a:spcBef>
              <a:spcAft>
                <a:spcPts val="0"/>
              </a:spcAft>
              <a:buSzPts val="2800"/>
              <a:buFont typeface="Arial"/>
              <a:buNone/>
            </a:pPr>
            <a:r>
              <a:rPr b="0" lang="en-US"/>
              <a:t>Course-End Project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0"/>
          <p:cNvSpPr/>
          <p:nvPr/>
        </p:nvSpPr>
        <p:spPr>
          <a:xfrm>
            <a:off x="4055165" y="1971629"/>
            <a:ext cx="11310731" cy="6059188"/>
          </a:xfrm>
          <a:prstGeom prst="roundRect">
            <a:avLst>
              <a:gd fmla="val 8552" name="adj"/>
            </a:avLst>
          </a:prstGeom>
          <a:solidFill>
            <a:srgbClr val="000000">
              <a:alpha val="2000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22" name="Google Shape;122;p10"/>
          <p:cNvSpPr txBox="1"/>
          <p:nvPr>
            <p:ph type="title"/>
          </p:nvPr>
        </p:nvSpPr>
        <p:spPr>
          <a:xfrm>
            <a:off x="0" y="539514"/>
            <a:ext cx="16256000" cy="665045"/>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3F3F3F"/>
              </a:buClr>
              <a:buSzPts val="3200"/>
              <a:buFont typeface="Arial"/>
              <a:buNone/>
            </a:pPr>
            <a:r>
              <a:rPr lang="en-US"/>
              <a:t>Dataset Description</a:t>
            </a:r>
            <a:endParaRPr/>
          </a:p>
        </p:txBody>
      </p:sp>
      <p:graphicFrame>
        <p:nvGraphicFramePr>
          <p:cNvPr id="123" name="Google Shape;123;p10"/>
          <p:cNvGraphicFramePr/>
          <p:nvPr/>
        </p:nvGraphicFramePr>
        <p:xfrm>
          <a:off x="4202673" y="2883140"/>
          <a:ext cx="3000000" cy="3000000"/>
        </p:xfrm>
        <a:graphic>
          <a:graphicData uri="http://schemas.openxmlformats.org/drawingml/2006/table">
            <a:tbl>
              <a:tblPr bandRow="1" firstRow="1">
                <a:noFill/>
                <a:tableStyleId>{8C8B2A88-670A-4C43-95FC-FBCCD8F2AC94}</a:tableStyleId>
              </a:tblPr>
              <a:tblGrid>
                <a:gridCol w="4028450"/>
                <a:gridCol w="6995625"/>
              </a:tblGrid>
              <a:tr h="370850">
                <a:tc>
                  <a:txBody>
                    <a:bodyPr/>
                    <a:lstStyle/>
                    <a:p>
                      <a:pPr indent="0" lvl="0" marL="0" marR="0" rtl="0" algn="ctr">
                        <a:lnSpc>
                          <a:spcPct val="100000"/>
                        </a:lnSpc>
                        <a:spcBef>
                          <a:spcPts val="0"/>
                        </a:spcBef>
                        <a:spcAft>
                          <a:spcPts val="0"/>
                        </a:spcAft>
                        <a:buNone/>
                      </a:pPr>
                      <a:r>
                        <a:rPr b="1" lang="en-US" sz="2000" u="none" cap="none" strike="noStrike">
                          <a:latin typeface="Open Sans"/>
                          <a:ea typeface="Open Sans"/>
                          <a:cs typeface="Open Sans"/>
                          <a:sym typeface="Open Sans"/>
                        </a:rPr>
                        <a:t>Variable</a:t>
                      </a:r>
                      <a:endParaRPr/>
                    </a:p>
                  </a:txBody>
                  <a:tcPr marT="19050" marB="19050" marR="28575" marL="28575" anchor="ctr"/>
                </a:tc>
                <a:tc>
                  <a:txBody>
                    <a:bodyPr/>
                    <a:lstStyle/>
                    <a:p>
                      <a:pPr indent="0" lvl="0" marL="0" marR="0" rtl="0" algn="ctr">
                        <a:lnSpc>
                          <a:spcPct val="100000"/>
                        </a:lnSpc>
                        <a:spcBef>
                          <a:spcPts val="0"/>
                        </a:spcBef>
                        <a:spcAft>
                          <a:spcPts val="0"/>
                        </a:spcAft>
                        <a:buNone/>
                      </a:pPr>
                      <a:r>
                        <a:rPr lang="en-US" sz="2000" u="none" cap="none" strike="noStrike">
                          <a:latin typeface="Open Sans"/>
                          <a:ea typeface="Open Sans"/>
                          <a:cs typeface="Open Sans"/>
                          <a:sym typeface="Open Sans"/>
                        </a:rPr>
                        <a:t> Description</a:t>
                      </a:r>
                      <a:endParaRPr sz="2000" u="none" cap="none" strike="noStrike">
                        <a:latin typeface="Open Sans"/>
                        <a:ea typeface="Open Sans"/>
                        <a:cs typeface="Open Sans"/>
                        <a:sym typeface="Open Sans"/>
                      </a:endParaRPr>
                    </a:p>
                  </a:txBody>
                  <a:tcPr marT="45725" marB="45725" marR="91450" marL="91450" anchor="ctr"/>
                </a:tc>
              </a:tr>
              <a:tr h="370850">
                <a:tc>
                  <a:txBody>
                    <a:bodyPr/>
                    <a:lstStyle/>
                    <a:p>
                      <a:pPr indent="0" lvl="0" marL="0" marR="0" rtl="0" algn="ctr">
                        <a:lnSpc>
                          <a:spcPct val="100000"/>
                        </a:lnSpc>
                        <a:spcBef>
                          <a:spcPts val="0"/>
                        </a:spcBef>
                        <a:spcAft>
                          <a:spcPts val="0"/>
                        </a:spcAft>
                        <a:buNone/>
                      </a:pPr>
                      <a:r>
                        <a:rPr b="0" i="0" lang="en-US" sz="2000" u="none" cap="none" strike="noStrike">
                          <a:solidFill>
                            <a:srgbClr val="3F3F3F"/>
                          </a:solidFill>
                          <a:latin typeface="Open Sans"/>
                          <a:ea typeface="Open Sans"/>
                          <a:cs typeface="Open Sans"/>
                          <a:sym typeface="Open Sans"/>
                        </a:rPr>
                        <a:t>Due Date</a:t>
                      </a:r>
                      <a:endParaRPr/>
                    </a:p>
                  </a:txBody>
                  <a:tcPr marT="9525" marB="0" marR="9525" marL="9525" anchor="ctr"/>
                </a:tc>
                <a:tc>
                  <a:txBody>
                    <a:bodyPr/>
                    <a:lstStyle/>
                    <a:p>
                      <a:pPr indent="0" lvl="0" marL="0" marR="0" rtl="0" algn="ctr">
                        <a:lnSpc>
                          <a:spcPct val="100000"/>
                        </a:lnSpc>
                        <a:spcBef>
                          <a:spcPts val="0"/>
                        </a:spcBef>
                        <a:spcAft>
                          <a:spcPts val="0"/>
                        </a:spcAft>
                        <a:buNone/>
                      </a:pPr>
                      <a:r>
                        <a:rPr b="0" lang="en-US" sz="2000" u="none" cap="none" strike="noStrike">
                          <a:solidFill>
                            <a:srgbClr val="3F3F3F"/>
                          </a:solidFill>
                          <a:latin typeface="Open Sans"/>
                          <a:ea typeface="Open Sans"/>
                          <a:cs typeface="Open Sans"/>
                          <a:sym typeface="Open Sans"/>
                        </a:rPr>
                        <a:t>The due date of the complaint</a:t>
                      </a:r>
                      <a:endParaRPr b="0" sz="2000" u="none" cap="none" strike="noStrike">
                        <a:solidFill>
                          <a:srgbClr val="3F3F3F"/>
                        </a:solidFill>
                        <a:latin typeface="Open Sans"/>
                        <a:ea typeface="Open Sans"/>
                        <a:cs typeface="Open Sans"/>
                        <a:sym typeface="Open Sans"/>
                      </a:endParaRPr>
                    </a:p>
                  </a:txBody>
                  <a:tcPr marT="19050" marB="19050" marR="28575" marL="28575" anchor="b"/>
                </a:tc>
              </a:tr>
              <a:tr h="370850">
                <a:tc>
                  <a:txBody>
                    <a:bodyPr/>
                    <a:lstStyle/>
                    <a:p>
                      <a:pPr indent="0" lvl="0" marL="0" marR="0" rtl="0" algn="ctr">
                        <a:lnSpc>
                          <a:spcPct val="100000"/>
                        </a:lnSpc>
                        <a:spcBef>
                          <a:spcPts val="0"/>
                        </a:spcBef>
                        <a:spcAft>
                          <a:spcPts val="0"/>
                        </a:spcAft>
                        <a:buNone/>
                      </a:pPr>
                      <a:r>
                        <a:rPr b="0" i="0" lang="en-US" sz="2000" u="none" cap="none" strike="noStrike">
                          <a:solidFill>
                            <a:srgbClr val="3F3F3F"/>
                          </a:solidFill>
                          <a:latin typeface="Open Sans"/>
                          <a:ea typeface="Open Sans"/>
                          <a:cs typeface="Open Sans"/>
                          <a:sym typeface="Open Sans"/>
                        </a:rPr>
                        <a:t>Resolution Description</a:t>
                      </a:r>
                      <a:endParaRPr/>
                    </a:p>
                  </a:txBody>
                  <a:tcPr marT="9525" marB="0" marR="9525" marL="9525" anchor="ctr"/>
                </a:tc>
                <a:tc>
                  <a:txBody>
                    <a:bodyPr/>
                    <a:lstStyle/>
                    <a:p>
                      <a:pPr indent="0" lvl="0" marL="0" marR="0" rtl="0" algn="ctr">
                        <a:lnSpc>
                          <a:spcPct val="100000"/>
                        </a:lnSpc>
                        <a:spcBef>
                          <a:spcPts val="0"/>
                        </a:spcBef>
                        <a:spcAft>
                          <a:spcPts val="0"/>
                        </a:spcAft>
                        <a:buNone/>
                      </a:pPr>
                      <a:r>
                        <a:rPr b="0" lang="en-US" sz="2000" u="none" cap="none" strike="noStrike">
                          <a:solidFill>
                            <a:srgbClr val="3F3F3F"/>
                          </a:solidFill>
                          <a:latin typeface="Open Sans"/>
                          <a:ea typeface="Open Sans"/>
                          <a:cs typeface="Open Sans"/>
                          <a:sym typeface="Open Sans"/>
                        </a:rPr>
                        <a:t>The resolution provided by the police department</a:t>
                      </a:r>
                      <a:endParaRPr b="0" sz="2000" u="none" cap="none" strike="noStrike">
                        <a:solidFill>
                          <a:srgbClr val="3F3F3F"/>
                        </a:solidFill>
                        <a:latin typeface="Open Sans"/>
                        <a:ea typeface="Open Sans"/>
                        <a:cs typeface="Open Sans"/>
                        <a:sym typeface="Open Sans"/>
                      </a:endParaRPr>
                    </a:p>
                  </a:txBody>
                  <a:tcPr marT="19050" marB="19050" marR="28575" marL="28575" anchor="b"/>
                </a:tc>
              </a:tr>
              <a:tr h="370850">
                <a:tc>
                  <a:txBody>
                    <a:bodyPr/>
                    <a:lstStyle/>
                    <a:p>
                      <a:pPr indent="0" lvl="0" marL="0" marR="0" rtl="0" algn="ctr">
                        <a:lnSpc>
                          <a:spcPct val="100000"/>
                        </a:lnSpc>
                        <a:spcBef>
                          <a:spcPts val="0"/>
                        </a:spcBef>
                        <a:spcAft>
                          <a:spcPts val="0"/>
                        </a:spcAft>
                        <a:buNone/>
                      </a:pPr>
                      <a:r>
                        <a:rPr b="0" i="0" lang="en-US" sz="2000" u="none" cap="none" strike="noStrike">
                          <a:solidFill>
                            <a:srgbClr val="3F3F3F"/>
                          </a:solidFill>
                          <a:latin typeface="Open Sans"/>
                          <a:ea typeface="Open Sans"/>
                          <a:cs typeface="Open Sans"/>
                          <a:sym typeface="Open Sans"/>
                        </a:rPr>
                        <a:t>Resolution Action Updated Date</a:t>
                      </a:r>
                      <a:endParaRPr/>
                    </a:p>
                  </a:txBody>
                  <a:tcPr marT="9525" marB="0" marR="9525" marL="9525" anchor="ctr"/>
                </a:tc>
                <a:tc>
                  <a:txBody>
                    <a:bodyPr/>
                    <a:lstStyle/>
                    <a:p>
                      <a:pPr indent="0" lvl="0" marL="0" marR="0" rtl="0" algn="ctr">
                        <a:lnSpc>
                          <a:spcPct val="100000"/>
                        </a:lnSpc>
                        <a:spcBef>
                          <a:spcPts val="0"/>
                        </a:spcBef>
                        <a:spcAft>
                          <a:spcPts val="0"/>
                        </a:spcAft>
                        <a:buNone/>
                      </a:pPr>
                      <a:r>
                        <a:rPr b="0" lang="en-US" sz="2000" u="none" cap="none" strike="noStrike">
                          <a:solidFill>
                            <a:srgbClr val="3F3F3F"/>
                          </a:solidFill>
                          <a:latin typeface="Open Sans"/>
                          <a:ea typeface="Open Sans"/>
                          <a:cs typeface="Open Sans"/>
                          <a:sym typeface="Open Sans"/>
                        </a:rPr>
                        <a:t>The date at which the resolution was provided</a:t>
                      </a:r>
                      <a:endParaRPr b="0" sz="2000" u="none" cap="none" strike="noStrike">
                        <a:solidFill>
                          <a:srgbClr val="3F3F3F"/>
                        </a:solidFill>
                        <a:latin typeface="Open Sans"/>
                        <a:ea typeface="Open Sans"/>
                        <a:cs typeface="Open Sans"/>
                        <a:sym typeface="Open Sans"/>
                      </a:endParaRPr>
                    </a:p>
                  </a:txBody>
                  <a:tcPr marT="19050" marB="19050" marR="28575" marL="28575" anchor="b"/>
                </a:tc>
              </a:tr>
              <a:tr h="299375">
                <a:tc>
                  <a:txBody>
                    <a:bodyPr/>
                    <a:lstStyle/>
                    <a:p>
                      <a:pPr indent="0" lvl="0" marL="0" marR="0" rtl="0" algn="ctr">
                        <a:lnSpc>
                          <a:spcPct val="100000"/>
                        </a:lnSpc>
                        <a:spcBef>
                          <a:spcPts val="0"/>
                        </a:spcBef>
                        <a:spcAft>
                          <a:spcPts val="0"/>
                        </a:spcAft>
                        <a:buNone/>
                      </a:pPr>
                      <a:r>
                        <a:rPr b="0" i="0" lang="en-US" sz="2000" u="none" cap="none" strike="noStrike">
                          <a:solidFill>
                            <a:srgbClr val="3F3F3F"/>
                          </a:solidFill>
                          <a:latin typeface="Open Sans"/>
                          <a:ea typeface="Open Sans"/>
                          <a:cs typeface="Open Sans"/>
                          <a:sym typeface="Open Sans"/>
                        </a:rPr>
                        <a:t>Community Board</a:t>
                      </a:r>
                      <a:endParaRPr/>
                    </a:p>
                  </a:txBody>
                  <a:tcPr marT="9525" marB="0" marR="9525" marL="9525" anchor="ctr"/>
                </a:tc>
                <a:tc>
                  <a:txBody>
                    <a:bodyPr/>
                    <a:lstStyle/>
                    <a:p>
                      <a:pPr indent="0" lvl="0" marL="0" marR="0" rtl="0" algn="ctr">
                        <a:lnSpc>
                          <a:spcPct val="100000"/>
                        </a:lnSpc>
                        <a:spcBef>
                          <a:spcPts val="0"/>
                        </a:spcBef>
                        <a:spcAft>
                          <a:spcPts val="0"/>
                        </a:spcAft>
                        <a:buNone/>
                      </a:pPr>
                      <a:r>
                        <a:rPr b="0" lang="en-US" sz="2000" u="none" cap="none" strike="noStrike">
                          <a:solidFill>
                            <a:srgbClr val="3F3F3F"/>
                          </a:solidFill>
                          <a:latin typeface="Open Sans"/>
                          <a:ea typeface="Open Sans"/>
                          <a:cs typeface="Open Sans"/>
                          <a:sym typeface="Open Sans"/>
                        </a:rPr>
                        <a:t>The location of the community board</a:t>
                      </a:r>
                      <a:endParaRPr b="0" sz="2000" u="none" cap="none" strike="noStrike">
                        <a:solidFill>
                          <a:srgbClr val="3F3F3F"/>
                        </a:solidFill>
                        <a:latin typeface="Open Sans"/>
                        <a:ea typeface="Open Sans"/>
                        <a:cs typeface="Open Sans"/>
                        <a:sym typeface="Open Sans"/>
                      </a:endParaRPr>
                    </a:p>
                  </a:txBody>
                  <a:tcPr marT="19050" marB="19050" marR="28575" marL="28575" anchor="b"/>
                </a:tc>
              </a:tr>
              <a:tr h="370850">
                <a:tc>
                  <a:txBody>
                    <a:bodyPr/>
                    <a:lstStyle/>
                    <a:p>
                      <a:pPr indent="0" lvl="0" marL="0" marR="0" rtl="0" algn="ctr">
                        <a:lnSpc>
                          <a:spcPct val="100000"/>
                        </a:lnSpc>
                        <a:spcBef>
                          <a:spcPts val="0"/>
                        </a:spcBef>
                        <a:spcAft>
                          <a:spcPts val="0"/>
                        </a:spcAft>
                        <a:buNone/>
                      </a:pPr>
                      <a:r>
                        <a:rPr b="0" i="0" lang="en-US" sz="2000" u="none" cap="none" strike="noStrike">
                          <a:solidFill>
                            <a:srgbClr val="3F3F3F"/>
                          </a:solidFill>
                          <a:latin typeface="Open Sans"/>
                          <a:ea typeface="Open Sans"/>
                          <a:cs typeface="Open Sans"/>
                          <a:sym typeface="Open Sans"/>
                        </a:rPr>
                        <a:t>Borough</a:t>
                      </a:r>
                      <a:endParaRPr/>
                    </a:p>
                  </a:txBody>
                  <a:tcPr marT="9525" marB="0" marR="9525" marL="9525" anchor="ctr"/>
                </a:tc>
                <a:tc>
                  <a:txBody>
                    <a:bodyPr/>
                    <a:lstStyle/>
                    <a:p>
                      <a:pPr indent="0" lvl="0" marL="0" marR="0" rtl="0" algn="ctr">
                        <a:lnSpc>
                          <a:spcPct val="100000"/>
                        </a:lnSpc>
                        <a:spcBef>
                          <a:spcPts val="0"/>
                        </a:spcBef>
                        <a:spcAft>
                          <a:spcPts val="0"/>
                        </a:spcAft>
                        <a:buNone/>
                      </a:pPr>
                      <a:r>
                        <a:rPr b="0" lang="en-US" sz="2000" u="none" cap="none" strike="noStrike">
                          <a:solidFill>
                            <a:srgbClr val="3F3F3F"/>
                          </a:solidFill>
                          <a:latin typeface="Open Sans"/>
                          <a:ea typeface="Open Sans"/>
                          <a:cs typeface="Open Sans"/>
                          <a:sym typeface="Open Sans"/>
                        </a:rPr>
                        <a:t>The town, or area inside a large town, that has some form of local government</a:t>
                      </a:r>
                      <a:endParaRPr b="0" sz="2000" u="none" cap="none" strike="noStrike">
                        <a:solidFill>
                          <a:srgbClr val="3F3F3F"/>
                        </a:solidFill>
                        <a:latin typeface="Open Sans"/>
                        <a:ea typeface="Open Sans"/>
                        <a:cs typeface="Open Sans"/>
                        <a:sym typeface="Open Sans"/>
                      </a:endParaRPr>
                    </a:p>
                  </a:txBody>
                  <a:tcPr marT="19050" marB="19050" marR="28575" marL="28575" anchor="b"/>
                </a:tc>
              </a:tr>
              <a:tr h="370850">
                <a:tc>
                  <a:txBody>
                    <a:bodyPr/>
                    <a:lstStyle/>
                    <a:p>
                      <a:pPr indent="0" lvl="0" marL="0" marR="0" rtl="0" algn="ctr">
                        <a:lnSpc>
                          <a:spcPct val="100000"/>
                        </a:lnSpc>
                        <a:spcBef>
                          <a:spcPts val="0"/>
                        </a:spcBef>
                        <a:spcAft>
                          <a:spcPts val="0"/>
                        </a:spcAft>
                        <a:buNone/>
                      </a:pPr>
                      <a:r>
                        <a:rPr b="0" i="0" lang="en-US" sz="2000" u="none" cap="none" strike="noStrike">
                          <a:solidFill>
                            <a:srgbClr val="3F3F3F"/>
                          </a:solidFill>
                          <a:latin typeface="Open Sans"/>
                          <a:ea typeface="Open Sans"/>
                          <a:cs typeface="Open Sans"/>
                          <a:sym typeface="Open Sans"/>
                        </a:rPr>
                        <a:t>X Coordinate (State Plane)</a:t>
                      </a:r>
                      <a:endParaRPr/>
                    </a:p>
                  </a:txBody>
                  <a:tcPr marT="9525" marB="0" marR="9525" marL="9525" anchor="ctr"/>
                </a:tc>
                <a:tc>
                  <a:txBody>
                    <a:bodyPr/>
                    <a:lstStyle/>
                    <a:p>
                      <a:pPr indent="0" lvl="0" marL="0" marR="0" rtl="0" algn="ctr">
                        <a:lnSpc>
                          <a:spcPct val="100000"/>
                        </a:lnSpc>
                        <a:spcBef>
                          <a:spcPts val="0"/>
                        </a:spcBef>
                        <a:spcAft>
                          <a:spcPts val="0"/>
                        </a:spcAft>
                        <a:buNone/>
                      </a:pPr>
                      <a:r>
                        <a:rPr b="0" lang="en-US" sz="2000" u="none" cap="none" strike="noStrike">
                          <a:solidFill>
                            <a:srgbClr val="3F3F3F"/>
                          </a:solidFill>
                          <a:latin typeface="Open Sans"/>
                          <a:ea typeface="Open Sans"/>
                          <a:cs typeface="Open Sans"/>
                          <a:sym typeface="Open Sans"/>
                        </a:rPr>
                        <a:t>The X coordinate of the plane</a:t>
                      </a:r>
                      <a:endParaRPr b="0" sz="2000" u="none" cap="none" strike="noStrike">
                        <a:solidFill>
                          <a:srgbClr val="3F3F3F"/>
                        </a:solidFill>
                        <a:latin typeface="Open Sans"/>
                        <a:ea typeface="Open Sans"/>
                        <a:cs typeface="Open Sans"/>
                        <a:sym typeface="Open Sans"/>
                      </a:endParaRPr>
                    </a:p>
                  </a:txBody>
                  <a:tcPr marT="19050" marB="19050" marR="28575" marL="28575" anchor="b"/>
                </a:tc>
              </a:tr>
              <a:tr h="370850">
                <a:tc>
                  <a:txBody>
                    <a:bodyPr/>
                    <a:lstStyle/>
                    <a:p>
                      <a:pPr indent="0" lvl="0" marL="0" marR="0" rtl="0" algn="ctr">
                        <a:lnSpc>
                          <a:spcPct val="100000"/>
                        </a:lnSpc>
                        <a:spcBef>
                          <a:spcPts val="0"/>
                        </a:spcBef>
                        <a:spcAft>
                          <a:spcPts val="0"/>
                        </a:spcAft>
                        <a:buNone/>
                      </a:pPr>
                      <a:r>
                        <a:rPr b="0" i="0" lang="en-US" sz="2000" u="none" cap="none" strike="noStrike">
                          <a:solidFill>
                            <a:srgbClr val="3F3F3F"/>
                          </a:solidFill>
                          <a:latin typeface="Open Sans"/>
                          <a:ea typeface="Open Sans"/>
                          <a:cs typeface="Open Sans"/>
                          <a:sym typeface="Open Sans"/>
                        </a:rPr>
                        <a:t>Y Coordinate (State Plane)</a:t>
                      </a:r>
                      <a:endParaRPr/>
                    </a:p>
                  </a:txBody>
                  <a:tcPr marT="9525" marB="0" marR="9525" marL="9525" anchor="ctr"/>
                </a:tc>
                <a:tc>
                  <a:txBody>
                    <a:bodyPr/>
                    <a:lstStyle/>
                    <a:p>
                      <a:pPr indent="0" lvl="3" marL="0" marR="0" rtl="0" algn="ctr">
                        <a:lnSpc>
                          <a:spcPct val="100000"/>
                        </a:lnSpc>
                        <a:spcBef>
                          <a:spcPts val="0"/>
                        </a:spcBef>
                        <a:spcAft>
                          <a:spcPts val="0"/>
                        </a:spcAft>
                        <a:buNone/>
                      </a:pPr>
                      <a:r>
                        <a:rPr b="0" lang="en-US" sz="2000" u="none" cap="none" strike="noStrike">
                          <a:solidFill>
                            <a:srgbClr val="3F3F3F"/>
                          </a:solidFill>
                          <a:latin typeface="Open Sans"/>
                          <a:ea typeface="Open Sans"/>
                          <a:cs typeface="Open Sans"/>
                          <a:sym typeface="Open Sans"/>
                        </a:rPr>
                        <a:t>The Y coordinate of the plane</a:t>
                      </a:r>
                      <a:endParaRPr b="0" sz="2000" u="none" cap="none" strike="noStrike">
                        <a:solidFill>
                          <a:srgbClr val="3F3F3F"/>
                        </a:solidFill>
                        <a:latin typeface="Open Sans"/>
                        <a:ea typeface="Open Sans"/>
                        <a:cs typeface="Open Sans"/>
                        <a:sym typeface="Open Sans"/>
                      </a:endParaRPr>
                    </a:p>
                  </a:txBody>
                  <a:tcPr marT="19050" marB="19050" marR="28575" marL="28575" anchor="b"/>
                </a:tc>
              </a:tr>
              <a:tr h="370850">
                <a:tc>
                  <a:txBody>
                    <a:bodyPr/>
                    <a:lstStyle/>
                    <a:p>
                      <a:pPr indent="0" lvl="0" marL="0" marR="0" rtl="0" algn="ctr">
                        <a:lnSpc>
                          <a:spcPct val="100000"/>
                        </a:lnSpc>
                        <a:spcBef>
                          <a:spcPts val="0"/>
                        </a:spcBef>
                        <a:spcAft>
                          <a:spcPts val="0"/>
                        </a:spcAft>
                        <a:buNone/>
                      </a:pPr>
                      <a:r>
                        <a:rPr b="0" i="0" lang="en-US" sz="2000" u="none" cap="none" strike="noStrike">
                          <a:solidFill>
                            <a:srgbClr val="3F3F3F"/>
                          </a:solidFill>
                          <a:latin typeface="Open Sans"/>
                          <a:ea typeface="Open Sans"/>
                          <a:cs typeface="Open Sans"/>
                          <a:sym typeface="Open Sans"/>
                        </a:rPr>
                        <a:t>Park Facility Name</a:t>
                      </a:r>
                      <a:endParaRPr/>
                    </a:p>
                  </a:txBody>
                  <a:tcPr marT="9525" marB="0" marR="9525" marL="9525" anchor="ctr"/>
                </a:tc>
                <a:tc>
                  <a:txBody>
                    <a:bodyPr/>
                    <a:lstStyle/>
                    <a:p>
                      <a:pPr indent="0" lvl="0" marL="0" marR="0" rtl="0" algn="ctr">
                        <a:lnSpc>
                          <a:spcPct val="100000"/>
                        </a:lnSpc>
                        <a:spcBef>
                          <a:spcPts val="0"/>
                        </a:spcBef>
                        <a:spcAft>
                          <a:spcPts val="0"/>
                        </a:spcAft>
                        <a:buNone/>
                      </a:pPr>
                      <a:r>
                        <a:rPr b="0" lang="en-US" sz="2000" u="none" cap="none" strike="noStrike">
                          <a:solidFill>
                            <a:srgbClr val="3F3F3F"/>
                          </a:solidFill>
                          <a:latin typeface="Open Sans"/>
                          <a:ea typeface="Open Sans"/>
                          <a:cs typeface="Open Sans"/>
                          <a:sym typeface="Open Sans"/>
                        </a:rPr>
                        <a:t>The name of the park facility </a:t>
                      </a:r>
                      <a:endParaRPr b="0" sz="2000" u="none" cap="none" strike="noStrike">
                        <a:solidFill>
                          <a:srgbClr val="3F3F3F"/>
                        </a:solidFill>
                        <a:latin typeface="Open Sans"/>
                        <a:ea typeface="Open Sans"/>
                        <a:cs typeface="Open Sans"/>
                        <a:sym typeface="Open Sans"/>
                      </a:endParaRPr>
                    </a:p>
                  </a:txBody>
                  <a:tcPr marT="19050" marB="19050" marR="28575" marL="28575" anchor="b"/>
                </a:tc>
              </a:tr>
              <a:tr h="370850">
                <a:tc>
                  <a:txBody>
                    <a:bodyPr/>
                    <a:lstStyle/>
                    <a:p>
                      <a:pPr indent="0" lvl="0" marL="0" marR="0" rtl="0" algn="ctr">
                        <a:lnSpc>
                          <a:spcPct val="100000"/>
                        </a:lnSpc>
                        <a:spcBef>
                          <a:spcPts val="0"/>
                        </a:spcBef>
                        <a:spcAft>
                          <a:spcPts val="0"/>
                        </a:spcAft>
                        <a:buNone/>
                      </a:pPr>
                      <a:r>
                        <a:rPr b="0" i="0" lang="en-US" sz="2000" u="none" cap="none" strike="noStrike">
                          <a:solidFill>
                            <a:srgbClr val="3F3F3F"/>
                          </a:solidFill>
                          <a:latin typeface="Open Sans"/>
                          <a:ea typeface="Open Sans"/>
                          <a:cs typeface="Open Sans"/>
                          <a:sym typeface="Open Sans"/>
                        </a:rPr>
                        <a:t>Park Borough</a:t>
                      </a:r>
                      <a:endParaRPr/>
                    </a:p>
                  </a:txBody>
                  <a:tcPr marT="9525" marB="0" marR="9525" marL="9525" anchor="ctr"/>
                </a:tc>
                <a:tc>
                  <a:txBody>
                    <a:bodyPr/>
                    <a:lstStyle/>
                    <a:p>
                      <a:pPr indent="0" lvl="0" marL="0" marR="0" rtl="0" algn="ctr">
                        <a:lnSpc>
                          <a:spcPct val="100000"/>
                        </a:lnSpc>
                        <a:spcBef>
                          <a:spcPts val="0"/>
                        </a:spcBef>
                        <a:spcAft>
                          <a:spcPts val="0"/>
                        </a:spcAft>
                        <a:buNone/>
                      </a:pPr>
                      <a:r>
                        <a:rPr b="0" lang="en-US" sz="2000" u="none" cap="none" strike="noStrike">
                          <a:solidFill>
                            <a:srgbClr val="3F3F3F"/>
                          </a:solidFill>
                          <a:latin typeface="Open Sans"/>
                          <a:ea typeface="Open Sans"/>
                          <a:cs typeface="Open Sans"/>
                          <a:sym typeface="Open Sans"/>
                        </a:rPr>
                        <a:t>The park town, or area inside a large town, that has some form of local government</a:t>
                      </a:r>
                      <a:endParaRPr b="0" sz="2000" u="none" cap="none" strike="noStrike">
                        <a:solidFill>
                          <a:srgbClr val="3F3F3F"/>
                        </a:solidFill>
                        <a:latin typeface="Open Sans"/>
                        <a:ea typeface="Open Sans"/>
                        <a:cs typeface="Open Sans"/>
                        <a:sym typeface="Open Sans"/>
                      </a:endParaRPr>
                    </a:p>
                  </a:txBody>
                  <a:tcPr marT="19050" marB="19050" marR="28575" marL="28575" anchor="b"/>
                </a:tc>
              </a:tr>
              <a:tr h="370850">
                <a:tc>
                  <a:txBody>
                    <a:bodyPr/>
                    <a:lstStyle/>
                    <a:p>
                      <a:pPr indent="0" lvl="0" marL="0" marR="0" rtl="0" algn="ctr">
                        <a:lnSpc>
                          <a:spcPct val="100000"/>
                        </a:lnSpc>
                        <a:spcBef>
                          <a:spcPts val="0"/>
                        </a:spcBef>
                        <a:spcAft>
                          <a:spcPts val="0"/>
                        </a:spcAft>
                        <a:buNone/>
                      </a:pPr>
                      <a:r>
                        <a:rPr b="0" i="0" lang="en-US" sz="2000" u="none" cap="none" strike="noStrike">
                          <a:solidFill>
                            <a:srgbClr val="3F3F3F"/>
                          </a:solidFill>
                          <a:latin typeface="Open Sans"/>
                          <a:ea typeface="Open Sans"/>
                          <a:cs typeface="Open Sans"/>
                          <a:sym typeface="Open Sans"/>
                        </a:rPr>
                        <a:t>School Name</a:t>
                      </a:r>
                      <a:endParaRPr/>
                    </a:p>
                  </a:txBody>
                  <a:tcPr marT="9525" marB="0" marR="9525" marL="9525" anchor="ctr"/>
                </a:tc>
                <a:tc>
                  <a:txBody>
                    <a:bodyPr/>
                    <a:lstStyle/>
                    <a:p>
                      <a:pPr indent="0" lvl="0" marL="0" marR="0" rtl="0" algn="ctr">
                        <a:lnSpc>
                          <a:spcPct val="100000"/>
                        </a:lnSpc>
                        <a:spcBef>
                          <a:spcPts val="0"/>
                        </a:spcBef>
                        <a:spcAft>
                          <a:spcPts val="0"/>
                        </a:spcAft>
                        <a:buNone/>
                      </a:pPr>
                      <a:r>
                        <a:rPr b="0" lang="en-US" sz="2000" u="none" cap="none" strike="noStrike">
                          <a:solidFill>
                            <a:srgbClr val="3F3F3F"/>
                          </a:solidFill>
                          <a:latin typeface="Open Sans"/>
                          <a:ea typeface="Open Sans"/>
                          <a:cs typeface="Open Sans"/>
                          <a:sym typeface="Open Sans"/>
                        </a:rPr>
                        <a:t>The name of the school (optional)</a:t>
                      </a:r>
                      <a:endParaRPr b="0" sz="2000" u="none" cap="none" strike="noStrike">
                        <a:solidFill>
                          <a:srgbClr val="3F3F3F"/>
                        </a:solidFill>
                        <a:latin typeface="Open Sans"/>
                        <a:ea typeface="Open Sans"/>
                        <a:cs typeface="Open Sans"/>
                        <a:sym typeface="Open Sans"/>
                      </a:endParaRPr>
                    </a:p>
                  </a:txBody>
                  <a:tcPr marT="19050" marB="19050" marR="28575" marL="28575" anchor="b"/>
                </a:tc>
              </a:tr>
            </a:tbl>
          </a:graphicData>
        </a:graphic>
      </p:graphicFrame>
      <p:sp>
        <p:nvSpPr>
          <p:cNvPr id="124" name="Google Shape;124;p10"/>
          <p:cNvSpPr txBox="1"/>
          <p:nvPr/>
        </p:nvSpPr>
        <p:spPr>
          <a:xfrm>
            <a:off x="6026727" y="1491385"/>
            <a:ext cx="6712528" cy="43088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US" sz="2200" u="none" cap="none" strike="noStrike">
                <a:solidFill>
                  <a:schemeClr val="lt1"/>
                </a:solidFill>
                <a:latin typeface="Open Sans"/>
                <a:ea typeface="Open Sans"/>
                <a:cs typeface="Open Sans"/>
                <a:sym typeface="Open Sans"/>
              </a:rPr>
              <a:t>Dataset name: 311-service-requests-nyc.csv</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1"/>
          <p:cNvSpPr/>
          <p:nvPr/>
        </p:nvSpPr>
        <p:spPr>
          <a:xfrm>
            <a:off x="4055165" y="1971629"/>
            <a:ext cx="11310731" cy="6059188"/>
          </a:xfrm>
          <a:prstGeom prst="roundRect">
            <a:avLst>
              <a:gd fmla="val 8552" name="adj"/>
            </a:avLst>
          </a:prstGeom>
          <a:solidFill>
            <a:srgbClr val="000000">
              <a:alpha val="2000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30" name="Google Shape;130;p11"/>
          <p:cNvSpPr txBox="1"/>
          <p:nvPr>
            <p:ph type="title"/>
          </p:nvPr>
        </p:nvSpPr>
        <p:spPr>
          <a:xfrm>
            <a:off x="0" y="539514"/>
            <a:ext cx="16256000" cy="665045"/>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3F3F3F"/>
              </a:buClr>
              <a:buSzPts val="3200"/>
              <a:buFont typeface="Arial"/>
              <a:buNone/>
            </a:pPr>
            <a:r>
              <a:rPr lang="en-US"/>
              <a:t>Dataset Description</a:t>
            </a:r>
            <a:endParaRPr/>
          </a:p>
        </p:txBody>
      </p:sp>
      <p:graphicFrame>
        <p:nvGraphicFramePr>
          <p:cNvPr id="131" name="Google Shape;131;p11"/>
          <p:cNvGraphicFramePr/>
          <p:nvPr/>
        </p:nvGraphicFramePr>
        <p:xfrm>
          <a:off x="4282183" y="2903018"/>
          <a:ext cx="3000000" cy="3000000"/>
        </p:xfrm>
        <a:graphic>
          <a:graphicData uri="http://schemas.openxmlformats.org/drawingml/2006/table">
            <a:tbl>
              <a:tblPr bandRow="1" firstRow="1">
                <a:noFill/>
                <a:tableStyleId>{8C8B2A88-670A-4C43-95FC-FBCCD8F2AC94}</a:tableStyleId>
              </a:tblPr>
              <a:tblGrid>
                <a:gridCol w="4781075"/>
                <a:gridCol w="5944825"/>
              </a:tblGrid>
              <a:tr h="370850">
                <a:tc>
                  <a:txBody>
                    <a:bodyPr/>
                    <a:lstStyle/>
                    <a:p>
                      <a:pPr indent="0" lvl="0" marL="0" marR="0" rtl="0" algn="ctr">
                        <a:lnSpc>
                          <a:spcPct val="100000"/>
                        </a:lnSpc>
                        <a:spcBef>
                          <a:spcPts val="0"/>
                        </a:spcBef>
                        <a:spcAft>
                          <a:spcPts val="0"/>
                        </a:spcAft>
                        <a:buNone/>
                      </a:pPr>
                      <a:r>
                        <a:rPr b="1" lang="en-US" sz="2000" u="none" cap="none" strike="noStrike">
                          <a:latin typeface="Open Sans"/>
                          <a:ea typeface="Open Sans"/>
                          <a:cs typeface="Open Sans"/>
                          <a:sym typeface="Open Sans"/>
                        </a:rPr>
                        <a:t>Variable</a:t>
                      </a:r>
                      <a:endParaRPr/>
                    </a:p>
                  </a:txBody>
                  <a:tcPr marT="19050" marB="19050" marR="28575" marL="28575" anchor="ctr"/>
                </a:tc>
                <a:tc>
                  <a:txBody>
                    <a:bodyPr/>
                    <a:lstStyle/>
                    <a:p>
                      <a:pPr indent="0" lvl="0" marL="0" marR="0" rtl="0" algn="ctr">
                        <a:lnSpc>
                          <a:spcPct val="100000"/>
                        </a:lnSpc>
                        <a:spcBef>
                          <a:spcPts val="0"/>
                        </a:spcBef>
                        <a:spcAft>
                          <a:spcPts val="0"/>
                        </a:spcAft>
                        <a:buNone/>
                      </a:pPr>
                      <a:r>
                        <a:rPr lang="en-US" sz="2000" u="none" cap="none" strike="noStrike">
                          <a:latin typeface="Open Sans"/>
                          <a:ea typeface="Open Sans"/>
                          <a:cs typeface="Open Sans"/>
                          <a:sym typeface="Open Sans"/>
                        </a:rPr>
                        <a:t> Description</a:t>
                      </a:r>
                      <a:endParaRPr sz="2000" u="none" cap="none" strike="noStrike">
                        <a:latin typeface="Open Sans"/>
                        <a:ea typeface="Open Sans"/>
                        <a:cs typeface="Open Sans"/>
                        <a:sym typeface="Open Sans"/>
                      </a:endParaRPr>
                    </a:p>
                  </a:txBody>
                  <a:tcPr marT="45725" marB="45725" marR="91450" marL="91450" anchor="ctr"/>
                </a:tc>
              </a:tr>
              <a:tr h="370850">
                <a:tc>
                  <a:txBody>
                    <a:bodyPr/>
                    <a:lstStyle/>
                    <a:p>
                      <a:pPr indent="0" lvl="0" marL="0" marR="0" rtl="0" algn="ctr">
                        <a:lnSpc>
                          <a:spcPct val="100000"/>
                        </a:lnSpc>
                        <a:spcBef>
                          <a:spcPts val="0"/>
                        </a:spcBef>
                        <a:spcAft>
                          <a:spcPts val="0"/>
                        </a:spcAft>
                        <a:buNone/>
                      </a:pPr>
                      <a:r>
                        <a:rPr b="0" i="0" lang="en-US" sz="2000" u="none" cap="none" strike="noStrike">
                          <a:solidFill>
                            <a:srgbClr val="3F3F3F"/>
                          </a:solidFill>
                          <a:latin typeface="Open Sans"/>
                          <a:ea typeface="Open Sans"/>
                          <a:cs typeface="Open Sans"/>
                          <a:sym typeface="Open Sans"/>
                        </a:rPr>
                        <a:t>School Number</a:t>
                      </a:r>
                      <a:endParaRPr/>
                    </a:p>
                  </a:txBody>
                  <a:tcPr marT="9525" marB="0" marR="9525" marL="9525" anchor="ctr"/>
                </a:tc>
                <a:tc>
                  <a:txBody>
                    <a:bodyPr/>
                    <a:lstStyle/>
                    <a:p>
                      <a:pPr indent="0" lvl="0" marL="0" marR="0" rtl="0" algn="ctr">
                        <a:lnSpc>
                          <a:spcPct val="100000"/>
                        </a:lnSpc>
                        <a:spcBef>
                          <a:spcPts val="0"/>
                        </a:spcBef>
                        <a:spcAft>
                          <a:spcPts val="0"/>
                        </a:spcAft>
                        <a:buNone/>
                      </a:pPr>
                      <a:r>
                        <a:rPr b="0" lang="en-US" sz="2000" u="none" cap="none" strike="noStrike">
                          <a:solidFill>
                            <a:srgbClr val="3F3F3F"/>
                          </a:solidFill>
                          <a:latin typeface="Open Sans"/>
                          <a:ea typeface="Open Sans"/>
                          <a:cs typeface="Open Sans"/>
                          <a:sym typeface="Open Sans"/>
                        </a:rPr>
                        <a:t>Number of the school (optional)</a:t>
                      </a:r>
                      <a:endParaRPr b="0" sz="2000" u="none" cap="none" strike="noStrike">
                        <a:solidFill>
                          <a:srgbClr val="3F3F3F"/>
                        </a:solidFill>
                        <a:latin typeface="Open Sans"/>
                        <a:ea typeface="Open Sans"/>
                        <a:cs typeface="Open Sans"/>
                        <a:sym typeface="Open Sans"/>
                      </a:endParaRPr>
                    </a:p>
                  </a:txBody>
                  <a:tcPr marT="19050" marB="19050" marR="28575" marL="28575" anchor="b"/>
                </a:tc>
              </a:tr>
              <a:tr h="370850">
                <a:tc>
                  <a:txBody>
                    <a:bodyPr/>
                    <a:lstStyle/>
                    <a:p>
                      <a:pPr indent="0" lvl="0" marL="0" marR="0" rtl="0" algn="ctr">
                        <a:lnSpc>
                          <a:spcPct val="100000"/>
                        </a:lnSpc>
                        <a:spcBef>
                          <a:spcPts val="0"/>
                        </a:spcBef>
                        <a:spcAft>
                          <a:spcPts val="0"/>
                        </a:spcAft>
                        <a:buNone/>
                      </a:pPr>
                      <a:r>
                        <a:rPr b="0" i="0" lang="en-US" sz="2000" u="none" cap="none" strike="noStrike">
                          <a:solidFill>
                            <a:srgbClr val="3F3F3F"/>
                          </a:solidFill>
                          <a:latin typeface="Open Sans"/>
                          <a:ea typeface="Open Sans"/>
                          <a:cs typeface="Open Sans"/>
                          <a:sym typeface="Open Sans"/>
                        </a:rPr>
                        <a:t>School Region</a:t>
                      </a:r>
                      <a:endParaRPr/>
                    </a:p>
                  </a:txBody>
                  <a:tcPr marT="9525" marB="0" marR="9525" marL="9525" anchor="ctr"/>
                </a:tc>
                <a:tc>
                  <a:txBody>
                    <a:bodyPr/>
                    <a:lstStyle/>
                    <a:p>
                      <a:pPr indent="0" lvl="0" marL="0" marR="0" rtl="0" algn="ctr">
                        <a:lnSpc>
                          <a:spcPct val="100000"/>
                        </a:lnSpc>
                        <a:spcBef>
                          <a:spcPts val="0"/>
                        </a:spcBef>
                        <a:spcAft>
                          <a:spcPts val="0"/>
                        </a:spcAft>
                        <a:buNone/>
                      </a:pPr>
                      <a:r>
                        <a:rPr b="0" lang="en-US" sz="2000" u="none" cap="none" strike="noStrike">
                          <a:solidFill>
                            <a:srgbClr val="3F3F3F"/>
                          </a:solidFill>
                          <a:latin typeface="Open Sans"/>
                          <a:ea typeface="Open Sans"/>
                          <a:cs typeface="Open Sans"/>
                          <a:sym typeface="Open Sans"/>
                        </a:rPr>
                        <a:t>Region of the school (optional)</a:t>
                      </a:r>
                      <a:endParaRPr/>
                    </a:p>
                  </a:txBody>
                  <a:tcPr marT="19050" marB="19050" marR="28575" marL="28575" anchor="b"/>
                </a:tc>
              </a:tr>
              <a:tr h="370850">
                <a:tc>
                  <a:txBody>
                    <a:bodyPr/>
                    <a:lstStyle/>
                    <a:p>
                      <a:pPr indent="0" lvl="0" marL="0" marR="0" rtl="0" algn="ctr">
                        <a:lnSpc>
                          <a:spcPct val="100000"/>
                        </a:lnSpc>
                        <a:spcBef>
                          <a:spcPts val="0"/>
                        </a:spcBef>
                        <a:spcAft>
                          <a:spcPts val="0"/>
                        </a:spcAft>
                        <a:buNone/>
                      </a:pPr>
                      <a:r>
                        <a:rPr b="0" i="0" lang="en-US" sz="2000" u="none" cap="none" strike="noStrike">
                          <a:solidFill>
                            <a:srgbClr val="3F3F3F"/>
                          </a:solidFill>
                          <a:latin typeface="Open Sans"/>
                          <a:ea typeface="Open Sans"/>
                          <a:cs typeface="Open Sans"/>
                          <a:sym typeface="Open Sans"/>
                        </a:rPr>
                        <a:t>School Code</a:t>
                      </a:r>
                      <a:endParaRPr/>
                    </a:p>
                  </a:txBody>
                  <a:tcPr marT="9525" marB="0" marR="9525" marL="9525" anchor="ctr"/>
                </a:tc>
                <a:tc>
                  <a:txBody>
                    <a:bodyPr/>
                    <a:lstStyle/>
                    <a:p>
                      <a:pPr indent="0" lvl="0" marL="0" marR="0" rtl="0" algn="ctr">
                        <a:lnSpc>
                          <a:spcPct val="100000"/>
                        </a:lnSpc>
                        <a:spcBef>
                          <a:spcPts val="0"/>
                        </a:spcBef>
                        <a:spcAft>
                          <a:spcPts val="0"/>
                        </a:spcAft>
                        <a:buNone/>
                      </a:pPr>
                      <a:r>
                        <a:rPr b="0" lang="en-US" sz="2000" u="none" cap="none" strike="noStrike">
                          <a:solidFill>
                            <a:srgbClr val="3F3F3F"/>
                          </a:solidFill>
                          <a:latin typeface="Open Sans"/>
                          <a:ea typeface="Open Sans"/>
                          <a:cs typeface="Open Sans"/>
                          <a:sym typeface="Open Sans"/>
                        </a:rPr>
                        <a:t>Code of the school (optional)</a:t>
                      </a:r>
                      <a:endParaRPr b="0" sz="2000" u="none" cap="none" strike="noStrike">
                        <a:solidFill>
                          <a:srgbClr val="3F3F3F"/>
                        </a:solidFill>
                        <a:latin typeface="Open Sans"/>
                        <a:ea typeface="Open Sans"/>
                        <a:cs typeface="Open Sans"/>
                        <a:sym typeface="Open Sans"/>
                      </a:endParaRPr>
                    </a:p>
                  </a:txBody>
                  <a:tcPr marT="19050" marB="19050" marR="28575" marL="28575" anchor="b"/>
                </a:tc>
              </a:tr>
              <a:tr h="370850">
                <a:tc>
                  <a:txBody>
                    <a:bodyPr/>
                    <a:lstStyle/>
                    <a:p>
                      <a:pPr indent="0" lvl="0" marL="0" marR="0" rtl="0" algn="ctr">
                        <a:lnSpc>
                          <a:spcPct val="100000"/>
                        </a:lnSpc>
                        <a:spcBef>
                          <a:spcPts val="0"/>
                        </a:spcBef>
                        <a:spcAft>
                          <a:spcPts val="0"/>
                        </a:spcAft>
                        <a:buNone/>
                      </a:pPr>
                      <a:r>
                        <a:rPr b="0" i="0" lang="en-US" sz="2000" u="none" cap="none" strike="noStrike">
                          <a:solidFill>
                            <a:srgbClr val="3F3F3F"/>
                          </a:solidFill>
                          <a:latin typeface="Open Sans"/>
                          <a:ea typeface="Open Sans"/>
                          <a:cs typeface="Open Sans"/>
                          <a:sym typeface="Open Sans"/>
                        </a:rPr>
                        <a:t>School Phone Number</a:t>
                      </a:r>
                      <a:endParaRPr/>
                    </a:p>
                  </a:txBody>
                  <a:tcPr marT="9525" marB="0" marR="9525" marL="9525" anchor="ctr"/>
                </a:tc>
                <a:tc>
                  <a:txBody>
                    <a:bodyPr/>
                    <a:lstStyle/>
                    <a:p>
                      <a:pPr indent="0" lvl="0" marL="0" marR="0" rtl="0" algn="ctr">
                        <a:lnSpc>
                          <a:spcPct val="100000"/>
                        </a:lnSpc>
                        <a:spcBef>
                          <a:spcPts val="0"/>
                        </a:spcBef>
                        <a:spcAft>
                          <a:spcPts val="0"/>
                        </a:spcAft>
                        <a:buNone/>
                      </a:pPr>
                      <a:r>
                        <a:rPr b="0" lang="en-US" sz="2000" u="none" cap="none" strike="noStrike">
                          <a:solidFill>
                            <a:srgbClr val="3F3F3F"/>
                          </a:solidFill>
                          <a:latin typeface="Open Sans"/>
                          <a:ea typeface="Open Sans"/>
                          <a:cs typeface="Open Sans"/>
                          <a:sym typeface="Open Sans"/>
                        </a:rPr>
                        <a:t>Contact information of the school (optional)</a:t>
                      </a:r>
                      <a:endParaRPr b="0" sz="2000" u="none" cap="none" strike="noStrike">
                        <a:solidFill>
                          <a:srgbClr val="3F3F3F"/>
                        </a:solidFill>
                        <a:latin typeface="Open Sans"/>
                        <a:ea typeface="Open Sans"/>
                        <a:cs typeface="Open Sans"/>
                        <a:sym typeface="Open Sans"/>
                      </a:endParaRPr>
                    </a:p>
                  </a:txBody>
                  <a:tcPr marT="19050" marB="19050" marR="28575" marL="28575" anchor="b"/>
                </a:tc>
              </a:tr>
              <a:tr h="370850">
                <a:tc>
                  <a:txBody>
                    <a:bodyPr/>
                    <a:lstStyle/>
                    <a:p>
                      <a:pPr indent="0" lvl="0" marL="0" marR="0" rtl="0" algn="ctr">
                        <a:lnSpc>
                          <a:spcPct val="100000"/>
                        </a:lnSpc>
                        <a:spcBef>
                          <a:spcPts val="0"/>
                        </a:spcBef>
                        <a:spcAft>
                          <a:spcPts val="0"/>
                        </a:spcAft>
                        <a:buNone/>
                      </a:pPr>
                      <a:r>
                        <a:rPr b="0" i="0" lang="en-US" sz="2000" u="none" cap="none" strike="noStrike">
                          <a:solidFill>
                            <a:srgbClr val="3F3F3F"/>
                          </a:solidFill>
                          <a:latin typeface="Open Sans"/>
                          <a:ea typeface="Open Sans"/>
                          <a:cs typeface="Open Sans"/>
                          <a:sym typeface="Open Sans"/>
                        </a:rPr>
                        <a:t>School Address</a:t>
                      </a:r>
                      <a:endParaRPr/>
                    </a:p>
                  </a:txBody>
                  <a:tcPr marT="9525" marB="0" marR="9525" marL="9525" anchor="ctr"/>
                </a:tc>
                <a:tc>
                  <a:txBody>
                    <a:bodyPr/>
                    <a:lstStyle/>
                    <a:p>
                      <a:pPr indent="0" lvl="0" marL="0" marR="0" rtl="0" algn="ctr">
                        <a:lnSpc>
                          <a:spcPct val="100000"/>
                        </a:lnSpc>
                        <a:spcBef>
                          <a:spcPts val="0"/>
                        </a:spcBef>
                        <a:spcAft>
                          <a:spcPts val="0"/>
                        </a:spcAft>
                        <a:buNone/>
                      </a:pPr>
                      <a:r>
                        <a:rPr b="0" lang="en-US" sz="2000" u="none" cap="none" strike="noStrike">
                          <a:solidFill>
                            <a:srgbClr val="3F3F3F"/>
                          </a:solidFill>
                          <a:latin typeface="Open Sans"/>
                          <a:ea typeface="Open Sans"/>
                          <a:cs typeface="Open Sans"/>
                          <a:sym typeface="Open Sans"/>
                        </a:rPr>
                        <a:t>Address of the school (optional)</a:t>
                      </a:r>
                      <a:endParaRPr b="0" sz="2000" u="none" cap="none" strike="noStrike">
                        <a:solidFill>
                          <a:srgbClr val="3F3F3F"/>
                        </a:solidFill>
                        <a:latin typeface="Open Sans"/>
                        <a:ea typeface="Open Sans"/>
                        <a:cs typeface="Open Sans"/>
                        <a:sym typeface="Open Sans"/>
                      </a:endParaRPr>
                    </a:p>
                  </a:txBody>
                  <a:tcPr marT="19050" marB="19050" marR="28575" marL="28575" anchor="b"/>
                </a:tc>
              </a:tr>
              <a:tr h="370850">
                <a:tc>
                  <a:txBody>
                    <a:bodyPr/>
                    <a:lstStyle/>
                    <a:p>
                      <a:pPr indent="0" lvl="0" marL="0" marR="0" rtl="0" algn="ctr">
                        <a:lnSpc>
                          <a:spcPct val="100000"/>
                        </a:lnSpc>
                        <a:spcBef>
                          <a:spcPts val="0"/>
                        </a:spcBef>
                        <a:spcAft>
                          <a:spcPts val="0"/>
                        </a:spcAft>
                        <a:buNone/>
                      </a:pPr>
                      <a:r>
                        <a:rPr b="0" i="0" lang="en-US" sz="2000" u="none" cap="none" strike="noStrike">
                          <a:solidFill>
                            <a:srgbClr val="3F3F3F"/>
                          </a:solidFill>
                          <a:latin typeface="Open Sans"/>
                          <a:ea typeface="Open Sans"/>
                          <a:cs typeface="Open Sans"/>
                          <a:sym typeface="Open Sans"/>
                        </a:rPr>
                        <a:t>School City</a:t>
                      </a:r>
                      <a:endParaRPr/>
                    </a:p>
                  </a:txBody>
                  <a:tcPr marT="9525" marB="0" marR="9525" marL="9525" anchor="ctr"/>
                </a:tc>
                <a:tc>
                  <a:txBody>
                    <a:bodyPr/>
                    <a:lstStyle/>
                    <a:p>
                      <a:pPr indent="0" lvl="0" marL="0" marR="0" rtl="0" algn="ctr">
                        <a:lnSpc>
                          <a:spcPct val="100000"/>
                        </a:lnSpc>
                        <a:spcBef>
                          <a:spcPts val="0"/>
                        </a:spcBef>
                        <a:spcAft>
                          <a:spcPts val="0"/>
                        </a:spcAft>
                        <a:buNone/>
                      </a:pPr>
                      <a:r>
                        <a:rPr b="0" lang="en-US" sz="2000" u="none" cap="none" strike="noStrike">
                          <a:solidFill>
                            <a:srgbClr val="3F3F3F"/>
                          </a:solidFill>
                          <a:latin typeface="Open Sans"/>
                          <a:ea typeface="Open Sans"/>
                          <a:cs typeface="Open Sans"/>
                          <a:sym typeface="Open Sans"/>
                        </a:rPr>
                        <a:t>City at which the school is located (optional)</a:t>
                      </a:r>
                      <a:endParaRPr b="0" sz="2000" u="none" cap="none" strike="noStrike">
                        <a:solidFill>
                          <a:srgbClr val="3F3F3F"/>
                        </a:solidFill>
                        <a:latin typeface="Open Sans"/>
                        <a:ea typeface="Open Sans"/>
                        <a:cs typeface="Open Sans"/>
                        <a:sym typeface="Open Sans"/>
                      </a:endParaRPr>
                    </a:p>
                  </a:txBody>
                  <a:tcPr marT="19050" marB="19050" marR="28575" marL="28575" anchor="b"/>
                </a:tc>
              </a:tr>
              <a:tr h="370850">
                <a:tc>
                  <a:txBody>
                    <a:bodyPr/>
                    <a:lstStyle/>
                    <a:p>
                      <a:pPr indent="0" lvl="0" marL="0" marR="0" rtl="0" algn="ctr">
                        <a:lnSpc>
                          <a:spcPct val="100000"/>
                        </a:lnSpc>
                        <a:spcBef>
                          <a:spcPts val="0"/>
                        </a:spcBef>
                        <a:spcAft>
                          <a:spcPts val="0"/>
                        </a:spcAft>
                        <a:buNone/>
                      </a:pPr>
                      <a:r>
                        <a:rPr b="0" i="0" lang="en-US" sz="2000" u="none" cap="none" strike="noStrike">
                          <a:solidFill>
                            <a:srgbClr val="3F3F3F"/>
                          </a:solidFill>
                          <a:latin typeface="Open Sans"/>
                          <a:ea typeface="Open Sans"/>
                          <a:cs typeface="Open Sans"/>
                          <a:sym typeface="Open Sans"/>
                        </a:rPr>
                        <a:t>School State</a:t>
                      </a:r>
                      <a:endParaRPr/>
                    </a:p>
                  </a:txBody>
                  <a:tcPr marT="9525" marB="0" marR="9525" marL="9525" anchor="ctr"/>
                </a:tc>
                <a:tc>
                  <a:txBody>
                    <a:bodyPr/>
                    <a:lstStyle/>
                    <a:p>
                      <a:pPr indent="0" lvl="0" marL="0" marR="0" rtl="0" algn="ctr">
                        <a:lnSpc>
                          <a:spcPct val="100000"/>
                        </a:lnSpc>
                        <a:spcBef>
                          <a:spcPts val="0"/>
                        </a:spcBef>
                        <a:spcAft>
                          <a:spcPts val="0"/>
                        </a:spcAft>
                        <a:buNone/>
                      </a:pPr>
                      <a:r>
                        <a:rPr b="0" lang="en-US" sz="2000" u="none" cap="none" strike="noStrike">
                          <a:solidFill>
                            <a:srgbClr val="3F3F3F"/>
                          </a:solidFill>
                          <a:latin typeface="Open Sans"/>
                          <a:ea typeface="Open Sans"/>
                          <a:cs typeface="Open Sans"/>
                          <a:sym typeface="Open Sans"/>
                        </a:rPr>
                        <a:t>State in which the school is located (optional)</a:t>
                      </a:r>
                      <a:endParaRPr b="0" sz="2000" u="none" cap="none" strike="noStrike">
                        <a:solidFill>
                          <a:srgbClr val="3F3F3F"/>
                        </a:solidFill>
                        <a:latin typeface="Open Sans"/>
                        <a:ea typeface="Open Sans"/>
                        <a:cs typeface="Open Sans"/>
                        <a:sym typeface="Open Sans"/>
                      </a:endParaRPr>
                    </a:p>
                  </a:txBody>
                  <a:tcPr marT="19050" marB="19050" marR="28575" marL="28575" anchor="b"/>
                </a:tc>
              </a:tr>
              <a:tr h="370850">
                <a:tc>
                  <a:txBody>
                    <a:bodyPr/>
                    <a:lstStyle/>
                    <a:p>
                      <a:pPr indent="0" lvl="0" marL="0" marR="0" rtl="0" algn="ctr">
                        <a:lnSpc>
                          <a:spcPct val="100000"/>
                        </a:lnSpc>
                        <a:spcBef>
                          <a:spcPts val="0"/>
                        </a:spcBef>
                        <a:spcAft>
                          <a:spcPts val="0"/>
                        </a:spcAft>
                        <a:buNone/>
                      </a:pPr>
                      <a:r>
                        <a:rPr b="0" i="0" lang="en-US" sz="2000" u="none" cap="none" strike="noStrike">
                          <a:solidFill>
                            <a:srgbClr val="3F3F3F"/>
                          </a:solidFill>
                          <a:latin typeface="Open Sans"/>
                          <a:ea typeface="Open Sans"/>
                          <a:cs typeface="Open Sans"/>
                          <a:sym typeface="Open Sans"/>
                        </a:rPr>
                        <a:t>School Zip</a:t>
                      </a:r>
                      <a:endParaRPr/>
                    </a:p>
                  </a:txBody>
                  <a:tcPr marT="9525" marB="0" marR="9525" marL="9525" anchor="ctr"/>
                </a:tc>
                <a:tc>
                  <a:txBody>
                    <a:bodyPr/>
                    <a:lstStyle/>
                    <a:p>
                      <a:pPr indent="0" lvl="0" marL="0" marR="0" rtl="0" algn="ctr">
                        <a:lnSpc>
                          <a:spcPct val="100000"/>
                        </a:lnSpc>
                        <a:spcBef>
                          <a:spcPts val="0"/>
                        </a:spcBef>
                        <a:spcAft>
                          <a:spcPts val="0"/>
                        </a:spcAft>
                        <a:buNone/>
                      </a:pPr>
                      <a:r>
                        <a:rPr b="0" lang="en-US" sz="2000" u="none" cap="none" strike="noStrike">
                          <a:solidFill>
                            <a:srgbClr val="3F3F3F"/>
                          </a:solidFill>
                          <a:latin typeface="Open Sans"/>
                          <a:ea typeface="Open Sans"/>
                          <a:cs typeface="Open Sans"/>
                          <a:sym typeface="Open Sans"/>
                        </a:rPr>
                        <a:t>Zip code of the school (optional)</a:t>
                      </a:r>
                      <a:endParaRPr b="0" sz="2000" u="none" cap="none" strike="noStrike">
                        <a:solidFill>
                          <a:srgbClr val="3F3F3F"/>
                        </a:solidFill>
                        <a:latin typeface="Open Sans"/>
                        <a:ea typeface="Open Sans"/>
                        <a:cs typeface="Open Sans"/>
                        <a:sym typeface="Open Sans"/>
                      </a:endParaRPr>
                    </a:p>
                  </a:txBody>
                  <a:tcPr marT="19050" marB="19050" marR="28575" marL="28575" anchor="b"/>
                </a:tc>
              </a:tr>
              <a:tr h="370850">
                <a:tc>
                  <a:txBody>
                    <a:bodyPr/>
                    <a:lstStyle/>
                    <a:p>
                      <a:pPr indent="0" lvl="0" marL="0" marR="0" rtl="0" algn="ctr">
                        <a:lnSpc>
                          <a:spcPct val="100000"/>
                        </a:lnSpc>
                        <a:spcBef>
                          <a:spcPts val="0"/>
                        </a:spcBef>
                        <a:spcAft>
                          <a:spcPts val="0"/>
                        </a:spcAft>
                        <a:buNone/>
                      </a:pPr>
                      <a:r>
                        <a:rPr b="0" i="0" lang="en-US" sz="2000" u="none" cap="none" strike="noStrike">
                          <a:solidFill>
                            <a:srgbClr val="3F3F3F"/>
                          </a:solidFill>
                          <a:latin typeface="Open Sans"/>
                          <a:ea typeface="Open Sans"/>
                          <a:cs typeface="Open Sans"/>
                          <a:sym typeface="Open Sans"/>
                        </a:rPr>
                        <a:t>School Not Found</a:t>
                      </a:r>
                      <a:endParaRPr/>
                    </a:p>
                  </a:txBody>
                  <a:tcPr marT="9525" marB="0" marR="9525" marL="9525" anchor="ctr"/>
                </a:tc>
                <a:tc>
                  <a:txBody>
                    <a:bodyPr/>
                    <a:lstStyle/>
                    <a:p>
                      <a:pPr indent="0" lvl="0" marL="0" marR="0" rtl="0" algn="ctr">
                        <a:lnSpc>
                          <a:spcPct val="100000"/>
                        </a:lnSpc>
                        <a:spcBef>
                          <a:spcPts val="0"/>
                        </a:spcBef>
                        <a:spcAft>
                          <a:spcPts val="0"/>
                        </a:spcAft>
                        <a:buNone/>
                      </a:pPr>
                      <a:r>
                        <a:rPr b="0" lang="en-US" sz="2000" u="none" cap="none" strike="noStrike">
                          <a:solidFill>
                            <a:srgbClr val="3F3F3F"/>
                          </a:solidFill>
                          <a:latin typeface="Open Sans"/>
                          <a:ea typeface="Open Sans"/>
                          <a:cs typeface="Open Sans"/>
                          <a:sym typeface="Open Sans"/>
                        </a:rPr>
                        <a:t>Valid if the school is not found (optional)</a:t>
                      </a:r>
                      <a:endParaRPr b="0" sz="2000" u="none" cap="none" strike="noStrike">
                        <a:solidFill>
                          <a:srgbClr val="3F3F3F"/>
                        </a:solidFill>
                        <a:latin typeface="Open Sans"/>
                        <a:ea typeface="Open Sans"/>
                        <a:cs typeface="Open Sans"/>
                        <a:sym typeface="Open Sans"/>
                      </a:endParaRPr>
                    </a:p>
                  </a:txBody>
                  <a:tcPr marT="19050" marB="19050" marR="28575" marL="28575" anchor="b"/>
                </a:tc>
              </a:tr>
              <a:tr h="370850">
                <a:tc>
                  <a:txBody>
                    <a:bodyPr/>
                    <a:lstStyle/>
                    <a:p>
                      <a:pPr indent="0" lvl="0" marL="0" marR="0" rtl="0" algn="ctr">
                        <a:lnSpc>
                          <a:spcPct val="100000"/>
                        </a:lnSpc>
                        <a:spcBef>
                          <a:spcPts val="0"/>
                        </a:spcBef>
                        <a:spcAft>
                          <a:spcPts val="0"/>
                        </a:spcAft>
                        <a:buNone/>
                      </a:pPr>
                      <a:r>
                        <a:rPr b="0" i="0" lang="en-US" sz="2000" u="none" cap="none" strike="noStrike">
                          <a:solidFill>
                            <a:srgbClr val="3F3F3F"/>
                          </a:solidFill>
                          <a:latin typeface="Open Sans"/>
                          <a:ea typeface="Open Sans"/>
                          <a:cs typeface="Open Sans"/>
                          <a:sym typeface="Open Sans"/>
                        </a:rPr>
                        <a:t>School or Citywide Complaint</a:t>
                      </a:r>
                      <a:endParaRPr/>
                    </a:p>
                  </a:txBody>
                  <a:tcPr marT="9525" marB="0" marR="9525" marL="9525" anchor="ctr"/>
                </a:tc>
                <a:tc>
                  <a:txBody>
                    <a:bodyPr/>
                    <a:lstStyle/>
                    <a:p>
                      <a:pPr indent="0" lvl="0" marL="0" marR="0" rtl="0" algn="ctr">
                        <a:lnSpc>
                          <a:spcPct val="100000"/>
                        </a:lnSpc>
                        <a:spcBef>
                          <a:spcPts val="0"/>
                        </a:spcBef>
                        <a:spcAft>
                          <a:spcPts val="0"/>
                        </a:spcAft>
                        <a:buNone/>
                      </a:pPr>
                      <a:r>
                        <a:rPr b="0" lang="en-US" sz="2000" u="none" cap="none" strike="noStrike">
                          <a:solidFill>
                            <a:srgbClr val="3F3F3F"/>
                          </a:solidFill>
                          <a:latin typeface="Open Sans"/>
                          <a:ea typeface="Open Sans"/>
                          <a:cs typeface="Open Sans"/>
                          <a:sym typeface="Open Sans"/>
                        </a:rPr>
                        <a:t>Contains the complaint of the school (optional)</a:t>
                      </a:r>
                      <a:endParaRPr/>
                    </a:p>
                  </a:txBody>
                  <a:tcPr marT="19050" marB="19050" marR="28575" marL="28575" anchor="b"/>
                </a:tc>
              </a:tr>
            </a:tbl>
          </a:graphicData>
        </a:graphic>
      </p:graphicFrame>
      <p:sp>
        <p:nvSpPr>
          <p:cNvPr id="132" name="Google Shape;132;p11"/>
          <p:cNvSpPr txBox="1"/>
          <p:nvPr/>
        </p:nvSpPr>
        <p:spPr>
          <a:xfrm>
            <a:off x="6026727" y="1491385"/>
            <a:ext cx="6712528" cy="43088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US" sz="2200" u="none" cap="none" strike="noStrike">
                <a:solidFill>
                  <a:schemeClr val="lt1"/>
                </a:solidFill>
                <a:latin typeface="Open Sans"/>
                <a:ea typeface="Open Sans"/>
                <a:cs typeface="Open Sans"/>
                <a:sym typeface="Open Sans"/>
              </a:rPr>
              <a:t>Dataset name: 311-service-requests-nyc.csv</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12"/>
          <p:cNvSpPr/>
          <p:nvPr/>
        </p:nvSpPr>
        <p:spPr>
          <a:xfrm>
            <a:off x="4055165" y="1971629"/>
            <a:ext cx="11310731" cy="6059188"/>
          </a:xfrm>
          <a:prstGeom prst="roundRect">
            <a:avLst>
              <a:gd fmla="val 8552" name="adj"/>
            </a:avLst>
          </a:prstGeom>
          <a:solidFill>
            <a:srgbClr val="000000">
              <a:alpha val="2000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38" name="Google Shape;138;p12"/>
          <p:cNvSpPr txBox="1"/>
          <p:nvPr>
            <p:ph type="title"/>
          </p:nvPr>
        </p:nvSpPr>
        <p:spPr>
          <a:xfrm>
            <a:off x="0" y="539514"/>
            <a:ext cx="16256000" cy="665045"/>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3F3F3F"/>
              </a:buClr>
              <a:buSzPts val="3200"/>
              <a:buFont typeface="Arial"/>
              <a:buNone/>
            </a:pPr>
            <a:r>
              <a:rPr lang="en-US"/>
              <a:t>Dataset Description</a:t>
            </a:r>
            <a:endParaRPr/>
          </a:p>
        </p:txBody>
      </p:sp>
      <p:graphicFrame>
        <p:nvGraphicFramePr>
          <p:cNvPr id="139" name="Google Shape;139;p12"/>
          <p:cNvGraphicFramePr/>
          <p:nvPr/>
        </p:nvGraphicFramePr>
        <p:xfrm>
          <a:off x="4347578" y="2409908"/>
          <a:ext cx="3000000" cy="3000000"/>
        </p:xfrm>
        <a:graphic>
          <a:graphicData uri="http://schemas.openxmlformats.org/drawingml/2006/table">
            <a:tbl>
              <a:tblPr bandRow="1" firstRow="1">
                <a:noFill/>
                <a:tableStyleId>{8C8B2A88-670A-4C43-95FC-FBCCD8F2AC94}</a:tableStyleId>
              </a:tblPr>
              <a:tblGrid>
                <a:gridCol w="3941650"/>
                <a:gridCol w="6784250"/>
              </a:tblGrid>
              <a:tr h="370850">
                <a:tc>
                  <a:txBody>
                    <a:bodyPr/>
                    <a:lstStyle/>
                    <a:p>
                      <a:pPr indent="0" lvl="0" marL="0" marR="0" rtl="0" algn="ctr">
                        <a:lnSpc>
                          <a:spcPct val="100000"/>
                        </a:lnSpc>
                        <a:spcBef>
                          <a:spcPts val="0"/>
                        </a:spcBef>
                        <a:spcAft>
                          <a:spcPts val="0"/>
                        </a:spcAft>
                        <a:buNone/>
                      </a:pPr>
                      <a:r>
                        <a:rPr b="1" lang="en-US" sz="2000" u="none" cap="none" strike="noStrike">
                          <a:latin typeface="Open Sans"/>
                          <a:ea typeface="Open Sans"/>
                          <a:cs typeface="Open Sans"/>
                          <a:sym typeface="Open Sans"/>
                        </a:rPr>
                        <a:t>Variable</a:t>
                      </a:r>
                      <a:endParaRPr/>
                    </a:p>
                  </a:txBody>
                  <a:tcPr marT="19050" marB="19050" marR="28575" marL="28575" anchor="ctr"/>
                </a:tc>
                <a:tc>
                  <a:txBody>
                    <a:bodyPr/>
                    <a:lstStyle/>
                    <a:p>
                      <a:pPr indent="0" lvl="0" marL="0" marR="0" rtl="0" algn="ctr">
                        <a:lnSpc>
                          <a:spcPct val="100000"/>
                        </a:lnSpc>
                        <a:spcBef>
                          <a:spcPts val="0"/>
                        </a:spcBef>
                        <a:spcAft>
                          <a:spcPts val="0"/>
                        </a:spcAft>
                        <a:buNone/>
                      </a:pPr>
                      <a:r>
                        <a:rPr lang="en-US" sz="2000" u="none" cap="none" strike="noStrike">
                          <a:latin typeface="Open Sans"/>
                          <a:ea typeface="Open Sans"/>
                          <a:cs typeface="Open Sans"/>
                          <a:sym typeface="Open Sans"/>
                        </a:rPr>
                        <a:t> Description</a:t>
                      </a:r>
                      <a:endParaRPr sz="2000" u="none" cap="none" strike="noStrike">
                        <a:latin typeface="Open Sans"/>
                        <a:ea typeface="Open Sans"/>
                        <a:cs typeface="Open Sans"/>
                        <a:sym typeface="Open Sans"/>
                      </a:endParaRPr>
                    </a:p>
                  </a:txBody>
                  <a:tcPr marT="45725" marB="45725" marR="91450" marL="91450" anchor="ctr"/>
                </a:tc>
              </a:tr>
              <a:tr h="370850">
                <a:tc>
                  <a:txBody>
                    <a:bodyPr/>
                    <a:lstStyle/>
                    <a:p>
                      <a:pPr indent="0" lvl="0" marL="0" marR="0" rtl="0" algn="ctr">
                        <a:lnSpc>
                          <a:spcPct val="100000"/>
                        </a:lnSpc>
                        <a:spcBef>
                          <a:spcPts val="0"/>
                        </a:spcBef>
                        <a:spcAft>
                          <a:spcPts val="0"/>
                        </a:spcAft>
                        <a:buNone/>
                      </a:pPr>
                      <a:r>
                        <a:rPr b="0" i="0" lang="en-US" sz="2000" u="none" cap="none" strike="noStrike">
                          <a:solidFill>
                            <a:srgbClr val="3F3F3F"/>
                          </a:solidFill>
                          <a:latin typeface="Open Sans"/>
                          <a:ea typeface="Open Sans"/>
                          <a:cs typeface="Open Sans"/>
                          <a:sym typeface="Open Sans"/>
                        </a:rPr>
                        <a:t>Vehicle Type</a:t>
                      </a:r>
                      <a:endParaRPr/>
                    </a:p>
                  </a:txBody>
                  <a:tcPr marT="9525" marB="0" marR="9525" marL="9525" anchor="b"/>
                </a:tc>
                <a:tc>
                  <a:txBody>
                    <a:bodyPr/>
                    <a:lstStyle/>
                    <a:p>
                      <a:pPr indent="0" lvl="0" marL="0" marR="0" rtl="0" algn="ctr">
                        <a:lnSpc>
                          <a:spcPct val="100000"/>
                        </a:lnSpc>
                        <a:spcBef>
                          <a:spcPts val="0"/>
                        </a:spcBef>
                        <a:spcAft>
                          <a:spcPts val="0"/>
                        </a:spcAft>
                        <a:buNone/>
                      </a:pPr>
                      <a:r>
                        <a:rPr b="0" lang="en-US" sz="2000" u="none" cap="none" strike="noStrike">
                          <a:solidFill>
                            <a:srgbClr val="3F3F3F"/>
                          </a:solidFill>
                          <a:latin typeface="Open Sans"/>
                          <a:ea typeface="Open Sans"/>
                          <a:cs typeface="Open Sans"/>
                          <a:sym typeface="Open Sans"/>
                        </a:rPr>
                        <a:t>Type of vehicle used (optional)</a:t>
                      </a:r>
                      <a:endParaRPr b="0" sz="2000" u="none" cap="none" strike="noStrike">
                        <a:solidFill>
                          <a:srgbClr val="3F3F3F"/>
                        </a:solidFill>
                        <a:latin typeface="Open Sans"/>
                        <a:ea typeface="Open Sans"/>
                        <a:cs typeface="Open Sans"/>
                        <a:sym typeface="Open Sans"/>
                      </a:endParaRPr>
                    </a:p>
                  </a:txBody>
                  <a:tcPr marT="19050" marB="19050" marR="28575" marL="28575" anchor="b"/>
                </a:tc>
              </a:tr>
              <a:tr h="370850">
                <a:tc>
                  <a:txBody>
                    <a:bodyPr/>
                    <a:lstStyle/>
                    <a:p>
                      <a:pPr indent="0" lvl="0" marL="0" marR="0" rtl="0" algn="ctr">
                        <a:lnSpc>
                          <a:spcPct val="100000"/>
                        </a:lnSpc>
                        <a:spcBef>
                          <a:spcPts val="0"/>
                        </a:spcBef>
                        <a:spcAft>
                          <a:spcPts val="0"/>
                        </a:spcAft>
                        <a:buNone/>
                      </a:pPr>
                      <a:r>
                        <a:rPr b="0" i="0" lang="en-US" sz="2000" u="none" cap="none" strike="noStrike">
                          <a:solidFill>
                            <a:srgbClr val="3F3F3F"/>
                          </a:solidFill>
                          <a:latin typeface="Open Sans"/>
                          <a:ea typeface="Open Sans"/>
                          <a:cs typeface="Open Sans"/>
                          <a:sym typeface="Open Sans"/>
                        </a:rPr>
                        <a:t>Taxi Company Borough</a:t>
                      </a:r>
                      <a:endParaRPr/>
                    </a:p>
                  </a:txBody>
                  <a:tcPr marT="9525" marB="0" marR="9525" marL="9525" anchor="b"/>
                </a:tc>
                <a:tc>
                  <a:txBody>
                    <a:bodyPr/>
                    <a:lstStyle/>
                    <a:p>
                      <a:pPr indent="0" lvl="0" marL="0" marR="0" rtl="0" algn="ctr">
                        <a:lnSpc>
                          <a:spcPct val="100000"/>
                        </a:lnSpc>
                        <a:spcBef>
                          <a:spcPts val="0"/>
                        </a:spcBef>
                        <a:spcAft>
                          <a:spcPts val="0"/>
                        </a:spcAft>
                        <a:buNone/>
                      </a:pPr>
                      <a:r>
                        <a:rPr b="0" lang="en-US" sz="2000" u="none" cap="none" strike="noStrike">
                          <a:solidFill>
                            <a:srgbClr val="3F3F3F"/>
                          </a:solidFill>
                          <a:latin typeface="Open Sans"/>
                          <a:ea typeface="Open Sans"/>
                          <a:cs typeface="Open Sans"/>
                          <a:sym typeface="Open Sans"/>
                        </a:rPr>
                        <a:t>Information on the taxi company (optional)</a:t>
                      </a:r>
                      <a:endParaRPr b="0" sz="2000" u="none" cap="none" strike="noStrike">
                        <a:solidFill>
                          <a:srgbClr val="3F3F3F"/>
                        </a:solidFill>
                        <a:latin typeface="Open Sans"/>
                        <a:ea typeface="Open Sans"/>
                        <a:cs typeface="Open Sans"/>
                        <a:sym typeface="Open Sans"/>
                      </a:endParaRPr>
                    </a:p>
                  </a:txBody>
                  <a:tcPr marT="19050" marB="19050" marR="28575" marL="28575" anchor="b"/>
                </a:tc>
              </a:tr>
              <a:tr h="370850">
                <a:tc>
                  <a:txBody>
                    <a:bodyPr/>
                    <a:lstStyle/>
                    <a:p>
                      <a:pPr indent="0" lvl="0" marL="0" marR="0" rtl="0" algn="ctr">
                        <a:lnSpc>
                          <a:spcPct val="100000"/>
                        </a:lnSpc>
                        <a:spcBef>
                          <a:spcPts val="0"/>
                        </a:spcBef>
                        <a:spcAft>
                          <a:spcPts val="0"/>
                        </a:spcAft>
                        <a:buNone/>
                      </a:pPr>
                      <a:r>
                        <a:rPr b="0" i="0" lang="en-US" sz="2000" u="none" cap="none" strike="noStrike">
                          <a:solidFill>
                            <a:srgbClr val="3F3F3F"/>
                          </a:solidFill>
                          <a:latin typeface="Open Sans"/>
                          <a:ea typeface="Open Sans"/>
                          <a:cs typeface="Open Sans"/>
                          <a:sym typeface="Open Sans"/>
                        </a:rPr>
                        <a:t>Taxi Pick Up Location</a:t>
                      </a:r>
                      <a:endParaRPr/>
                    </a:p>
                  </a:txBody>
                  <a:tcPr marT="9525" marB="0" marR="9525" marL="9525" anchor="b"/>
                </a:tc>
                <a:tc>
                  <a:txBody>
                    <a:bodyPr/>
                    <a:lstStyle/>
                    <a:p>
                      <a:pPr indent="0" lvl="0" marL="0" marR="0" rtl="0" algn="ctr">
                        <a:lnSpc>
                          <a:spcPct val="100000"/>
                        </a:lnSpc>
                        <a:spcBef>
                          <a:spcPts val="0"/>
                        </a:spcBef>
                        <a:spcAft>
                          <a:spcPts val="0"/>
                        </a:spcAft>
                        <a:buNone/>
                      </a:pPr>
                      <a:r>
                        <a:rPr b="0" lang="en-US" sz="2000" u="none" cap="none" strike="noStrike">
                          <a:solidFill>
                            <a:srgbClr val="3F3F3F"/>
                          </a:solidFill>
                          <a:latin typeface="Open Sans"/>
                          <a:ea typeface="Open Sans"/>
                          <a:cs typeface="Open Sans"/>
                          <a:sym typeface="Open Sans"/>
                        </a:rPr>
                        <a:t>Pick up location of the taxi (optional)</a:t>
                      </a:r>
                      <a:endParaRPr b="0" sz="2000" u="none" cap="none" strike="noStrike">
                        <a:solidFill>
                          <a:srgbClr val="3F3F3F"/>
                        </a:solidFill>
                        <a:latin typeface="Open Sans"/>
                        <a:ea typeface="Open Sans"/>
                        <a:cs typeface="Open Sans"/>
                        <a:sym typeface="Open Sans"/>
                      </a:endParaRPr>
                    </a:p>
                  </a:txBody>
                  <a:tcPr marT="19050" marB="19050" marR="28575" marL="28575" anchor="b"/>
                </a:tc>
              </a:tr>
              <a:tr h="370850">
                <a:tc>
                  <a:txBody>
                    <a:bodyPr/>
                    <a:lstStyle/>
                    <a:p>
                      <a:pPr indent="0" lvl="0" marL="0" marR="0" rtl="0" algn="ctr">
                        <a:lnSpc>
                          <a:spcPct val="100000"/>
                        </a:lnSpc>
                        <a:spcBef>
                          <a:spcPts val="0"/>
                        </a:spcBef>
                        <a:spcAft>
                          <a:spcPts val="0"/>
                        </a:spcAft>
                        <a:buNone/>
                      </a:pPr>
                      <a:r>
                        <a:rPr b="0" i="0" lang="en-US" sz="2000" u="none" cap="none" strike="noStrike">
                          <a:solidFill>
                            <a:srgbClr val="3F3F3F"/>
                          </a:solidFill>
                          <a:latin typeface="Open Sans"/>
                          <a:ea typeface="Open Sans"/>
                          <a:cs typeface="Open Sans"/>
                          <a:sym typeface="Open Sans"/>
                        </a:rPr>
                        <a:t>Bridge Highway Name</a:t>
                      </a:r>
                      <a:endParaRPr/>
                    </a:p>
                  </a:txBody>
                  <a:tcPr marT="9525" marB="0" marR="9525" marL="9525" anchor="b"/>
                </a:tc>
                <a:tc>
                  <a:txBody>
                    <a:bodyPr/>
                    <a:lstStyle/>
                    <a:p>
                      <a:pPr indent="0" lvl="0" marL="0" marR="0" rtl="0" algn="ctr">
                        <a:lnSpc>
                          <a:spcPct val="100000"/>
                        </a:lnSpc>
                        <a:spcBef>
                          <a:spcPts val="0"/>
                        </a:spcBef>
                        <a:spcAft>
                          <a:spcPts val="0"/>
                        </a:spcAft>
                        <a:buNone/>
                      </a:pPr>
                      <a:r>
                        <a:rPr b="0" lang="en-US" sz="2000" u="none" cap="none" strike="noStrike">
                          <a:solidFill>
                            <a:srgbClr val="3F3F3F"/>
                          </a:solidFill>
                          <a:latin typeface="Open Sans"/>
                          <a:ea typeface="Open Sans"/>
                          <a:cs typeface="Open Sans"/>
                          <a:sym typeface="Open Sans"/>
                        </a:rPr>
                        <a:t>Name of the highway bridge (optional)</a:t>
                      </a:r>
                      <a:endParaRPr b="0" sz="2000" u="none" cap="none" strike="noStrike">
                        <a:solidFill>
                          <a:srgbClr val="3F3F3F"/>
                        </a:solidFill>
                        <a:latin typeface="Open Sans"/>
                        <a:ea typeface="Open Sans"/>
                        <a:cs typeface="Open Sans"/>
                        <a:sym typeface="Open Sans"/>
                      </a:endParaRPr>
                    </a:p>
                  </a:txBody>
                  <a:tcPr marT="19050" marB="19050" marR="28575" marL="28575" anchor="b"/>
                </a:tc>
              </a:tr>
              <a:tr h="370850">
                <a:tc>
                  <a:txBody>
                    <a:bodyPr/>
                    <a:lstStyle/>
                    <a:p>
                      <a:pPr indent="0" lvl="0" marL="0" marR="0" rtl="0" algn="ctr">
                        <a:lnSpc>
                          <a:spcPct val="100000"/>
                        </a:lnSpc>
                        <a:spcBef>
                          <a:spcPts val="0"/>
                        </a:spcBef>
                        <a:spcAft>
                          <a:spcPts val="0"/>
                        </a:spcAft>
                        <a:buNone/>
                      </a:pPr>
                      <a:r>
                        <a:rPr b="0" i="0" lang="en-US" sz="2000" u="none" cap="none" strike="noStrike">
                          <a:solidFill>
                            <a:srgbClr val="3F3F3F"/>
                          </a:solidFill>
                          <a:latin typeface="Open Sans"/>
                          <a:ea typeface="Open Sans"/>
                          <a:cs typeface="Open Sans"/>
                          <a:sym typeface="Open Sans"/>
                        </a:rPr>
                        <a:t>Bridge Highway Direction</a:t>
                      </a:r>
                      <a:endParaRPr/>
                    </a:p>
                  </a:txBody>
                  <a:tcPr marT="9525" marB="0" marR="9525" marL="9525" anchor="b"/>
                </a:tc>
                <a:tc>
                  <a:txBody>
                    <a:bodyPr/>
                    <a:lstStyle/>
                    <a:p>
                      <a:pPr indent="0" lvl="0" marL="0" marR="0" rtl="0" algn="ctr">
                        <a:lnSpc>
                          <a:spcPct val="100000"/>
                        </a:lnSpc>
                        <a:spcBef>
                          <a:spcPts val="0"/>
                        </a:spcBef>
                        <a:spcAft>
                          <a:spcPts val="0"/>
                        </a:spcAft>
                        <a:buNone/>
                      </a:pPr>
                      <a:r>
                        <a:rPr b="0" lang="en-US" sz="2000" u="none" cap="none" strike="noStrike">
                          <a:solidFill>
                            <a:srgbClr val="3F3F3F"/>
                          </a:solidFill>
                          <a:latin typeface="Open Sans"/>
                          <a:ea typeface="Open Sans"/>
                          <a:cs typeface="Open Sans"/>
                          <a:sym typeface="Open Sans"/>
                        </a:rPr>
                        <a:t>Direction of the highway bridge (optional)</a:t>
                      </a:r>
                      <a:endParaRPr b="0" sz="2000" u="none" cap="none" strike="noStrike">
                        <a:solidFill>
                          <a:srgbClr val="3F3F3F"/>
                        </a:solidFill>
                        <a:latin typeface="Open Sans"/>
                        <a:ea typeface="Open Sans"/>
                        <a:cs typeface="Open Sans"/>
                        <a:sym typeface="Open Sans"/>
                      </a:endParaRPr>
                    </a:p>
                  </a:txBody>
                  <a:tcPr marT="19050" marB="19050" marR="28575" marL="28575" anchor="b"/>
                </a:tc>
              </a:tr>
              <a:tr h="370850">
                <a:tc>
                  <a:txBody>
                    <a:bodyPr/>
                    <a:lstStyle/>
                    <a:p>
                      <a:pPr indent="0" lvl="0" marL="0" marR="0" rtl="0" algn="ctr">
                        <a:lnSpc>
                          <a:spcPct val="100000"/>
                        </a:lnSpc>
                        <a:spcBef>
                          <a:spcPts val="0"/>
                        </a:spcBef>
                        <a:spcAft>
                          <a:spcPts val="0"/>
                        </a:spcAft>
                        <a:buNone/>
                      </a:pPr>
                      <a:r>
                        <a:rPr b="0" i="0" lang="en-US" sz="2000" u="none" cap="none" strike="noStrike">
                          <a:solidFill>
                            <a:srgbClr val="3F3F3F"/>
                          </a:solidFill>
                          <a:latin typeface="Open Sans"/>
                          <a:ea typeface="Open Sans"/>
                          <a:cs typeface="Open Sans"/>
                          <a:sym typeface="Open Sans"/>
                        </a:rPr>
                        <a:t>Road Ramp</a:t>
                      </a:r>
                      <a:endParaRPr/>
                    </a:p>
                  </a:txBody>
                  <a:tcPr marT="9525" marB="0" marR="9525" marL="9525" anchor="b"/>
                </a:tc>
                <a:tc>
                  <a:txBody>
                    <a:bodyPr/>
                    <a:lstStyle/>
                    <a:p>
                      <a:pPr indent="0" lvl="0" marL="0" marR="0" rtl="0" algn="ctr">
                        <a:lnSpc>
                          <a:spcPct val="100000"/>
                        </a:lnSpc>
                        <a:spcBef>
                          <a:spcPts val="0"/>
                        </a:spcBef>
                        <a:spcAft>
                          <a:spcPts val="0"/>
                        </a:spcAft>
                        <a:buNone/>
                      </a:pPr>
                      <a:r>
                        <a:rPr b="0" lang="en-US" sz="2000" u="none" cap="none" strike="noStrike">
                          <a:solidFill>
                            <a:srgbClr val="3F3F3F"/>
                          </a:solidFill>
                          <a:latin typeface="Open Sans"/>
                          <a:ea typeface="Open Sans"/>
                          <a:cs typeface="Open Sans"/>
                          <a:sym typeface="Open Sans"/>
                        </a:rPr>
                        <a:t>Information on the road ramp (optional)</a:t>
                      </a:r>
                      <a:endParaRPr b="0" sz="2000" u="none" cap="none" strike="noStrike">
                        <a:solidFill>
                          <a:srgbClr val="3F3F3F"/>
                        </a:solidFill>
                        <a:latin typeface="Open Sans"/>
                        <a:ea typeface="Open Sans"/>
                        <a:cs typeface="Open Sans"/>
                        <a:sym typeface="Open Sans"/>
                      </a:endParaRPr>
                    </a:p>
                  </a:txBody>
                  <a:tcPr marT="19050" marB="19050" marR="28575" marL="28575" anchor="b"/>
                </a:tc>
              </a:tr>
              <a:tr h="370850">
                <a:tc>
                  <a:txBody>
                    <a:bodyPr/>
                    <a:lstStyle/>
                    <a:p>
                      <a:pPr indent="0" lvl="0" marL="0" marR="0" rtl="0" algn="ctr">
                        <a:lnSpc>
                          <a:spcPct val="100000"/>
                        </a:lnSpc>
                        <a:spcBef>
                          <a:spcPts val="0"/>
                        </a:spcBef>
                        <a:spcAft>
                          <a:spcPts val="0"/>
                        </a:spcAft>
                        <a:buNone/>
                      </a:pPr>
                      <a:r>
                        <a:rPr b="0" i="0" lang="en-US" sz="2000" u="none" cap="none" strike="noStrike">
                          <a:solidFill>
                            <a:srgbClr val="3F3F3F"/>
                          </a:solidFill>
                          <a:latin typeface="Open Sans"/>
                          <a:ea typeface="Open Sans"/>
                          <a:cs typeface="Open Sans"/>
                          <a:sym typeface="Open Sans"/>
                        </a:rPr>
                        <a:t>Bridge Highway Segment</a:t>
                      </a:r>
                      <a:endParaRPr/>
                    </a:p>
                  </a:txBody>
                  <a:tcPr marT="9525" marB="0" marR="9525" marL="9525" anchor="b"/>
                </a:tc>
                <a:tc>
                  <a:txBody>
                    <a:bodyPr/>
                    <a:lstStyle/>
                    <a:p>
                      <a:pPr indent="0" lvl="0" marL="0" marR="0" rtl="0" algn="ctr">
                        <a:lnSpc>
                          <a:spcPct val="100000"/>
                        </a:lnSpc>
                        <a:spcBef>
                          <a:spcPts val="0"/>
                        </a:spcBef>
                        <a:spcAft>
                          <a:spcPts val="0"/>
                        </a:spcAft>
                        <a:buNone/>
                      </a:pPr>
                      <a:r>
                        <a:rPr b="0" lang="en-US" sz="2000" u="none" cap="none" strike="noStrike">
                          <a:solidFill>
                            <a:srgbClr val="3F3F3F"/>
                          </a:solidFill>
                          <a:latin typeface="Open Sans"/>
                          <a:ea typeface="Open Sans"/>
                          <a:cs typeface="Open Sans"/>
                          <a:sym typeface="Open Sans"/>
                        </a:rPr>
                        <a:t>Segment of the bridge (optional)</a:t>
                      </a:r>
                      <a:endParaRPr b="0" sz="2000" u="none" cap="none" strike="noStrike">
                        <a:solidFill>
                          <a:srgbClr val="3F3F3F"/>
                        </a:solidFill>
                        <a:latin typeface="Open Sans"/>
                        <a:ea typeface="Open Sans"/>
                        <a:cs typeface="Open Sans"/>
                        <a:sym typeface="Open Sans"/>
                      </a:endParaRPr>
                    </a:p>
                  </a:txBody>
                  <a:tcPr marT="19050" marB="19050" marR="28575" marL="28575" anchor="b"/>
                </a:tc>
              </a:tr>
              <a:tr h="370850">
                <a:tc>
                  <a:txBody>
                    <a:bodyPr/>
                    <a:lstStyle/>
                    <a:p>
                      <a:pPr indent="0" lvl="0" marL="0" marR="0" rtl="0" algn="ctr">
                        <a:lnSpc>
                          <a:spcPct val="100000"/>
                        </a:lnSpc>
                        <a:spcBef>
                          <a:spcPts val="0"/>
                        </a:spcBef>
                        <a:spcAft>
                          <a:spcPts val="0"/>
                        </a:spcAft>
                        <a:buNone/>
                      </a:pPr>
                      <a:r>
                        <a:rPr b="0" i="0" lang="en-US" sz="2000" u="none" cap="none" strike="noStrike">
                          <a:solidFill>
                            <a:srgbClr val="3F3F3F"/>
                          </a:solidFill>
                          <a:latin typeface="Open Sans"/>
                          <a:ea typeface="Open Sans"/>
                          <a:cs typeface="Open Sans"/>
                          <a:sym typeface="Open Sans"/>
                        </a:rPr>
                        <a:t>Garage Lot Name</a:t>
                      </a:r>
                      <a:endParaRPr/>
                    </a:p>
                  </a:txBody>
                  <a:tcPr marT="9525" marB="0" marR="9525" marL="9525" anchor="b"/>
                </a:tc>
                <a:tc>
                  <a:txBody>
                    <a:bodyPr/>
                    <a:lstStyle/>
                    <a:p>
                      <a:pPr indent="0" lvl="0" marL="0" marR="0" rtl="0" algn="ctr">
                        <a:lnSpc>
                          <a:spcPct val="100000"/>
                        </a:lnSpc>
                        <a:spcBef>
                          <a:spcPts val="0"/>
                        </a:spcBef>
                        <a:spcAft>
                          <a:spcPts val="0"/>
                        </a:spcAft>
                        <a:buNone/>
                      </a:pPr>
                      <a:r>
                        <a:rPr b="0" lang="en-US" sz="2000" u="none" cap="none" strike="noStrike">
                          <a:solidFill>
                            <a:srgbClr val="3F3F3F"/>
                          </a:solidFill>
                          <a:latin typeface="Open Sans"/>
                          <a:ea typeface="Open Sans"/>
                          <a:cs typeface="Open Sans"/>
                          <a:sym typeface="Open Sans"/>
                        </a:rPr>
                        <a:t>Name of the garage (optional)</a:t>
                      </a:r>
                      <a:endParaRPr b="0" sz="2000" u="none" cap="none" strike="noStrike">
                        <a:solidFill>
                          <a:srgbClr val="3F3F3F"/>
                        </a:solidFill>
                        <a:latin typeface="Open Sans"/>
                        <a:ea typeface="Open Sans"/>
                        <a:cs typeface="Open Sans"/>
                        <a:sym typeface="Open Sans"/>
                      </a:endParaRPr>
                    </a:p>
                  </a:txBody>
                  <a:tcPr marT="19050" marB="19050" marR="28575" marL="28575" anchor="b"/>
                </a:tc>
              </a:tr>
              <a:tr h="370850">
                <a:tc>
                  <a:txBody>
                    <a:bodyPr/>
                    <a:lstStyle/>
                    <a:p>
                      <a:pPr indent="0" lvl="0" marL="0" marR="0" rtl="0" algn="ctr">
                        <a:lnSpc>
                          <a:spcPct val="100000"/>
                        </a:lnSpc>
                        <a:spcBef>
                          <a:spcPts val="0"/>
                        </a:spcBef>
                        <a:spcAft>
                          <a:spcPts val="0"/>
                        </a:spcAft>
                        <a:buNone/>
                      </a:pPr>
                      <a:r>
                        <a:rPr b="0" i="0" lang="en-US" sz="2000" u="none" cap="none" strike="noStrike">
                          <a:solidFill>
                            <a:srgbClr val="3F3F3F"/>
                          </a:solidFill>
                          <a:latin typeface="Open Sans"/>
                          <a:ea typeface="Open Sans"/>
                          <a:cs typeface="Open Sans"/>
                          <a:sym typeface="Open Sans"/>
                        </a:rPr>
                        <a:t>Ferry Direction</a:t>
                      </a:r>
                      <a:endParaRPr/>
                    </a:p>
                  </a:txBody>
                  <a:tcPr marT="9525" marB="0" marR="9525" marL="9525" anchor="b"/>
                </a:tc>
                <a:tc>
                  <a:txBody>
                    <a:bodyPr/>
                    <a:lstStyle/>
                    <a:p>
                      <a:pPr indent="0" lvl="0" marL="0" marR="0" rtl="0" algn="ctr">
                        <a:lnSpc>
                          <a:spcPct val="100000"/>
                        </a:lnSpc>
                        <a:spcBef>
                          <a:spcPts val="0"/>
                        </a:spcBef>
                        <a:spcAft>
                          <a:spcPts val="0"/>
                        </a:spcAft>
                        <a:buNone/>
                      </a:pPr>
                      <a:r>
                        <a:rPr b="0" lang="en-US" sz="2000" u="none" cap="none" strike="noStrike">
                          <a:solidFill>
                            <a:srgbClr val="3F3F3F"/>
                          </a:solidFill>
                          <a:latin typeface="Open Sans"/>
                          <a:ea typeface="Open Sans"/>
                          <a:cs typeface="Open Sans"/>
                          <a:sym typeface="Open Sans"/>
                        </a:rPr>
                        <a:t>Ferry direction information (optional)</a:t>
                      </a:r>
                      <a:endParaRPr b="0" sz="2000" u="none" cap="none" strike="noStrike">
                        <a:solidFill>
                          <a:srgbClr val="3F3F3F"/>
                        </a:solidFill>
                        <a:latin typeface="Open Sans"/>
                        <a:ea typeface="Open Sans"/>
                        <a:cs typeface="Open Sans"/>
                        <a:sym typeface="Open Sans"/>
                      </a:endParaRPr>
                    </a:p>
                  </a:txBody>
                  <a:tcPr marT="19050" marB="19050" marR="28575" marL="28575" anchor="b"/>
                </a:tc>
              </a:tr>
              <a:tr h="370850">
                <a:tc>
                  <a:txBody>
                    <a:bodyPr/>
                    <a:lstStyle/>
                    <a:p>
                      <a:pPr indent="0" lvl="0" marL="0" marR="0" rtl="0" algn="ctr">
                        <a:lnSpc>
                          <a:spcPct val="100000"/>
                        </a:lnSpc>
                        <a:spcBef>
                          <a:spcPts val="0"/>
                        </a:spcBef>
                        <a:spcAft>
                          <a:spcPts val="0"/>
                        </a:spcAft>
                        <a:buNone/>
                      </a:pPr>
                      <a:r>
                        <a:rPr b="0" i="0" lang="en-US" sz="2000" u="none" cap="none" strike="noStrike">
                          <a:solidFill>
                            <a:srgbClr val="3F3F3F"/>
                          </a:solidFill>
                          <a:latin typeface="Open Sans"/>
                          <a:ea typeface="Open Sans"/>
                          <a:cs typeface="Open Sans"/>
                          <a:sym typeface="Open Sans"/>
                        </a:rPr>
                        <a:t>Ferry Terminal Name</a:t>
                      </a:r>
                      <a:endParaRPr/>
                    </a:p>
                  </a:txBody>
                  <a:tcPr marT="9525" marB="0" marR="9525" marL="9525" anchor="b"/>
                </a:tc>
                <a:tc>
                  <a:txBody>
                    <a:bodyPr/>
                    <a:lstStyle/>
                    <a:p>
                      <a:pPr indent="0" lvl="0" marL="0" marR="0" rtl="0" algn="ctr">
                        <a:lnSpc>
                          <a:spcPct val="100000"/>
                        </a:lnSpc>
                        <a:spcBef>
                          <a:spcPts val="0"/>
                        </a:spcBef>
                        <a:spcAft>
                          <a:spcPts val="0"/>
                        </a:spcAft>
                        <a:buNone/>
                      </a:pPr>
                      <a:r>
                        <a:rPr b="0" lang="en-US" sz="2000" u="none" cap="none" strike="noStrike">
                          <a:solidFill>
                            <a:srgbClr val="3F3F3F"/>
                          </a:solidFill>
                          <a:latin typeface="Open Sans"/>
                          <a:ea typeface="Open Sans"/>
                          <a:cs typeface="Open Sans"/>
                          <a:sym typeface="Open Sans"/>
                        </a:rPr>
                        <a:t>Name of the ferry terminal (optional)</a:t>
                      </a:r>
                      <a:endParaRPr b="0" sz="2000" u="none" cap="none" strike="noStrike">
                        <a:solidFill>
                          <a:srgbClr val="3F3F3F"/>
                        </a:solidFill>
                        <a:latin typeface="Open Sans"/>
                        <a:ea typeface="Open Sans"/>
                        <a:cs typeface="Open Sans"/>
                        <a:sym typeface="Open Sans"/>
                      </a:endParaRPr>
                    </a:p>
                  </a:txBody>
                  <a:tcPr marT="19050" marB="19050" marR="28575" marL="28575" anchor="b"/>
                </a:tc>
              </a:tr>
              <a:tr h="370850">
                <a:tc>
                  <a:txBody>
                    <a:bodyPr/>
                    <a:lstStyle/>
                    <a:p>
                      <a:pPr indent="0" lvl="0" marL="0" marR="0" rtl="0" algn="ctr">
                        <a:lnSpc>
                          <a:spcPct val="100000"/>
                        </a:lnSpc>
                        <a:spcBef>
                          <a:spcPts val="0"/>
                        </a:spcBef>
                        <a:spcAft>
                          <a:spcPts val="0"/>
                        </a:spcAft>
                        <a:buNone/>
                      </a:pPr>
                      <a:r>
                        <a:rPr b="0" i="0" lang="en-US" sz="2000" u="none" cap="none" strike="noStrike">
                          <a:solidFill>
                            <a:srgbClr val="3F3F3F"/>
                          </a:solidFill>
                          <a:latin typeface="Open Sans"/>
                          <a:ea typeface="Open Sans"/>
                          <a:cs typeface="Open Sans"/>
                          <a:sym typeface="Open Sans"/>
                        </a:rPr>
                        <a:t>Latitude</a:t>
                      </a:r>
                      <a:endParaRPr/>
                    </a:p>
                  </a:txBody>
                  <a:tcPr marT="9525" marB="0" marR="9525" marL="9525" anchor="b"/>
                </a:tc>
                <a:tc>
                  <a:txBody>
                    <a:bodyPr/>
                    <a:lstStyle/>
                    <a:p>
                      <a:pPr indent="0" lvl="0" marL="0" marR="0" rtl="0" algn="ctr">
                        <a:lnSpc>
                          <a:spcPct val="100000"/>
                        </a:lnSpc>
                        <a:spcBef>
                          <a:spcPts val="0"/>
                        </a:spcBef>
                        <a:spcAft>
                          <a:spcPts val="0"/>
                        </a:spcAft>
                        <a:buNone/>
                      </a:pPr>
                      <a:r>
                        <a:rPr b="0" lang="en-US" sz="2000" u="none" cap="none" strike="noStrike">
                          <a:solidFill>
                            <a:srgbClr val="3F3F3F"/>
                          </a:solidFill>
                          <a:latin typeface="Open Sans"/>
                          <a:ea typeface="Open Sans"/>
                          <a:cs typeface="Open Sans"/>
                          <a:sym typeface="Open Sans"/>
                        </a:rPr>
                        <a:t>Latitude value</a:t>
                      </a:r>
                      <a:endParaRPr b="0" sz="2000" u="none" cap="none" strike="noStrike">
                        <a:solidFill>
                          <a:srgbClr val="3F3F3F"/>
                        </a:solidFill>
                        <a:latin typeface="Open Sans"/>
                        <a:ea typeface="Open Sans"/>
                        <a:cs typeface="Open Sans"/>
                        <a:sym typeface="Open Sans"/>
                      </a:endParaRPr>
                    </a:p>
                  </a:txBody>
                  <a:tcPr marT="19050" marB="19050" marR="28575" marL="28575" anchor="b"/>
                </a:tc>
              </a:tr>
              <a:tr h="370850">
                <a:tc>
                  <a:txBody>
                    <a:bodyPr/>
                    <a:lstStyle/>
                    <a:p>
                      <a:pPr indent="0" lvl="0" marL="0" marR="0" rtl="0" algn="ctr">
                        <a:lnSpc>
                          <a:spcPct val="100000"/>
                        </a:lnSpc>
                        <a:spcBef>
                          <a:spcPts val="0"/>
                        </a:spcBef>
                        <a:spcAft>
                          <a:spcPts val="0"/>
                        </a:spcAft>
                        <a:buNone/>
                      </a:pPr>
                      <a:r>
                        <a:rPr b="0" i="0" lang="en-US" sz="2000" u="none" cap="none" strike="noStrike">
                          <a:solidFill>
                            <a:srgbClr val="3F3F3F"/>
                          </a:solidFill>
                          <a:latin typeface="Open Sans"/>
                          <a:ea typeface="Open Sans"/>
                          <a:cs typeface="Open Sans"/>
                          <a:sym typeface="Open Sans"/>
                        </a:rPr>
                        <a:t>Longitude</a:t>
                      </a:r>
                      <a:endParaRPr/>
                    </a:p>
                  </a:txBody>
                  <a:tcPr marT="9525" marB="0" marR="9525" marL="9525" anchor="b"/>
                </a:tc>
                <a:tc>
                  <a:txBody>
                    <a:bodyPr/>
                    <a:lstStyle/>
                    <a:p>
                      <a:pPr indent="0" lvl="0" marL="0" marR="0" rtl="0" algn="ctr">
                        <a:lnSpc>
                          <a:spcPct val="100000"/>
                        </a:lnSpc>
                        <a:spcBef>
                          <a:spcPts val="0"/>
                        </a:spcBef>
                        <a:spcAft>
                          <a:spcPts val="0"/>
                        </a:spcAft>
                        <a:buNone/>
                      </a:pPr>
                      <a:r>
                        <a:rPr b="0" lang="en-US" sz="2000" u="none" cap="none" strike="noStrike">
                          <a:solidFill>
                            <a:srgbClr val="3F3F3F"/>
                          </a:solidFill>
                          <a:latin typeface="Open Sans"/>
                          <a:ea typeface="Open Sans"/>
                          <a:cs typeface="Open Sans"/>
                          <a:sym typeface="Open Sans"/>
                        </a:rPr>
                        <a:t>Longitude value</a:t>
                      </a:r>
                      <a:endParaRPr b="0" sz="2000" u="none" cap="none" strike="noStrike">
                        <a:solidFill>
                          <a:srgbClr val="3F3F3F"/>
                        </a:solidFill>
                        <a:latin typeface="Open Sans"/>
                        <a:ea typeface="Open Sans"/>
                        <a:cs typeface="Open Sans"/>
                        <a:sym typeface="Open Sans"/>
                      </a:endParaRPr>
                    </a:p>
                  </a:txBody>
                  <a:tcPr marT="19050" marB="19050" marR="28575" marL="28575" anchor="b"/>
                </a:tc>
              </a:tr>
              <a:tr h="370850">
                <a:tc>
                  <a:txBody>
                    <a:bodyPr/>
                    <a:lstStyle/>
                    <a:p>
                      <a:pPr indent="0" lvl="0" marL="0" marR="0" rtl="0" algn="ctr">
                        <a:lnSpc>
                          <a:spcPct val="100000"/>
                        </a:lnSpc>
                        <a:spcBef>
                          <a:spcPts val="0"/>
                        </a:spcBef>
                        <a:spcAft>
                          <a:spcPts val="0"/>
                        </a:spcAft>
                        <a:buNone/>
                      </a:pPr>
                      <a:r>
                        <a:rPr b="0" i="0" lang="en-US" sz="2000" u="none" cap="none" strike="noStrike">
                          <a:solidFill>
                            <a:srgbClr val="3F3F3F"/>
                          </a:solidFill>
                          <a:latin typeface="Open Sans"/>
                          <a:ea typeface="Open Sans"/>
                          <a:cs typeface="Open Sans"/>
                          <a:sym typeface="Open Sans"/>
                        </a:rPr>
                        <a:t>Location</a:t>
                      </a:r>
                      <a:endParaRPr/>
                    </a:p>
                  </a:txBody>
                  <a:tcPr marT="9525" marB="0" marR="9525" marL="9525" anchor="b"/>
                </a:tc>
                <a:tc>
                  <a:txBody>
                    <a:bodyPr/>
                    <a:lstStyle/>
                    <a:p>
                      <a:pPr indent="0" lvl="0" marL="0" marR="0" rtl="0" algn="ctr">
                        <a:lnSpc>
                          <a:spcPct val="100000"/>
                        </a:lnSpc>
                        <a:spcBef>
                          <a:spcPts val="0"/>
                        </a:spcBef>
                        <a:spcAft>
                          <a:spcPts val="0"/>
                        </a:spcAft>
                        <a:buNone/>
                      </a:pPr>
                      <a:r>
                        <a:rPr b="0" lang="en-US" sz="2000" u="none" cap="none" strike="noStrike">
                          <a:solidFill>
                            <a:srgbClr val="3F3F3F"/>
                          </a:solidFill>
                          <a:latin typeface="Open Sans"/>
                          <a:ea typeface="Open Sans"/>
                          <a:cs typeface="Open Sans"/>
                          <a:sym typeface="Open Sans"/>
                        </a:rPr>
                        <a:t>Location information</a:t>
                      </a:r>
                      <a:endParaRPr b="0" sz="2000" u="none" cap="none" strike="noStrike">
                        <a:solidFill>
                          <a:srgbClr val="3F3F3F"/>
                        </a:solidFill>
                        <a:latin typeface="Open Sans"/>
                        <a:ea typeface="Open Sans"/>
                        <a:cs typeface="Open Sans"/>
                        <a:sym typeface="Open Sans"/>
                      </a:endParaRPr>
                    </a:p>
                  </a:txBody>
                  <a:tcPr marT="19050" marB="19050" marR="28575" marL="28575" anchor="b"/>
                </a:tc>
              </a:tr>
            </a:tbl>
          </a:graphicData>
        </a:graphic>
      </p:graphicFrame>
      <p:sp>
        <p:nvSpPr>
          <p:cNvPr id="140" name="Google Shape;140;p12"/>
          <p:cNvSpPr txBox="1"/>
          <p:nvPr/>
        </p:nvSpPr>
        <p:spPr>
          <a:xfrm>
            <a:off x="6026727" y="1491385"/>
            <a:ext cx="6712528" cy="43088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US" sz="2200" u="none" cap="none" strike="noStrike">
                <a:solidFill>
                  <a:schemeClr val="lt1"/>
                </a:solidFill>
                <a:latin typeface="Open Sans"/>
                <a:ea typeface="Open Sans"/>
                <a:cs typeface="Open Sans"/>
                <a:sym typeface="Open Sans"/>
              </a:rPr>
              <a:t>Dataset name: 311-service-requests-nyc.csv</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g25c2c091df5_0_6"/>
          <p:cNvSpPr/>
          <p:nvPr/>
        </p:nvSpPr>
        <p:spPr>
          <a:xfrm>
            <a:off x="4905829" y="1724886"/>
            <a:ext cx="10842300" cy="6025800"/>
          </a:xfrm>
          <a:prstGeom prst="roundRect">
            <a:avLst>
              <a:gd fmla="val 8552" name="adj"/>
            </a:avLst>
          </a:prstGeom>
          <a:solidFill>
            <a:srgbClr val="000000">
              <a:alpha val="2000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46" name="Google Shape;146;g25c2c091df5_0_6"/>
          <p:cNvSpPr txBox="1"/>
          <p:nvPr>
            <p:ph type="title"/>
          </p:nvPr>
        </p:nvSpPr>
        <p:spPr>
          <a:xfrm>
            <a:off x="0" y="539514"/>
            <a:ext cx="16256100" cy="6651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3F3F3F"/>
              </a:buClr>
              <a:buSzPts val="3200"/>
              <a:buFont typeface="Arial"/>
              <a:buNone/>
            </a:pPr>
            <a:r>
              <a:rPr lang="en-US"/>
              <a:t>Tasks to Perform</a:t>
            </a:r>
            <a:endParaRPr/>
          </a:p>
        </p:txBody>
      </p:sp>
      <p:sp>
        <p:nvSpPr>
          <p:cNvPr id="147" name="Google Shape;147;g25c2c091df5_0_6"/>
          <p:cNvSpPr txBox="1"/>
          <p:nvPr>
            <p:ph idx="1" type="body"/>
          </p:nvPr>
        </p:nvSpPr>
        <p:spPr>
          <a:xfrm>
            <a:off x="5172528" y="1901373"/>
            <a:ext cx="9994800" cy="5907300"/>
          </a:xfrm>
          <a:prstGeom prst="rect">
            <a:avLst/>
          </a:prstGeom>
          <a:noFill/>
          <a:ln>
            <a:noFill/>
          </a:ln>
        </p:spPr>
        <p:txBody>
          <a:bodyPr anchorCtr="0" anchor="t" bIns="0" lIns="91425" spcFirstLastPara="1" rIns="91425" wrap="square" tIns="0">
            <a:noAutofit/>
          </a:bodyPr>
          <a:lstStyle/>
          <a:p>
            <a:pPr indent="0" lvl="0" marL="0" rtl="0" algn="l">
              <a:lnSpc>
                <a:spcPct val="115000"/>
              </a:lnSpc>
              <a:spcBef>
                <a:spcPts val="1000"/>
              </a:spcBef>
              <a:spcAft>
                <a:spcPts val="0"/>
              </a:spcAft>
              <a:buClr>
                <a:schemeClr val="lt1"/>
              </a:buClr>
              <a:buSzPts val="2800"/>
              <a:buNone/>
            </a:pPr>
            <a:r>
              <a:rPr lang="en-US">
                <a:latin typeface="Open Sans"/>
                <a:ea typeface="Open Sans"/>
                <a:cs typeface="Open Sans"/>
                <a:sym typeface="Open Sans"/>
              </a:rPr>
              <a:t>1) Download the</a:t>
            </a:r>
            <a:r>
              <a:rPr lang="en-US"/>
              <a:t> dataset </a:t>
            </a:r>
            <a:r>
              <a:rPr lang="en-US">
                <a:latin typeface="Open Sans"/>
                <a:ea typeface="Open Sans"/>
                <a:cs typeface="Open Sans"/>
                <a:sym typeface="Open Sans"/>
              </a:rPr>
              <a:t>using the link given in the</a:t>
            </a:r>
            <a:r>
              <a:rPr lang="en-US"/>
              <a:t> </a:t>
            </a:r>
            <a:r>
              <a:rPr lang="en-US">
                <a:latin typeface="Open Sans"/>
                <a:ea typeface="Open Sans"/>
                <a:cs typeface="Open Sans"/>
                <a:sym typeface="Open Sans"/>
              </a:rPr>
              <a:t>project problem statement</a:t>
            </a:r>
            <a:endParaRPr/>
          </a:p>
          <a:p>
            <a:pPr indent="0" lvl="0" marL="0" rtl="0" algn="l">
              <a:lnSpc>
                <a:spcPct val="115000"/>
              </a:lnSpc>
              <a:spcBef>
                <a:spcPts val="1000"/>
              </a:spcBef>
              <a:spcAft>
                <a:spcPts val="0"/>
              </a:spcAft>
              <a:buClr>
                <a:schemeClr val="lt1"/>
              </a:buClr>
              <a:buSzPts val="2800"/>
              <a:buNone/>
            </a:pPr>
            <a:r>
              <a:t/>
            </a:r>
            <a:endParaRPr/>
          </a:p>
          <a:p>
            <a:pPr indent="0" lvl="0" marL="0" rtl="0" algn="l">
              <a:lnSpc>
                <a:spcPct val="115000"/>
              </a:lnSpc>
              <a:spcBef>
                <a:spcPts val="1000"/>
              </a:spcBef>
              <a:spcAft>
                <a:spcPts val="0"/>
              </a:spcAft>
              <a:buClr>
                <a:schemeClr val="lt1"/>
              </a:buClr>
              <a:buSzPts val="2800"/>
              <a:buNone/>
            </a:pPr>
            <a:r>
              <a:rPr lang="en-US"/>
              <a:t>2) Refer to the lab walkthrough video in the LMS and the lab guides in order to upload the datasets to the labs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g25c2c091df5_0_0"/>
          <p:cNvSpPr/>
          <p:nvPr/>
        </p:nvSpPr>
        <p:spPr>
          <a:xfrm>
            <a:off x="4905829" y="1724886"/>
            <a:ext cx="10842300" cy="6025800"/>
          </a:xfrm>
          <a:prstGeom prst="roundRect">
            <a:avLst>
              <a:gd fmla="val 8552" name="adj"/>
            </a:avLst>
          </a:prstGeom>
          <a:solidFill>
            <a:srgbClr val="000000">
              <a:alpha val="2000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53" name="Google Shape;153;g25c2c091df5_0_0"/>
          <p:cNvSpPr txBox="1"/>
          <p:nvPr>
            <p:ph type="title"/>
          </p:nvPr>
        </p:nvSpPr>
        <p:spPr>
          <a:xfrm>
            <a:off x="0" y="539514"/>
            <a:ext cx="16256100" cy="6651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3F3F3F"/>
              </a:buClr>
              <a:buSzPts val="3200"/>
              <a:buFont typeface="Arial"/>
              <a:buNone/>
            </a:pPr>
            <a:r>
              <a:rPr lang="en-US"/>
              <a:t>Tasks to Perform</a:t>
            </a:r>
            <a:endParaRPr/>
          </a:p>
        </p:txBody>
      </p:sp>
      <p:sp>
        <p:nvSpPr>
          <p:cNvPr id="154" name="Google Shape;154;g25c2c091df5_0_0"/>
          <p:cNvSpPr txBox="1"/>
          <p:nvPr>
            <p:ph idx="1" type="body"/>
          </p:nvPr>
        </p:nvSpPr>
        <p:spPr>
          <a:xfrm>
            <a:off x="5172528" y="1901373"/>
            <a:ext cx="9994800" cy="5907300"/>
          </a:xfrm>
          <a:prstGeom prst="rect">
            <a:avLst/>
          </a:prstGeom>
          <a:noFill/>
          <a:ln>
            <a:noFill/>
          </a:ln>
        </p:spPr>
        <p:txBody>
          <a:bodyPr anchorCtr="0" anchor="t" bIns="0" lIns="91425" spcFirstLastPara="1" rIns="91425" wrap="square" tIns="0">
            <a:noAutofit/>
          </a:bodyPr>
          <a:lstStyle/>
          <a:p>
            <a:pPr indent="0" lvl="0" marL="0" rtl="0" algn="l">
              <a:lnSpc>
                <a:spcPct val="115000"/>
              </a:lnSpc>
              <a:spcBef>
                <a:spcPts val="1000"/>
              </a:spcBef>
              <a:spcAft>
                <a:spcPts val="0"/>
              </a:spcAft>
              <a:buClr>
                <a:schemeClr val="lt1"/>
              </a:buClr>
              <a:buSzPts val="2800"/>
              <a:buNone/>
            </a:pPr>
            <a:r>
              <a:rPr lang="en-US" sz="2200">
                <a:solidFill>
                  <a:schemeClr val="lt1"/>
                </a:solidFill>
                <a:latin typeface="Open Sans"/>
                <a:ea typeface="Open Sans"/>
                <a:cs typeface="Open Sans"/>
                <a:sym typeface="Open Sans"/>
              </a:rPr>
              <a:t>1. Understand the dataset:</a:t>
            </a:r>
            <a:endParaRPr/>
          </a:p>
          <a:p>
            <a:pPr indent="0" lvl="0" marL="0" rtl="0" algn="l">
              <a:lnSpc>
                <a:spcPct val="115000"/>
              </a:lnSpc>
              <a:spcBef>
                <a:spcPts val="1000"/>
              </a:spcBef>
              <a:spcAft>
                <a:spcPts val="0"/>
              </a:spcAft>
              <a:buClr>
                <a:schemeClr val="lt1"/>
              </a:buClr>
              <a:buSzPts val="2800"/>
              <a:buNone/>
            </a:pPr>
            <a:r>
              <a:rPr lang="en-US">
                <a:latin typeface="Open Sans"/>
                <a:ea typeface="Open Sans"/>
                <a:cs typeface="Open Sans"/>
                <a:sym typeface="Open Sans"/>
              </a:rPr>
              <a:t>     1.1</a:t>
            </a:r>
            <a:r>
              <a:rPr lang="en-US" sz="2200">
                <a:solidFill>
                  <a:schemeClr val="lt1"/>
                </a:solidFill>
                <a:latin typeface="Open Sans"/>
                <a:ea typeface="Open Sans"/>
                <a:cs typeface="Open Sans"/>
                <a:sym typeface="Open Sans"/>
              </a:rPr>
              <a:t> Import the dataset</a:t>
            </a:r>
            <a:endParaRPr/>
          </a:p>
          <a:p>
            <a:pPr indent="0" lvl="0" marL="0" rtl="0" algn="l">
              <a:lnSpc>
                <a:spcPct val="115000"/>
              </a:lnSpc>
              <a:spcBef>
                <a:spcPts val="1000"/>
              </a:spcBef>
              <a:spcAft>
                <a:spcPts val="0"/>
              </a:spcAft>
              <a:buClr>
                <a:schemeClr val="lt1"/>
              </a:buClr>
              <a:buSzPts val="2800"/>
              <a:buNone/>
            </a:pPr>
            <a:r>
              <a:rPr lang="en-US"/>
              <a:t>     1.2 </a:t>
            </a:r>
            <a:r>
              <a:rPr lang="en-US" sz="2200"/>
              <a:t>Visualize the dataset</a:t>
            </a:r>
            <a:endParaRPr/>
          </a:p>
          <a:p>
            <a:pPr indent="0" lvl="0" marL="0" rtl="0" algn="l">
              <a:lnSpc>
                <a:spcPct val="115000"/>
              </a:lnSpc>
              <a:spcBef>
                <a:spcPts val="1000"/>
              </a:spcBef>
              <a:spcAft>
                <a:spcPts val="0"/>
              </a:spcAft>
              <a:buClr>
                <a:schemeClr val="lt1"/>
              </a:buClr>
              <a:buSzPts val="2800"/>
              <a:buNone/>
            </a:pPr>
            <a:r>
              <a:rPr lang="en-US"/>
              <a:t>     1.3 </a:t>
            </a:r>
            <a:r>
              <a:rPr lang="en-US" sz="2200"/>
              <a:t>Print the columns of the DataFrame</a:t>
            </a:r>
            <a:endParaRPr/>
          </a:p>
          <a:p>
            <a:pPr indent="0" lvl="0" marL="0" rtl="0" algn="l">
              <a:lnSpc>
                <a:spcPct val="115000"/>
              </a:lnSpc>
              <a:spcBef>
                <a:spcPts val="1000"/>
              </a:spcBef>
              <a:spcAft>
                <a:spcPts val="0"/>
              </a:spcAft>
              <a:buClr>
                <a:schemeClr val="lt1"/>
              </a:buClr>
              <a:buSzPts val="2800"/>
              <a:buNone/>
            </a:pPr>
            <a:r>
              <a:rPr lang="en-US"/>
              <a:t>     1.4 Identify the shape of the dataset</a:t>
            </a:r>
            <a:endParaRPr/>
          </a:p>
          <a:p>
            <a:pPr indent="0" lvl="0" marL="0" rtl="0" algn="l">
              <a:lnSpc>
                <a:spcPct val="115000"/>
              </a:lnSpc>
              <a:spcBef>
                <a:spcPts val="1000"/>
              </a:spcBef>
              <a:spcAft>
                <a:spcPts val="0"/>
              </a:spcAft>
              <a:buClr>
                <a:schemeClr val="lt1"/>
              </a:buClr>
              <a:buSzPts val="2800"/>
              <a:buNone/>
            </a:pPr>
            <a:r>
              <a:rPr lang="en-US"/>
              <a:t>     1.5 Identify the variables with null values</a:t>
            </a:r>
            <a:endParaRPr/>
          </a:p>
          <a:p>
            <a:pPr indent="0" lvl="0" marL="0" rtl="0" algn="l">
              <a:lnSpc>
                <a:spcPct val="115000"/>
              </a:lnSpc>
              <a:spcBef>
                <a:spcPts val="1000"/>
              </a:spcBef>
              <a:spcAft>
                <a:spcPts val="0"/>
              </a:spcAft>
              <a:buClr>
                <a:schemeClr val="lt1"/>
              </a:buClr>
              <a:buSzPts val="2800"/>
              <a:buNone/>
            </a:pPr>
            <a:r>
              <a:rPr lang="en-US" sz="2200">
                <a:solidFill>
                  <a:schemeClr val="lt1"/>
                </a:solidFill>
                <a:latin typeface="Open Sans"/>
                <a:ea typeface="Open Sans"/>
                <a:cs typeface="Open Sans"/>
                <a:sym typeface="Open Sans"/>
              </a:rPr>
              <a:t>2. Perform basic data exploratory analysis:</a:t>
            </a:r>
            <a:endParaRPr/>
          </a:p>
          <a:p>
            <a:pPr indent="-893445" lvl="0" marL="893445" rtl="0" algn="l">
              <a:lnSpc>
                <a:spcPct val="115000"/>
              </a:lnSpc>
              <a:spcBef>
                <a:spcPts val="1000"/>
              </a:spcBef>
              <a:spcAft>
                <a:spcPts val="0"/>
              </a:spcAft>
              <a:buClr>
                <a:schemeClr val="lt1"/>
              </a:buClr>
              <a:buSzPts val="2800"/>
              <a:buNone/>
            </a:pPr>
            <a:r>
              <a:rPr lang="en-US"/>
              <a:t>     2.1 Draw a frequency plot to show the number of null values in each column of the DataFrame</a:t>
            </a:r>
            <a:endParaRPr/>
          </a:p>
          <a:p>
            <a:pPr indent="-893445" lvl="0" marL="893445" rtl="0" algn="l">
              <a:lnSpc>
                <a:spcPct val="115000"/>
              </a:lnSpc>
              <a:spcBef>
                <a:spcPts val="1000"/>
              </a:spcBef>
              <a:spcAft>
                <a:spcPts val="0"/>
              </a:spcAft>
              <a:buClr>
                <a:schemeClr val="lt1"/>
              </a:buClr>
              <a:buSzPts val="2800"/>
              <a:buNone/>
            </a:pPr>
            <a:r>
              <a:rPr lang="en-US"/>
              <a:t>    </a:t>
            </a:r>
            <a:r>
              <a:rPr lang="en-US" sz="2200"/>
              <a:t> 2.2</a:t>
            </a:r>
            <a:r>
              <a:rPr lang="en-US"/>
              <a:t> </a:t>
            </a:r>
            <a:r>
              <a:rPr lang="en-US" sz="2200"/>
              <a:t>Missing value treatment</a:t>
            </a:r>
            <a:endParaRPr/>
          </a:p>
          <a:p>
            <a:pPr indent="-893445" lvl="0" marL="893445" rtl="0" algn="l">
              <a:lnSpc>
                <a:spcPct val="115000"/>
              </a:lnSpc>
              <a:spcBef>
                <a:spcPts val="1000"/>
              </a:spcBef>
              <a:spcAft>
                <a:spcPts val="0"/>
              </a:spcAft>
              <a:buClr>
                <a:schemeClr val="lt1"/>
              </a:buClr>
              <a:buSzPts val="2800"/>
              <a:buNone/>
            </a:pPr>
            <a:r>
              <a:rPr lang="en-US"/>
              <a:t>            2.2.1 </a:t>
            </a:r>
            <a:r>
              <a:rPr lang="en-US" sz="2200"/>
              <a:t>Remove the records whose </a:t>
            </a:r>
            <a:r>
              <a:rPr b="1" lang="en-US" sz="2200"/>
              <a:t>Closed Date</a:t>
            </a:r>
            <a:r>
              <a:rPr lang="en-US" sz="2200"/>
              <a:t> values are null</a:t>
            </a:r>
            <a:endParaRPr/>
          </a:p>
          <a:p>
            <a:pPr indent="0" lvl="0" marL="0" rtl="0" algn="l">
              <a:lnSpc>
                <a:spcPct val="115000"/>
              </a:lnSpc>
              <a:spcBef>
                <a:spcPts val="1000"/>
              </a:spcBef>
              <a:spcAft>
                <a:spcPts val="0"/>
              </a:spcAft>
              <a:buClr>
                <a:schemeClr val="lt1"/>
              </a:buClr>
              <a:buSzPts val="2800"/>
              <a:buNone/>
            </a:pPr>
            <a:r>
              <a:t/>
            </a:r>
            <a:endParaRPr>
              <a:latin typeface="Open Sans"/>
              <a:ea typeface="Open Sans"/>
              <a:cs typeface="Open Sans"/>
              <a:sym typeface="Open Sans"/>
            </a:endParaRPr>
          </a:p>
          <a:p>
            <a:pPr indent="0" lvl="0" marL="0" rtl="0" algn="l">
              <a:lnSpc>
                <a:spcPct val="115000"/>
              </a:lnSpc>
              <a:spcBef>
                <a:spcPts val="1000"/>
              </a:spcBef>
              <a:spcAft>
                <a:spcPts val="0"/>
              </a:spcAft>
              <a:buClr>
                <a:schemeClr val="lt1"/>
              </a:buClr>
              <a:buSzPts val="2800"/>
              <a:buNone/>
            </a:pPr>
            <a:r>
              <a:t/>
            </a:r>
            <a:endParaRPr sz="2200">
              <a:solidFill>
                <a:schemeClr val="lt1"/>
              </a:solidFill>
              <a:latin typeface="Open Sans"/>
              <a:ea typeface="Open Sans"/>
              <a:cs typeface="Open Sans"/>
              <a:sym typeface="Open Sans"/>
            </a:endParaRPr>
          </a:p>
          <a:p>
            <a:pPr indent="0" lvl="0" marL="0" rtl="0" algn="l">
              <a:lnSpc>
                <a:spcPct val="115000"/>
              </a:lnSpc>
              <a:spcBef>
                <a:spcPts val="1000"/>
              </a:spcBef>
              <a:spcAft>
                <a:spcPts val="0"/>
              </a:spcAft>
              <a:buClr>
                <a:schemeClr val="lt1"/>
              </a:buClr>
              <a:buSzPts val="2800"/>
              <a:buNone/>
            </a:pPr>
            <a:r>
              <a:t/>
            </a:r>
            <a:endParaRPr sz="2200">
              <a:solidFill>
                <a:schemeClr val="lt1"/>
              </a:solidFill>
              <a:latin typeface="Open Sans"/>
              <a:ea typeface="Open Sans"/>
              <a:cs typeface="Open Sans"/>
              <a:sym typeface="Open Sans"/>
            </a:endParaRPr>
          </a:p>
          <a:p>
            <a:pPr indent="0" lvl="0" marL="0" rtl="0" algn="l">
              <a:lnSpc>
                <a:spcPct val="115000"/>
              </a:lnSpc>
              <a:spcBef>
                <a:spcPts val="1000"/>
              </a:spcBef>
              <a:spcAft>
                <a:spcPts val="0"/>
              </a:spcAft>
              <a:buClr>
                <a:schemeClr val="lt1"/>
              </a:buClr>
              <a:buSzPts val="2800"/>
              <a:buNone/>
            </a:pPr>
            <a:r>
              <a:rPr lang="en-US">
                <a:latin typeface="Open Sans"/>
                <a:ea typeface="Open Sans"/>
                <a:cs typeface="Open Sans"/>
                <a:sym typeface="Open Sans"/>
              </a:rPr>
              <a:t>      </a:t>
            </a:r>
            <a:endParaRPr sz="2200">
              <a:solidFill>
                <a:schemeClr val="lt1"/>
              </a:solidFill>
              <a:latin typeface="Open Sans"/>
              <a:ea typeface="Open Sans"/>
              <a:cs typeface="Open Sans"/>
              <a:sym typeface="Open Sans"/>
            </a:endParaRPr>
          </a:p>
          <a:p>
            <a:pPr indent="0" lvl="0" marL="0" rtl="0" algn="l">
              <a:lnSpc>
                <a:spcPct val="115000"/>
              </a:lnSpc>
              <a:spcBef>
                <a:spcPts val="1000"/>
              </a:spcBef>
              <a:spcAft>
                <a:spcPts val="0"/>
              </a:spcAft>
              <a:buClr>
                <a:schemeClr val="lt1"/>
              </a:buClr>
              <a:buSzPts val="2800"/>
              <a:buNone/>
            </a:pPr>
            <a:r>
              <a:t/>
            </a:r>
            <a:endParaRPr sz="2200">
              <a:solidFill>
                <a:schemeClr val="lt1"/>
              </a:solidFill>
              <a:latin typeface="Open Sans"/>
              <a:ea typeface="Open Sans"/>
              <a:cs typeface="Open Sans"/>
              <a:sym typeface="Open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4"/>
          <p:cNvSpPr/>
          <p:nvPr/>
        </p:nvSpPr>
        <p:spPr>
          <a:xfrm>
            <a:off x="4905829" y="1724886"/>
            <a:ext cx="10842172" cy="6025743"/>
          </a:xfrm>
          <a:prstGeom prst="roundRect">
            <a:avLst>
              <a:gd fmla="val 8552" name="adj"/>
            </a:avLst>
          </a:prstGeom>
          <a:solidFill>
            <a:srgbClr val="000000">
              <a:alpha val="2000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60" name="Google Shape;160;p14"/>
          <p:cNvSpPr txBox="1"/>
          <p:nvPr>
            <p:ph type="title"/>
          </p:nvPr>
        </p:nvSpPr>
        <p:spPr>
          <a:xfrm>
            <a:off x="0" y="539514"/>
            <a:ext cx="16256000" cy="665045"/>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3F3F3F"/>
              </a:buClr>
              <a:buSzPts val="3200"/>
              <a:buFont typeface="Arial"/>
              <a:buNone/>
            </a:pPr>
            <a:r>
              <a:rPr lang="en-US"/>
              <a:t>Tasks to Perform</a:t>
            </a:r>
            <a:endParaRPr/>
          </a:p>
        </p:txBody>
      </p:sp>
      <p:sp>
        <p:nvSpPr>
          <p:cNvPr id="161" name="Google Shape;161;p14"/>
          <p:cNvSpPr txBox="1"/>
          <p:nvPr>
            <p:ph idx="1" type="body"/>
          </p:nvPr>
        </p:nvSpPr>
        <p:spPr>
          <a:xfrm>
            <a:off x="5172528" y="1901373"/>
            <a:ext cx="9994901" cy="5907314"/>
          </a:xfrm>
          <a:prstGeom prst="rect">
            <a:avLst/>
          </a:prstGeom>
          <a:noFill/>
          <a:ln>
            <a:noFill/>
          </a:ln>
        </p:spPr>
        <p:txBody>
          <a:bodyPr anchorCtr="0" anchor="t" bIns="0" lIns="91425" spcFirstLastPara="1" rIns="91425" wrap="square" tIns="0">
            <a:noAutofit/>
          </a:bodyPr>
          <a:lstStyle/>
          <a:p>
            <a:pPr indent="-993775" lvl="0" marL="993775" rtl="0" algn="l">
              <a:lnSpc>
                <a:spcPct val="115000"/>
              </a:lnSpc>
              <a:spcBef>
                <a:spcPts val="1000"/>
              </a:spcBef>
              <a:spcAft>
                <a:spcPts val="0"/>
              </a:spcAft>
              <a:buClr>
                <a:schemeClr val="lt1"/>
              </a:buClr>
              <a:buSzPts val="2800"/>
              <a:buNone/>
            </a:pPr>
            <a:r>
              <a:rPr lang="en-US"/>
              <a:t>     </a:t>
            </a:r>
            <a:r>
              <a:rPr lang="en-US" sz="2200"/>
              <a:t> 2.3</a:t>
            </a:r>
            <a:r>
              <a:rPr lang="en-US"/>
              <a:t> </a:t>
            </a:r>
            <a:r>
              <a:rPr lang="en-US" sz="2200"/>
              <a:t>Analyze the date column</a:t>
            </a:r>
            <a:r>
              <a:rPr lang="en-US"/>
              <a:t>,</a:t>
            </a:r>
            <a:r>
              <a:rPr lang="en-US" sz="2200"/>
              <a:t> and remove entries that have an incorrect timeline</a:t>
            </a:r>
            <a:endParaRPr/>
          </a:p>
          <a:p>
            <a:pPr indent="-993775" lvl="0" marL="993775" rtl="0" algn="l">
              <a:lnSpc>
                <a:spcPct val="115000"/>
              </a:lnSpc>
              <a:spcBef>
                <a:spcPts val="1000"/>
              </a:spcBef>
              <a:spcAft>
                <a:spcPts val="0"/>
              </a:spcAft>
              <a:buClr>
                <a:schemeClr val="lt1"/>
              </a:buClr>
              <a:buSzPts val="2800"/>
              <a:buNone/>
            </a:pPr>
            <a:r>
              <a:rPr lang="en-US"/>
              <a:t>             2.3.1 Calculate the time elapsed in closed and creation date</a:t>
            </a:r>
            <a:endParaRPr/>
          </a:p>
          <a:p>
            <a:pPr indent="-1709420" lvl="0" marL="1709420" rtl="0" algn="l">
              <a:lnSpc>
                <a:spcPct val="115000"/>
              </a:lnSpc>
              <a:spcBef>
                <a:spcPts val="1000"/>
              </a:spcBef>
              <a:spcAft>
                <a:spcPts val="0"/>
              </a:spcAft>
              <a:buClr>
                <a:schemeClr val="lt1"/>
              </a:buClr>
              <a:buSzPts val="2800"/>
              <a:buNone/>
            </a:pPr>
            <a:r>
              <a:rPr lang="en-US"/>
              <a:t>             2.3.2 Convert the calculated date to seconds to get a better representation</a:t>
            </a:r>
            <a:endParaRPr/>
          </a:p>
          <a:p>
            <a:pPr indent="-1709420" lvl="0" marL="1709420" rtl="0" algn="l">
              <a:lnSpc>
                <a:spcPct val="115000"/>
              </a:lnSpc>
              <a:spcBef>
                <a:spcPts val="1000"/>
              </a:spcBef>
              <a:spcAft>
                <a:spcPts val="0"/>
              </a:spcAft>
              <a:buClr>
                <a:schemeClr val="lt1"/>
              </a:buClr>
              <a:buSzPts val="2800"/>
              <a:buNone/>
            </a:pPr>
            <a:r>
              <a:rPr lang="en-US"/>
              <a:t>             2.3.3 View the descriptive statistics for the newly created column</a:t>
            </a:r>
            <a:endParaRPr/>
          </a:p>
          <a:p>
            <a:pPr indent="-1709420" lvl="0" marL="1709420" rtl="0" algn="l">
              <a:lnSpc>
                <a:spcPct val="115000"/>
              </a:lnSpc>
              <a:spcBef>
                <a:spcPts val="1000"/>
              </a:spcBef>
              <a:spcAft>
                <a:spcPts val="0"/>
              </a:spcAft>
              <a:buClr>
                <a:schemeClr val="lt1"/>
              </a:buClr>
              <a:buSzPts val="2800"/>
              <a:buNone/>
            </a:pPr>
            <a:r>
              <a:rPr lang="en-US"/>
              <a:t>             2.3.4 Check the number of null values in the </a:t>
            </a:r>
            <a:r>
              <a:rPr b="1" lang="en-US"/>
              <a:t>Complaint_Type</a:t>
            </a:r>
            <a:r>
              <a:rPr lang="en-US"/>
              <a:t> and </a:t>
            </a:r>
            <a:r>
              <a:rPr b="1" lang="en-US"/>
              <a:t>City</a:t>
            </a:r>
            <a:r>
              <a:rPr lang="en-US"/>
              <a:t> columns</a:t>
            </a:r>
            <a:endParaRPr/>
          </a:p>
          <a:p>
            <a:pPr indent="-1709420" lvl="0" marL="1709420" rtl="0" algn="l">
              <a:lnSpc>
                <a:spcPct val="115000"/>
              </a:lnSpc>
              <a:spcBef>
                <a:spcPts val="1000"/>
              </a:spcBef>
              <a:spcAft>
                <a:spcPts val="0"/>
              </a:spcAft>
              <a:buClr>
                <a:schemeClr val="lt1"/>
              </a:buClr>
              <a:buSzPts val="2800"/>
              <a:buNone/>
            </a:pPr>
            <a:r>
              <a:rPr lang="en-US"/>
              <a:t>             2.3.5 Impute the NA value with </a:t>
            </a:r>
            <a:r>
              <a:rPr b="1" lang="en-US"/>
              <a:t>Unknown City</a:t>
            </a:r>
            <a:endParaRPr/>
          </a:p>
          <a:p>
            <a:pPr indent="-1709420" lvl="0" marL="1709420" rtl="0" algn="l">
              <a:lnSpc>
                <a:spcPct val="115000"/>
              </a:lnSpc>
              <a:spcBef>
                <a:spcPts val="1000"/>
              </a:spcBef>
              <a:spcAft>
                <a:spcPts val="0"/>
              </a:spcAft>
              <a:buClr>
                <a:schemeClr val="lt1"/>
              </a:buClr>
              <a:buSzPts val="2800"/>
              <a:buNone/>
            </a:pPr>
            <a:r>
              <a:rPr lang="en-US"/>
              <a:t>             2.3.6 Draw a frequency plot for the complaints in each city</a:t>
            </a:r>
            <a:endParaRPr/>
          </a:p>
          <a:p>
            <a:pPr indent="-1709420" lvl="0" marL="1709420" rtl="0" algn="l">
              <a:lnSpc>
                <a:spcPct val="115000"/>
              </a:lnSpc>
              <a:spcBef>
                <a:spcPts val="1000"/>
              </a:spcBef>
              <a:spcAft>
                <a:spcPts val="0"/>
              </a:spcAft>
              <a:buClr>
                <a:schemeClr val="lt1"/>
              </a:buClr>
              <a:buSzPts val="2800"/>
              <a:buNone/>
            </a:pPr>
            <a:r>
              <a:rPr lang="en-US"/>
              <a:t>             2.3.7 Create a scatter and hexbin plot of the concentration of complaints across Brooklyn </a:t>
            </a:r>
            <a:endParaRPr>
              <a:latin typeface="Open Sans"/>
              <a:ea typeface="Open Sans"/>
              <a:cs typeface="Open Sans"/>
              <a:sym typeface="Open Sans"/>
            </a:endParaRPr>
          </a:p>
          <a:p>
            <a:pPr indent="-1709420" lvl="0" marL="1709420" rtl="0" algn="l">
              <a:lnSpc>
                <a:spcPct val="115000"/>
              </a:lnSpc>
              <a:spcBef>
                <a:spcPts val="1000"/>
              </a:spcBef>
              <a:spcAft>
                <a:spcPts val="0"/>
              </a:spcAft>
              <a:buClr>
                <a:schemeClr val="lt1"/>
              </a:buClr>
              <a:buSzPts val="2800"/>
              <a:buNone/>
            </a:pPr>
            <a:r>
              <a:t/>
            </a:r>
            <a:endParaRPr>
              <a:latin typeface="Open Sans"/>
              <a:ea typeface="Open Sans"/>
              <a:cs typeface="Open Sans"/>
              <a:sym typeface="Open Sans"/>
            </a:endParaRPr>
          </a:p>
          <a:p>
            <a:pPr indent="-993775" lvl="0" marL="993775" rtl="0" algn="l">
              <a:lnSpc>
                <a:spcPct val="115000"/>
              </a:lnSpc>
              <a:spcBef>
                <a:spcPts val="1000"/>
              </a:spcBef>
              <a:spcAft>
                <a:spcPts val="0"/>
              </a:spcAft>
              <a:buClr>
                <a:schemeClr val="lt1"/>
              </a:buClr>
              <a:buSzPts val="2800"/>
              <a:buNone/>
            </a:pPr>
            <a:r>
              <a:rPr lang="en-US" sz="2200">
                <a:solidFill>
                  <a:schemeClr val="lt1"/>
                </a:solidFill>
                <a:latin typeface="Open Sans"/>
                <a:ea typeface="Open Sans"/>
                <a:cs typeface="Open Sans"/>
                <a:sym typeface="Open Sans"/>
              </a:rPr>
              <a:t>       </a:t>
            </a:r>
            <a:endParaRPr/>
          </a:p>
          <a:p>
            <a:pPr indent="-993775" lvl="0" marL="993775" rtl="0" algn="l">
              <a:lnSpc>
                <a:spcPct val="115000"/>
              </a:lnSpc>
              <a:spcBef>
                <a:spcPts val="1000"/>
              </a:spcBef>
              <a:spcAft>
                <a:spcPts val="0"/>
              </a:spcAft>
              <a:buClr>
                <a:schemeClr val="lt1"/>
              </a:buClr>
              <a:buSzPts val="2800"/>
              <a:buNone/>
            </a:pPr>
            <a:r>
              <a:rPr lang="en-US">
                <a:latin typeface="Open Sans"/>
                <a:ea typeface="Open Sans"/>
                <a:cs typeface="Open Sans"/>
                <a:sym typeface="Open Sans"/>
              </a:rPr>
              <a:t>       </a:t>
            </a:r>
            <a:endParaRPr sz="2200">
              <a:solidFill>
                <a:schemeClr val="lt1"/>
              </a:solidFill>
              <a:latin typeface="Open Sans"/>
              <a:ea typeface="Open Sans"/>
              <a:cs typeface="Open Sans"/>
              <a:sym typeface="Open Sans"/>
            </a:endParaRPr>
          </a:p>
          <a:p>
            <a:pPr indent="0" lvl="0" marL="0" rtl="0" algn="l">
              <a:lnSpc>
                <a:spcPct val="115000"/>
              </a:lnSpc>
              <a:spcBef>
                <a:spcPts val="1000"/>
              </a:spcBef>
              <a:spcAft>
                <a:spcPts val="0"/>
              </a:spcAft>
              <a:buClr>
                <a:schemeClr val="lt1"/>
              </a:buClr>
              <a:buSzPts val="2800"/>
              <a:buNone/>
            </a:pPr>
            <a:r>
              <a:t/>
            </a:r>
            <a:endParaRPr>
              <a:latin typeface="Open Sans"/>
              <a:ea typeface="Open Sans"/>
              <a:cs typeface="Open Sans"/>
              <a:sym typeface="Open Sans"/>
            </a:endParaRPr>
          </a:p>
          <a:p>
            <a:pPr indent="0" lvl="0" marL="0" rtl="0" algn="l">
              <a:lnSpc>
                <a:spcPct val="115000"/>
              </a:lnSpc>
              <a:spcBef>
                <a:spcPts val="1000"/>
              </a:spcBef>
              <a:spcAft>
                <a:spcPts val="0"/>
              </a:spcAft>
              <a:buClr>
                <a:schemeClr val="lt1"/>
              </a:buClr>
              <a:buSzPts val="2800"/>
              <a:buNone/>
            </a:pPr>
            <a:r>
              <a:t/>
            </a:r>
            <a:endParaRPr sz="2200">
              <a:solidFill>
                <a:schemeClr val="lt1"/>
              </a:solidFill>
              <a:latin typeface="Open Sans"/>
              <a:ea typeface="Open Sans"/>
              <a:cs typeface="Open Sans"/>
              <a:sym typeface="Open Sans"/>
            </a:endParaRPr>
          </a:p>
          <a:p>
            <a:pPr indent="0" lvl="0" marL="0" rtl="0" algn="l">
              <a:lnSpc>
                <a:spcPct val="115000"/>
              </a:lnSpc>
              <a:spcBef>
                <a:spcPts val="1000"/>
              </a:spcBef>
              <a:spcAft>
                <a:spcPts val="0"/>
              </a:spcAft>
              <a:buClr>
                <a:schemeClr val="lt1"/>
              </a:buClr>
              <a:buSzPts val="2800"/>
              <a:buNone/>
            </a:pPr>
            <a:r>
              <a:t/>
            </a:r>
            <a:endParaRPr sz="2200">
              <a:solidFill>
                <a:schemeClr val="lt1"/>
              </a:solidFill>
              <a:latin typeface="Open Sans"/>
              <a:ea typeface="Open Sans"/>
              <a:cs typeface="Open Sans"/>
              <a:sym typeface="Open Sans"/>
            </a:endParaRPr>
          </a:p>
          <a:p>
            <a:pPr indent="0" lvl="0" marL="0" rtl="0" algn="l">
              <a:lnSpc>
                <a:spcPct val="115000"/>
              </a:lnSpc>
              <a:spcBef>
                <a:spcPts val="1000"/>
              </a:spcBef>
              <a:spcAft>
                <a:spcPts val="0"/>
              </a:spcAft>
              <a:buClr>
                <a:schemeClr val="lt1"/>
              </a:buClr>
              <a:buSzPts val="2800"/>
              <a:buNone/>
            </a:pPr>
            <a:r>
              <a:rPr lang="en-US">
                <a:latin typeface="Open Sans"/>
                <a:ea typeface="Open Sans"/>
                <a:cs typeface="Open Sans"/>
                <a:sym typeface="Open Sans"/>
              </a:rPr>
              <a:t>      </a:t>
            </a:r>
            <a:endParaRPr sz="2200">
              <a:solidFill>
                <a:schemeClr val="lt1"/>
              </a:solidFill>
              <a:latin typeface="Open Sans"/>
              <a:ea typeface="Open Sans"/>
              <a:cs typeface="Open Sans"/>
              <a:sym typeface="Open Sans"/>
            </a:endParaRPr>
          </a:p>
          <a:p>
            <a:pPr indent="0" lvl="0" marL="0" rtl="0" algn="l">
              <a:lnSpc>
                <a:spcPct val="115000"/>
              </a:lnSpc>
              <a:spcBef>
                <a:spcPts val="1000"/>
              </a:spcBef>
              <a:spcAft>
                <a:spcPts val="0"/>
              </a:spcAft>
              <a:buClr>
                <a:schemeClr val="lt1"/>
              </a:buClr>
              <a:buSzPts val="2800"/>
              <a:buNone/>
            </a:pPr>
            <a:r>
              <a:t/>
            </a:r>
            <a:endParaRPr sz="2200">
              <a:solidFill>
                <a:schemeClr val="lt1"/>
              </a:solidFill>
              <a:latin typeface="Open Sans"/>
              <a:ea typeface="Open Sans"/>
              <a:cs typeface="Open Sans"/>
              <a:sym typeface="Open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5"/>
          <p:cNvSpPr/>
          <p:nvPr/>
        </p:nvSpPr>
        <p:spPr>
          <a:xfrm>
            <a:off x="4905829" y="1724886"/>
            <a:ext cx="10842172" cy="6025743"/>
          </a:xfrm>
          <a:prstGeom prst="roundRect">
            <a:avLst>
              <a:gd fmla="val 8552" name="adj"/>
            </a:avLst>
          </a:prstGeom>
          <a:solidFill>
            <a:srgbClr val="000000">
              <a:alpha val="2000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67" name="Google Shape;167;p15"/>
          <p:cNvSpPr txBox="1"/>
          <p:nvPr>
            <p:ph type="title"/>
          </p:nvPr>
        </p:nvSpPr>
        <p:spPr>
          <a:xfrm>
            <a:off x="0" y="539514"/>
            <a:ext cx="16256000" cy="665045"/>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3F3F3F"/>
              </a:buClr>
              <a:buSzPts val="3200"/>
              <a:buFont typeface="Arial"/>
              <a:buNone/>
            </a:pPr>
            <a:r>
              <a:rPr lang="en-US"/>
              <a:t>Tasks to Perform</a:t>
            </a:r>
            <a:endParaRPr/>
          </a:p>
        </p:txBody>
      </p:sp>
      <p:sp>
        <p:nvSpPr>
          <p:cNvPr id="168" name="Google Shape;168;p15"/>
          <p:cNvSpPr txBox="1"/>
          <p:nvPr>
            <p:ph idx="1" type="body"/>
          </p:nvPr>
        </p:nvSpPr>
        <p:spPr>
          <a:xfrm>
            <a:off x="5172528" y="1901373"/>
            <a:ext cx="10431907" cy="5907314"/>
          </a:xfrm>
          <a:prstGeom prst="rect">
            <a:avLst/>
          </a:prstGeom>
          <a:noFill/>
          <a:ln>
            <a:noFill/>
          </a:ln>
        </p:spPr>
        <p:txBody>
          <a:bodyPr anchorCtr="0" anchor="t" bIns="0" lIns="91425" spcFirstLastPara="1" rIns="91425" wrap="square" tIns="0">
            <a:noAutofit/>
          </a:bodyPr>
          <a:lstStyle/>
          <a:p>
            <a:pPr indent="0" lvl="0" marL="0" rtl="0" algn="l">
              <a:lnSpc>
                <a:spcPct val="115000"/>
              </a:lnSpc>
              <a:spcBef>
                <a:spcPts val="1000"/>
              </a:spcBef>
              <a:spcAft>
                <a:spcPts val="0"/>
              </a:spcAft>
              <a:buClr>
                <a:schemeClr val="lt1"/>
              </a:buClr>
              <a:buSzPts val="2800"/>
              <a:buNone/>
            </a:pPr>
            <a:r>
              <a:rPr lang="en-US">
                <a:latin typeface="Open Sans"/>
                <a:ea typeface="Open Sans"/>
                <a:cs typeface="Open Sans"/>
                <a:sym typeface="Open Sans"/>
              </a:rPr>
              <a:t>3. Find major types of complaints:</a:t>
            </a:r>
            <a:endParaRPr/>
          </a:p>
          <a:p>
            <a:pPr indent="0" lvl="0" marL="0" rtl="0" algn="l">
              <a:lnSpc>
                <a:spcPct val="115000"/>
              </a:lnSpc>
              <a:spcBef>
                <a:spcPts val="1000"/>
              </a:spcBef>
              <a:spcAft>
                <a:spcPts val="0"/>
              </a:spcAft>
              <a:buClr>
                <a:schemeClr val="lt1"/>
              </a:buClr>
              <a:buSzPts val="2800"/>
              <a:buNone/>
            </a:pPr>
            <a:r>
              <a:rPr lang="en-US"/>
              <a:t>     3.1 Plot a bar graph to show the types of complaints </a:t>
            </a:r>
            <a:endParaRPr>
              <a:latin typeface="Open Sans"/>
              <a:ea typeface="Open Sans"/>
              <a:cs typeface="Open Sans"/>
              <a:sym typeface="Open Sans"/>
            </a:endParaRPr>
          </a:p>
          <a:p>
            <a:pPr indent="0" lvl="0" marL="0" rtl="0" algn="l">
              <a:lnSpc>
                <a:spcPct val="115000"/>
              </a:lnSpc>
              <a:spcBef>
                <a:spcPts val="1000"/>
              </a:spcBef>
              <a:spcAft>
                <a:spcPts val="0"/>
              </a:spcAft>
              <a:buClr>
                <a:schemeClr val="lt1"/>
              </a:buClr>
              <a:buSzPts val="2800"/>
              <a:buNone/>
            </a:pPr>
            <a:r>
              <a:rPr lang="en-US"/>
              <a:t>    </a:t>
            </a:r>
            <a:r>
              <a:rPr lang="en-US" sz="2200"/>
              <a:t> 3.2</a:t>
            </a:r>
            <a:r>
              <a:rPr lang="en-US"/>
              <a:t> </a:t>
            </a:r>
            <a:r>
              <a:rPr lang="en-US" sz="2200"/>
              <a:t>Check the frequency of various types of complaints for New York City</a:t>
            </a:r>
            <a:endParaRPr/>
          </a:p>
          <a:p>
            <a:pPr indent="0" lvl="0" marL="0" rtl="0" algn="l">
              <a:lnSpc>
                <a:spcPct val="115000"/>
              </a:lnSpc>
              <a:spcBef>
                <a:spcPts val="1000"/>
              </a:spcBef>
              <a:spcAft>
                <a:spcPts val="0"/>
              </a:spcAft>
              <a:buClr>
                <a:schemeClr val="lt1"/>
              </a:buClr>
              <a:buSzPts val="2800"/>
              <a:buNone/>
            </a:pPr>
            <a:r>
              <a:rPr lang="en-US"/>
              <a:t>    </a:t>
            </a:r>
            <a:r>
              <a:rPr lang="en-US" sz="2200"/>
              <a:t> 3.3</a:t>
            </a:r>
            <a:r>
              <a:rPr lang="en-US"/>
              <a:t> </a:t>
            </a:r>
            <a:r>
              <a:rPr lang="en-US" sz="2200"/>
              <a:t>Find the top 10 complaint types</a:t>
            </a:r>
            <a:endParaRPr/>
          </a:p>
          <a:p>
            <a:pPr indent="0" lvl="0" marL="0" rtl="0" algn="l">
              <a:lnSpc>
                <a:spcPct val="115000"/>
              </a:lnSpc>
              <a:spcBef>
                <a:spcPts val="1000"/>
              </a:spcBef>
              <a:spcAft>
                <a:spcPts val="0"/>
              </a:spcAft>
              <a:buClr>
                <a:schemeClr val="lt1"/>
              </a:buClr>
              <a:buSzPts val="2800"/>
              <a:buNone/>
            </a:pPr>
            <a:r>
              <a:rPr lang="en-US"/>
              <a:t>     3.4 Display the various types of complaints in each city</a:t>
            </a:r>
            <a:endParaRPr/>
          </a:p>
          <a:p>
            <a:pPr indent="-893445" lvl="0" marL="893445" rtl="0" algn="l">
              <a:lnSpc>
                <a:spcPct val="115000"/>
              </a:lnSpc>
              <a:spcBef>
                <a:spcPts val="1000"/>
              </a:spcBef>
              <a:spcAft>
                <a:spcPts val="0"/>
              </a:spcAft>
              <a:buClr>
                <a:schemeClr val="lt1"/>
              </a:buClr>
              <a:buSzPts val="2800"/>
              <a:buNone/>
            </a:pPr>
            <a:r>
              <a:rPr lang="en-US"/>
              <a:t>    </a:t>
            </a:r>
            <a:r>
              <a:rPr lang="en-US" sz="2200"/>
              <a:t> 3.5</a:t>
            </a:r>
            <a:r>
              <a:rPr lang="en-US"/>
              <a:t> </a:t>
            </a:r>
            <a:r>
              <a:rPr lang="en-US" sz="2200"/>
              <a:t>Create a DataFrame</a:t>
            </a:r>
            <a:r>
              <a:rPr lang="en-US"/>
              <a:t>,</a:t>
            </a:r>
            <a:r>
              <a:rPr lang="en-US" sz="2200"/>
              <a:t> </a:t>
            </a:r>
            <a:r>
              <a:rPr b="1" lang="en-US" sz="2200"/>
              <a:t>df_new</a:t>
            </a:r>
            <a:r>
              <a:rPr lang="en-US"/>
              <a:t>,</a:t>
            </a:r>
            <a:r>
              <a:rPr lang="en-US" sz="2200"/>
              <a:t> which contains cities as columns and complaint types in rows</a:t>
            </a:r>
            <a:endParaRPr/>
          </a:p>
          <a:p>
            <a:pPr indent="-893445" lvl="0" marL="893445" rtl="0" algn="l">
              <a:lnSpc>
                <a:spcPct val="115000"/>
              </a:lnSpc>
              <a:spcBef>
                <a:spcPts val="1000"/>
              </a:spcBef>
              <a:spcAft>
                <a:spcPts val="0"/>
              </a:spcAft>
              <a:buClr>
                <a:schemeClr val="lt1"/>
              </a:buClr>
              <a:buSzPts val="2800"/>
              <a:buNone/>
            </a:pPr>
            <a:r>
              <a:rPr lang="en-US" sz="2200">
                <a:solidFill>
                  <a:schemeClr val="lt1"/>
                </a:solidFill>
                <a:latin typeface="Open Sans"/>
                <a:ea typeface="Open Sans"/>
                <a:cs typeface="Open Sans"/>
                <a:sym typeface="Open Sans"/>
              </a:rPr>
              <a:t>4. Visualize the major types of complaints in each city</a:t>
            </a:r>
            <a:endParaRPr/>
          </a:p>
          <a:p>
            <a:pPr indent="-893445" lvl="0" marL="893445" rtl="0" algn="l">
              <a:lnSpc>
                <a:spcPct val="115000"/>
              </a:lnSpc>
              <a:spcBef>
                <a:spcPts val="1000"/>
              </a:spcBef>
              <a:spcAft>
                <a:spcPts val="0"/>
              </a:spcAft>
              <a:buClr>
                <a:schemeClr val="lt1"/>
              </a:buClr>
              <a:buSzPts val="2800"/>
              <a:buNone/>
            </a:pPr>
            <a:r>
              <a:rPr lang="en-US"/>
              <a:t>     4.1 Draw another chart that shows the types of complaints in each city in a single chart, where different colors show the different types of complaints</a:t>
            </a:r>
            <a:endParaRPr/>
          </a:p>
          <a:p>
            <a:pPr indent="0" lvl="0" marL="0" rtl="0" algn="l">
              <a:lnSpc>
                <a:spcPct val="115000"/>
              </a:lnSpc>
              <a:spcBef>
                <a:spcPts val="1000"/>
              </a:spcBef>
              <a:spcAft>
                <a:spcPts val="0"/>
              </a:spcAft>
              <a:buClr>
                <a:schemeClr val="lt1"/>
              </a:buClr>
              <a:buSzPts val="2800"/>
              <a:buNone/>
            </a:pPr>
            <a:r>
              <a:t/>
            </a:r>
            <a:endParaRPr sz="2200">
              <a:solidFill>
                <a:schemeClr val="lt1"/>
              </a:solidFill>
              <a:latin typeface="Open Sans"/>
              <a:ea typeface="Open Sans"/>
              <a:cs typeface="Open Sans"/>
              <a:sym typeface="Open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6"/>
          <p:cNvSpPr/>
          <p:nvPr/>
        </p:nvSpPr>
        <p:spPr>
          <a:xfrm>
            <a:off x="4905829" y="1724886"/>
            <a:ext cx="10842172" cy="6025743"/>
          </a:xfrm>
          <a:prstGeom prst="roundRect">
            <a:avLst>
              <a:gd fmla="val 8552" name="adj"/>
            </a:avLst>
          </a:prstGeom>
          <a:solidFill>
            <a:srgbClr val="000000">
              <a:alpha val="2000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74" name="Google Shape;174;p16"/>
          <p:cNvSpPr txBox="1"/>
          <p:nvPr>
            <p:ph type="title"/>
          </p:nvPr>
        </p:nvSpPr>
        <p:spPr>
          <a:xfrm>
            <a:off x="0" y="539514"/>
            <a:ext cx="16256000" cy="665045"/>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3F3F3F"/>
              </a:buClr>
              <a:buSzPts val="3200"/>
              <a:buFont typeface="Arial"/>
              <a:buNone/>
            </a:pPr>
            <a:r>
              <a:rPr lang="en-US"/>
              <a:t>Tasks to Perform</a:t>
            </a:r>
            <a:endParaRPr/>
          </a:p>
        </p:txBody>
      </p:sp>
      <p:sp>
        <p:nvSpPr>
          <p:cNvPr id="175" name="Google Shape;175;p16"/>
          <p:cNvSpPr txBox="1"/>
          <p:nvPr>
            <p:ph idx="1" type="body"/>
          </p:nvPr>
        </p:nvSpPr>
        <p:spPr>
          <a:xfrm>
            <a:off x="4785179" y="1980887"/>
            <a:ext cx="11083472" cy="5907314"/>
          </a:xfrm>
          <a:prstGeom prst="rect">
            <a:avLst/>
          </a:prstGeom>
          <a:noFill/>
          <a:ln>
            <a:noFill/>
          </a:ln>
        </p:spPr>
        <p:txBody>
          <a:bodyPr anchorCtr="0" anchor="t" bIns="0" lIns="91425" spcFirstLastPara="1" rIns="91425" wrap="square" tIns="0">
            <a:noAutofit/>
          </a:bodyPr>
          <a:lstStyle/>
          <a:p>
            <a:pPr indent="-715645" lvl="0" marL="1073150" rtl="0" algn="l">
              <a:lnSpc>
                <a:spcPct val="115000"/>
              </a:lnSpc>
              <a:spcBef>
                <a:spcPts val="1000"/>
              </a:spcBef>
              <a:spcAft>
                <a:spcPts val="0"/>
              </a:spcAft>
              <a:buClr>
                <a:schemeClr val="lt1"/>
              </a:buClr>
              <a:buSzPts val="2800"/>
              <a:buNone/>
            </a:pPr>
            <a:r>
              <a:rPr lang="en-US"/>
              <a:t>     </a:t>
            </a:r>
            <a:r>
              <a:rPr lang="en-US" sz="2200"/>
              <a:t> 4.2</a:t>
            </a:r>
            <a:r>
              <a:rPr lang="en-US"/>
              <a:t> </a:t>
            </a:r>
            <a:r>
              <a:rPr lang="en-US" sz="2200"/>
              <a:t>Sort the complaint types based on the </a:t>
            </a:r>
            <a:r>
              <a:rPr lang="en-US"/>
              <a:t>average </a:t>
            </a:r>
            <a:r>
              <a:rPr b="1" lang="en-US"/>
              <a:t>Request</a:t>
            </a:r>
            <a:r>
              <a:rPr b="1" lang="en-US" sz="2200"/>
              <a:t>_Closing_Time</a:t>
            </a:r>
            <a:r>
              <a:rPr lang="en-US" sz="2200"/>
              <a:t> grouping them for different locations</a:t>
            </a:r>
            <a:endParaRPr/>
          </a:p>
          <a:p>
            <a:pPr indent="-457200" lvl="0" marL="715645" rtl="0" algn="l">
              <a:lnSpc>
                <a:spcPct val="115000"/>
              </a:lnSpc>
              <a:spcBef>
                <a:spcPts val="1000"/>
              </a:spcBef>
              <a:spcAft>
                <a:spcPts val="0"/>
              </a:spcAft>
              <a:buClr>
                <a:schemeClr val="lt1"/>
              </a:buClr>
              <a:buSzPts val="2200"/>
              <a:buAutoNum type="arabicPeriod" startAt="5"/>
            </a:pPr>
            <a:r>
              <a:rPr lang="en-US"/>
              <a:t>See whether the average response time across different complaint types is similar (overall)</a:t>
            </a:r>
            <a:endParaRPr/>
          </a:p>
          <a:p>
            <a:pPr indent="0" lvl="0" marL="258445" rtl="0" algn="l">
              <a:lnSpc>
                <a:spcPct val="115000"/>
              </a:lnSpc>
              <a:spcBef>
                <a:spcPts val="1000"/>
              </a:spcBef>
              <a:spcAft>
                <a:spcPts val="0"/>
              </a:spcAft>
              <a:buClr>
                <a:schemeClr val="lt1"/>
              </a:buClr>
              <a:buSzPts val="2800"/>
              <a:buNone/>
            </a:pPr>
            <a:r>
              <a:rPr lang="en-US"/>
              <a:t>          5.1 Visualize the average of </a:t>
            </a:r>
            <a:r>
              <a:rPr b="1" lang="en-US"/>
              <a:t>Request_Closing_Time</a:t>
            </a:r>
            <a:endParaRPr/>
          </a:p>
          <a:p>
            <a:pPr indent="-457200" lvl="0" marL="715645" rtl="0" algn="l">
              <a:lnSpc>
                <a:spcPct val="115000"/>
              </a:lnSpc>
              <a:spcBef>
                <a:spcPts val="1000"/>
              </a:spcBef>
              <a:spcAft>
                <a:spcPts val="0"/>
              </a:spcAft>
              <a:buClr>
                <a:schemeClr val="lt1"/>
              </a:buClr>
              <a:buSzPts val="2200"/>
              <a:buAutoNum type="arabicPeriod" startAt="6"/>
            </a:pPr>
            <a:r>
              <a:rPr lang="en-US"/>
              <a:t>Identify the significant variables by performing statistical analysis using p-values</a:t>
            </a:r>
            <a:endParaRPr/>
          </a:p>
          <a:p>
            <a:pPr indent="-457200" lvl="0" marL="715645" rtl="0" algn="l">
              <a:lnSpc>
                <a:spcPct val="115000"/>
              </a:lnSpc>
              <a:spcBef>
                <a:spcPts val="1000"/>
              </a:spcBef>
              <a:spcAft>
                <a:spcPts val="0"/>
              </a:spcAft>
              <a:buClr>
                <a:schemeClr val="lt1"/>
              </a:buClr>
              <a:buSzPts val="2200"/>
              <a:buAutoNum type="arabicPeriod" startAt="6"/>
            </a:pPr>
            <a:r>
              <a:rPr lang="en-US"/>
              <a:t>Perform a Kruskal-Wallis H test</a:t>
            </a:r>
            <a:endParaRPr/>
          </a:p>
          <a:p>
            <a:pPr indent="0" lvl="0" marL="258445" rtl="0" algn="l">
              <a:lnSpc>
                <a:spcPct val="115000"/>
              </a:lnSpc>
              <a:spcBef>
                <a:spcPts val="1000"/>
              </a:spcBef>
              <a:spcAft>
                <a:spcPts val="0"/>
              </a:spcAft>
              <a:buClr>
                <a:schemeClr val="lt1"/>
              </a:buClr>
              <a:buSzPts val="2200"/>
              <a:buNone/>
            </a:pPr>
            <a:r>
              <a:rPr lang="en-US"/>
              <a:t>       7.1 Fail to reject H0: All sample distributions are equal</a:t>
            </a:r>
            <a:endParaRPr/>
          </a:p>
          <a:p>
            <a:pPr indent="0" lvl="0" marL="258445" rtl="0" algn="l">
              <a:lnSpc>
                <a:spcPct val="115000"/>
              </a:lnSpc>
              <a:spcBef>
                <a:spcPts val="1000"/>
              </a:spcBef>
              <a:spcAft>
                <a:spcPts val="0"/>
              </a:spcAft>
              <a:buClr>
                <a:schemeClr val="lt1"/>
              </a:buClr>
              <a:buSzPts val="2200"/>
              <a:buNone/>
            </a:pPr>
            <a:r>
              <a:rPr lang="en-US"/>
              <a:t>       7.2 Reject H0: One or more sample distributions are not equal</a:t>
            </a:r>
            <a:endParaRPr/>
          </a:p>
          <a:p>
            <a:pPr indent="0" lvl="0" marL="258445" rtl="0" algn="l">
              <a:lnSpc>
                <a:spcPct val="115000"/>
              </a:lnSpc>
              <a:spcBef>
                <a:spcPts val="1000"/>
              </a:spcBef>
              <a:spcAft>
                <a:spcPts val="0"/>
              </a:spcAft>
              <a:buClr>
                <a:schemeClr val="lt1"/>
              </a:buClr>
              <a:buSzPts val="2200"/>
              <a:buNone/>
            </a:pPr>
            <a:r>
              <a:rPr lang="en-US"/>
              <a:t>8.   Present your observations</a:t>
            </a:r>
            <a:endParaRPr/>
          </a:p>
          <a:p>
            <a:pPr indent="-279400" lvl="0" marL="715645" rtl="0" algn="l">
              <a:lnSpc>
                <a:spcPct val="115000"/>
              </a:lnSpc>
              <a:spcBef>
                <a:spcPts val="1000"/>
              </a:spcBef>
              <a:spcAft>
                <a:spcPts val="0"/>
              </a:spcAft>
              <a:buClr>
                <a:schemeClr val="lt1"/>
              </a:buClr>
              <a:buSzPts val="2800"/>
              <a:buNone/>
            </a:pPr>
            <a:r>
              <a:t/>
            </a:r>
            <a:endParaRPr>
              <a:latin typeface="Open Sans"/>
              <a:ea typeface="Open Sans"/>
              <a:cs typeface="Open Sans"/>
              <a:sym typeface="Open Sans"/>
            </a:endParaRPr>
          </a:p>
          <a:p>
            <a:pPr indent="536575" lvl="0" marL="356870" rtl="0" algn="l">
              <a:lnSpc>
                <a:spcPct val="115000"/>
              </a:lnSpc>
              <a:spcBef>
                <a:spcPts val="1000"/>
              </a:spcBef>
              <a:spcAft>
                <a:spcPts val="0"/>
              </a:spcAft>
              <a:buClr>
                <a:schemeClr val="lt1"/>
              </a:buClr>
              <a:buSzPts val="2800"/>
              <a:buNone/>
            </a:pPr>
            <a:r>
              <a:t/>
            </a:r>
            <a:endParaRPr sz="2200">
              <a:solidFill>
                <a:schemeClr val="lt1"/>
              </a:solidFill>
              <a:latin typeface="Open Sans"/>
              <a:ea typeface="Open Sans"/>
              <a:cs typeface="Open Sans"/>
              <a:sym typeface="Open San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17"/>
          <p:cNvSpPr/>
          <p:nvPr/>
        </p:nvSpPr>
        <p:spPr>
          <a:xfrm>
            <a:off x="4267200" y="1303972"/>
            <a:ext cx="11596914" cy="6678885"/>
          </a:xfrm>
          <a:prstGeom prst="roundRect">
            <a:avLst>
              <a:gd fmla="val 8552" name="adj"/>
            </a:avLst>
          </a:prstGeom>
          <a:solidFill>
            <a:srgbClr val="000000">
              <a:alpha val="2000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81" name="Google Shape;181;p17"/>
          <p:cNvSpPr txBox="1"/>
          <p:nvPr>
            <p:ph idx="1" type="body"/>
          </p:nvPr>
        </p:nvSpPr>
        <p:spPr>
          <a:xfrm>
            <a:off x="4737100" y="1770191"/>
            <a:ext cx="11099799" cy="5527418"/>
          </a:xfrm>
          <a:prstGeom prst="rect">
            <a:avLst/>
          </a:prstGeom>
          <a:noFill/>
          <a:ln>
            <a:noFill/>
          </a:ln>
        </p:spPr>
        <p:txBody>
          <a:bodyPr anchorCtr="0" anchor="t" bIns="0" lIns="91425" spcFirstLastPara="1" rIns="91425" wrap="square" tIns="0">
            <a:normAutofit/>
          </a:bodyPr>
          <a:lstStyle/>
          <a:p>
            <a:pPr indent="-342900" lvl="0" marL="342900" rtl="0" algn="l">
              <a:lnSpc>
                <a:spcPct val="115000"/>
              </a:lnSpc>
              <a:spcBef>
                <a:spcPts val="1000"/>
              </a:spcBef>
              <a:spcAft>
                <a:spcPts val="0"/>
              </a:spcAft>
              <a:buClr>
                <a:schemeClr val="lt1"/>
              </a:buClr>
              <a:buSzPts val="2800"/>
              <a:buFont typeface="Arial"/>
              <a:buChar char="•"/>
            </a:pPr>
            <a:r>
              <a:rPr lang="en-US"/>
              <a:t>The project aims to help you work with the dataset and performing analysis.</a:t>
            </a:r>
            <a:endParaRPr/>
          </a:p>
          <a:p>
            <a:pPr indent="-342900" lvl="0" marL="342900" rtl="0" algn="l">
              <a:lnSpc>
                <a:spcPct val="115000"/>
              </a:lnSpc>
              <a:spcBef>
                <a:spcPts val="1000"/>
              </a:spcBef>
              <a:spcAft>
                <a:spcPts val="0"/>
              </a:spcAft>
              <a:buClr>
                <a:schemeClr val="lt1"/>
              </a:buClr>
              <a:buSzPts val="2800"/>
              <a:buFont typeface="Arial"/>
              <a:buChar char="•"/>
            </a:pPr>
            <a:r>
              <a:rPr lang="en-US"/>
              <a:t>In this project, you will assess the data and prepare a fresh dataset for training and prediction.</a:t>
            </a:r>
            <a:endParaRPr/>
          </a:p>
          <a:p>
            <a:pPr indent="-342900" lvl="0" marL="342900" rtl="0" algn="l">
              <a:lnSpc>
                <a:spcPct val="115000"/>
              </a:lnSpc>
              <a:spcBef>
                <a:spcPts val="1000"/>
              </a:spcBef>
              <a:spcAft>
                <a:spcPts val="0"/>
              </a:spcAft>
              <a:buClr>
                <a:schemeClr val="lt1"/>
              </a:buClr>
              <a:buSzPts val="2800"/>
              <a:buFont typeface="Arial"/>
              <a:buChar char="•"/>
            </a:pPr>
            <a:r>
              <a:rPr lang="en-US"/>
              <a:t>You will plot a bar graph to identify the relationship between two variables.</a:t>
            </a:r>
            <a:endParaRPr/>
          </a:p>
          <a:p>
            <a:pPr indent="-342900" lvl="0" marL="342900" rtl="0" algn="l">
              <a:lnSpc>
                <a:spcPct val="115000"/>
              </a:lnSpc>
              <a:spcBef>
                <a:spcPts val="1000"/>
              </a:spcBef>
              <a:spcAft>
                <a:spcPts val="0"/>
              </a:spcAft>
              <a:buClr>
                <a:schemeClr val="lt1"/>
              </a:buClr>
              <a:buSzPts val="2800"/>
              <a:buFont typeface="Arial"/>
              <a:buChar char="•"/>
            </a:pPr>
            <a:r>
              <a:rPr lang="en-US"/>
              <a:t>You will also visualize the major types of complaints in each city.</a:t>
            </a:r>
            <a:endParaRPr/>
          </a:p>
          <a:p>
            <a:pPr indent="0" lvl="0" marL="0" rtl="0" algn="l">
              <a:lnSpc>
                <a:spcPct val="115000"/>
              </a:lnSpc>
              <a:spcBef>
                <a:spcPts val="1000"/>
              </a:spcBef>
              <a:spcAft>
                <a:spcPts val="0"/>
              </a:spcAft>
              <a:buSzPts val="2800"/>
              <a:buNone/>
            </a:pPr>
            <a:r>
              <a:t/>
            </a:r>
            <a:endParaRPr/>
          </a:p>
          <a:p>
            <a:pPr indent="0" lvl="0" marL="0" rtl="0" algn="l">
              <a:lnSpc>
                <a:spcPct val="115000"/>
              </a:lnSpc>
              <a:spcBef>
                <a:spcPts val="1000"/>
              </a:spcBef>
              <a:spcAft>
                <a:spcPts val="0"/>
              </a:spcAft>
              <a:buSzPts val="2800"/>
              <a:buNone/>
            </a:pPr>
            <a:r>
              <a:t/>
            </a:r>
            <a:endParaRPr/>
          </a:p>
          <a:p>
            <a:pPr indent="0" lvl="0" marL="0" rtl="0" algn="l">
              <a:lnSpc>
                <a:spcPct val="115000"/>
              </a:lnSpc>
              <a:spcBef>
                <a:spcPts val="1000"/>
              </a:spcBef>
              <a:spcAft>
                <a:spcPts val="0"/>
              </a:spcAft>
              <a:buSzPts val="2800"/>
              <a:buNone/>
            </a:pPr>
            <a:r>
              <a:t/>
            </a:r>
            <a:endParaRPr/>
          </a:p>
        </p:txBody>
      </p:sp>
      <p:sp>
        <p:nvSpPr>
          <p:cNvPr id="182" name="Google Shape;182;p17"/>
          <p:cNvSpPr txBox="1"/>
          <p:nvPr>
            <p:ph type="title"/>
          </p:nvPr>
        </p:nvSpPr>
        <p:spPr>
          <a:xfrm>
            <a:off x="0" y="539514"/>
            <a:ext cx="16256000" cy="665045"/>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3F3F3F"/>
              </a:buClr>
              <a:buSzPts val="3200"/>
              <a:buFont typeface="Arial"/>
              <a:buNone/>
            </a:pPr>
            <a:r>
              <a:rPr lang="en-US"/>
              <a:t>Project Outcome</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18"/>
          <p:cNvSpPr/>
          <p:nvPr/>
        </p:nvSpPr>
        <p:spPr>
          <a:xfrm>
            <a:off x="4325257" y="1579744"/>
            <a:ext cx="11596914" cy="6678885"/>
          </a:xfrm>
          <a:prstGeom prst="roundRect">
            <a:avLst>
              <a:gd fmla="val 8552" name="adj"/>
            </a:avLst>
          </a:prstGeom>
          <a:solidFill>
            <a:srgbClr val="000000">
              <a:alpha val="2000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88" name="Google Shape;188;p18"/>
          <p:cNvSpPr txBox="1"/>
          <p:nvPr>
            <p:ph idx="1" type="body"/>
          </p:nvPr>
        </p:nvSpPr>
        <p:spPr>
          <a:xfrm>
            <a:off x="4998357" y="2191105"/>
            <a:ext cx="11099799" cy="5527418"/>
          </a:xfrm>
          <a:prstGeom prst="rect">
            <a:avLst/>
          </a:prstGeom>
          <a:noFill/>
          <a:ln>
            <a:noFill/>
          </a:ln>
        </p:spPr>
        <p:txBody>
          <a:bodyPr anchorCtr="0" anchor="t" bIns="0" lIns="91425" spcFirstLastPara="1" rIns="91425" wrap="square" tIns="0">
            <a:normAutofit/>
          </a:bodyPr>
          <a:lstStyle/>
          <a:p>
            <a:pPr indent="-457200" lvl="0" marL="457200" rtl="0" algn="l">
              <a:lnSpc>
                <a:spcPct val="115000"/>
              </a:lnSpc>
              <a:spcBef>
                <a:spcPts val="1000"/>
              </a:spcBef>
              <a:spcAft>
                <a:spcPts val="0"/>
              </a:spcAft>
              <a:buClr>
                <a:schemeClr val="lt1"/>
              </a:buClr>
              <a:buSzPts val="2200"/>
              <a:buFont typeface="Arial"/>
              <a:buAutoNum type="arabicPeriod"/>
            </a:pPr>
            <a:r>
              <a:rPr lang="en-US"/>
              <a:t>Complete the project in the Simplilearn Lab</a:t>
            </a:r>
            <a:endParaRPr/>
          </a:p>
          <a:p>
            <a:pPr indent="-457200" lvl="0" marL="457200" rtl="0" algn="l">
              <a:lnSpc>
                <a:spcPct val="115000"/>
              </a:lnSpc>
              <a:spcBef>
                <a:spcPts val="1000"/>
              </a:spcBef>
              <a:spcAft>
                <a:spcPts val="0"/>
              </a:spcAft>
              <a:buClr>
                <a:schemeClr val="lt1"/>
              </a:buClr>
              <a:buSzPts val="2200"/>
              <a:buFont typeface="Arial"/>
              <a:buAutoNum type="arabicPeriod"/>
            </a:pPr>
            <a:r>
              <a:rPr lang="en-US"/>
              <a:t>Complete each task listed in the problem statement</a:t>
            </a:r>
            <a:endParaRPr/>
          </a:p>
          <a:p>
            <a:pPr indent="-457200" lvl="0" marL="457200" rtl="0" algn="l">
              <a:lnSpc>
                <a:spcPct val="115000"/>
              </a:lnSpc>
              <a:spcBef>
                <a:spcPts val="1000"/>
              </a:spcBef>
              <a:spcAft>
                <a:spcPts val="0"/>
              </a:spcAft>
              <a:buClr>
                <a:schemeClr val="lt1"/>
              </a:buClr>
              <a:buSzPts val="2200"/>
              <a:buFont typeface="Arial"/>
              <a:buAutoNum type="arabicPeriod"/>
            </a:pPr>
            <a:r>
              <a:rPr lang="en-US"/>
              <a:t>Take screenshots of the results for each question and the corresponding code</a:t>
            </a:r>
            <a:endParaRPr/>
          </a:p>
          <a:p>
            <a:pPr indent="-457200" lvl="0" marL="457200" rtl="0" algn="l">
              <a:lnSpc>
                <a:spcPct val="115000"/>
              </a:lnSpc>
              <a:spcBef>
                <a:spcPts val="1000"/>
              </a:spcBef>
              <a:spcAft>
                <a:spcPts val="0"/>
              </a:spcAft>
              <a:buClr>
                <a:schemeClr val="lt1"/>
              </a:buClr>
              <a:buSzPts val="2200"/>
              <a:buFont typeface="Arial"/>
              <a:buAutoNum type="arabicPeriod"/>
            </a:pPr>
            <a:r>
              <a:rPr lang="en-US"/>
              <a:t>Save it as a document, and submit it using the assessment tab</a:t>
            </a:r>
            <a:endParaRPr/>
          </a:p>
          <a:p>
            <a:pPr indent="-457200" lvl="0" marL="457200" rtl="0" algn="l">
              <a:lnSpc>
                <a:spcPct val="115000"/>
              </a:lnSpc>
              <a:spcBef>
                <a:spcPts val="1000"/>
              </a:spcBef>
              <a:spcAft>
                <a:spcPts val="0"/>
              </a:spcAft>
              <a:buClr>
                <a:schemeClr val="lt1"/>
              </a:buClr>
              <a:buSzPts val="2200"/>
              <a:buFont typeface="Arial"/>
              <a:buAutoNum type="arabicPeriod"/>
            </a:pPr>
            <a:r>
              <a:rPr lang="en-US"/>
              <a:t>Tap the </a:t>
            </a:r>
            <a:r>
              <a:rPr b="1" lang="en-US"/>
              <a:t>Submit</a:t>
            </a:r>
            <a:r>
              <a:rPr lang="en-US"/>
              <a:t> button (this will present you with three choices)</a:t>
            </a:r>
            <a:endParaRPr/>
          </a:p>
          <a:p>
            <a:pPr indent="-457200" lvl="0" marL="457200" rtl="0" algn="l">
              <a:lnSpc>
                <a:spcPct val="115000"/>
              </a:lnSpc>
              <a:spcBef>
                <a:spcPts val="1000"/>
              </a:spcBef>
              <a:spcAft>
                <a:spcPts val="0"/>
              </a:spcAft>
              <a:buClr>
                <a:schemeClr val="lt1"/>
              </a:buClr>
              <a:buSzPts val="2200"/>
              <a:buFont typeface="Arial"/>
              <a:buAutoNum type="arabicPeriod"/>
            </a:pPr>
            <a:r>
              <a:rPr lang="en-US"/>
              <a:t>Attach the three files, and then click on </a:t>
            </a:r>
            <a:r>
              <a:rPr b="1" lang="en-US"/>
              <a:t>Submit</a:t>
            </a:r>
            <a:endParaRPr/>
          </a:p>
          <a:p>
            <a:pPr indent="0" lvl="0" marL="0" rtl="0" algn="l">
              <a:lnSpc>
                <a:spcPct val="115000"/>
              </a:lnSpc>
              <a:spcBef>
                <a:spcPts val="1000"/>
              </a:spcBef>
              <a:spcAft>
                <a:spcPts val="0"/>
              </a:spcAft>
              <a:buClr>
                <a:schemeClr val="lt1"/>
              </a:buClr>
              <a:buSzPts val="2200"/>
              <a:buNone/>
            </a:pPr>
            <a:r>
              <a:rPr b="1" lang="en-US"/>
              <a:t>Note: </a:t>
            </a:r>
            <a:r>
              <a:rPr lang="en-US"/>
              <a:t>Be sure to include the screenshots of the output</a:t>
            </a:r>
            <a:endParaRPr/>
          </a:p>
        </p:txBody>
      </p:sp>
      <p:sp>
        <p:nvSpPr>
          <p:cNvPr id="189" name="Google Shape;189;p18"/>
          <p:cNvSpPr txBox="1"/>
          <p:nvPr>
            <p:ph type="title"/>
          </p:nvPr>
        </p:nvSpPr>
        <p:spPr>
          <a:xfrm>
            <a:off x="0" y="539514"/>
            <a:ext cx="16256000" cy="665045"/>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3F3F3F"/>
              </a:buClr>
              <a:buSzPts val="3200"/>
              <a:buFont typeface="Arial"/>
              <a:buNone/>
            </a:pPr>
            <a:r>
              <a:rPr lang="en-US"/>
              <a:t>Submission Process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2"/>
          <p:cNvSpPr txBox="1"/>
          <p:nvPr>
            <p:ph idx="1" type="body"/>
          </p:nvPr>
        </p:nvSpPr>
        <p:spPr>
          <a:xfrm>
            <a:off x="2910832" y="4201720"/>
            <a:ext cx="10434335" cy="740559"/>
          </a:xfrm>
          <a:prstGeom prst="rect">
            <a:avLst/>
          </a:prstGeom>
          <a:noFill/>
          <a:ln>
            <a:noFill/>
          </a:ln>
        </p:spPr>
        <p:txBody>
          <a:bodyPr anchorCtr="0" anchor="t" bIns="45700" lIns="91425" spcFirstLastPara="1" rIns="91425" wrap="square" tIns="45700">
            <a:noAutofit/>
          </a:bodyPr>
          <a:lstStyle/>
          <a:p>
            <a:pPr indent="-228600" lvl="0" marL="457200" marR="0" rtl="0" algn="ctr">
              <a:lnSpc>
                <a:spcPct val="100000"/>
              </a:lnSpc>
              <a:spcBef>
                <a:spcPts val="1000"/>
              </a:spcBef>
              <a:spcAft>
                <a:spcPts val="0"/>
              </a:spcAft>
              <a:buClr>
                <a:srgbClr val="FFFFFF"/>
              </a:buClr>
              <a:buSzPts val="2800"/>
              <a:buFont typeface="Arial"/>
              <a:buNone/>
            </a:pPr>
            <a:r>
              <a:rPr lang="en-US">
                <a:latin typeface="Open Sans"/>
                <a:ea typeface="Open Sans"/>
                <a:cs typeface="Open Sans"/>
                <a:sym typeface="Open Sans"/>
              </a:rPr>
              <a:t>Customer Service Requests Analysis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3"/>
          <p:cNvSpPr txBox="1"/>
          <p:nvPr>
            <p:ph idx="1" type="body"/>
          </p:nvPr>
        </p:nvSpPr>
        <p:spPr>
          <a:xfrm>
            <a:off x="1317891" y="1808291"/>
            <a:ext cx="8244583" cy="5527418"/>
          </a:xfrm>
          <a:prstGeom prst="rect">
            <a:avLst/>
          </a:prstGeom>
          <a:noFill/>
          <a:ln>
            <a:noFill/>
          </a:ln>
        </p:spPr>
        <p:txBody>
          <a:bodyPr anchorCtr="0" anchor="t" bIns="0" lIns="91425" spcFirstLastPara="1" rIns="91425" wrap="square" tIns="0">
            <a:normAutofit/>
          </a:bodyPr>
          <a:lstStyle/>
          <a:p>
            <a:pPr indent="-342900" lvl="0" marL="342900" rtl="0" algn="l">
              <a:lnSpc>
                <a:spcPct val="115000"/>
              </a:lnSpc>
              <a:spcBef>
                <a:spcPts val="1000"/>
              </a:spcBef>
              <a:spcAft>
                <a:spcPts val="0"/>
              </a:spcAft>
              <a:buSzPts val="2800"/>
              <a:buFont typeface="Arial"/>
              <a:buChar char="•"/>
            </a:pPr>
            <a:r>
              <a:rPr lang="en-US">
                <a:solidFill>
                  <a:srgbClr val="404040"/>
                </a:solidFill>
                <a:latin typeface="Open Sans"/>
                <a:ea typeface="Open Sans"/>
                <a:cs typeface="Open Sans"/>
                <a:sym typeface="Open Sans"/>
              </a:rPr>
              <a:t>To assess the data and prepare a fresh dataset for training and prediction</a:t>
            </a:r>
            <a:endParaRPr/>
          </a:p>
          <a:p>
            <a:pPr indent="-342900" lvl="0" marL="342900" rtl="0" algn="l">
              <a:lnSpc>
                <a:spcPct val="115000"/>
              </a:lnSpc>
              <a:spcBef>
                <a:spcPts val="1000"/>
              </a:spcBef>
              <a:spcAft>
                <a:spcPts val="0"/>
              </a:spcAft>
              <a:buSzPts val="2800"/>
              <a:buFont typeface="Arial"/>
              <a:buChar char="•"/>
            </a:pPr>
            <a:r>
              <a:rPr lang="en-US">
                <a:solidFill>
                  <a:srgbClr val="404040"/>
                </a:solidFill>
                <a:latin typeface="Open Sans"/>
                <a:ea typeface="Open Sans"/>
                <a:cs typeface="Open Sans"/>
                <a:sym typeface="Open Sans"/>
              </a:rPr>
              <a:t>To plot a bar graph to identify the relationship between two variables</a:t>
            </a:r>
            <a:endParaRPr/>
          </a:p>
          <a:p>
            <a:pPr indent="-342900" lvl="0" marL="342900" rtl="0" algn="l">
              <a:lnSpc>
                <a:spcPct val="115000"/>
              </a:lnSpc>
              <a:spcBef>
                <a:spcPts val="1000"/>
              </a:spcBef>
              <a:spcAft>
                <a:spcPts val="0"/>
              </a:spcAft>
              <a:buSzPts val="2800"/>
              <a:buFont typeface="Arial"/>
              <a:buChar char="•"/>
            </a:pPr>
            <a:r>
              <a:rPr lang="en-US">
                <a:solidFill>
                  <a:srgbClr val="404040"/>
                </a:solidFill>
                <a:latin typeface="Open Sans"/>
                <a:ea typeface="Open Sans"/>
                <a:cs typeface="Open Sans"/>
                <a:sym typeface="Open Sans"/>
              </a:rPr>
              <a:t>To visualize the major types of complaints in each city</a:t>
            </a:r>
            <a:endParaRPr/>
          </a:p>
          <a:p>
            <a:pPr indent="-165100" lvl="0" marL="342900" rtl="0" algn="l">
              <a:lnSpc>
                <a:spcPct val="115000"/>
              </a:lnSpc>
              <a:spcBef>
                <a:spcPts val="1000"/>
              </a:spcBef>
              <a:spcAft>
                <a:spcPts val="0"/>
              </a:spcAft>
              <a:buSzPts val="2800"/>
              <a:buFont typeface="Arial"/>
              <a:buNone/>
            </a:pPr>
            <a:r>
              <a:t/>
            </a:r>
            <a:endParaRPr>
              <a:solidFill>
                <a:srgbClr val="404040"/>
              </a:solidFill>
              <a:latin typeface="Open Sans"/>
              <a:ea typeface="Open Sans"/>
              <a:cs typeface="Open Sans"/>
              <a:sym typeface="Open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4"/>
          <p:cNvSpPr/>
          <p:nvPr/>
        </p:nvSpPr>
        <p:spPr>
          <a:xfrm>
            <a:off x="6066970" y="1303972"/>
            <a:ext cx="9084129" cy="6693399"/>
          </a:xfrm>
          <a:prstGeom prst="roundRect">
            <a:avLst>
              <a:gd fmla="val 8552" name="adj"/>
            </a:avLst>
          </a:prstGeom>
          <a:solidFill>
            <a:srgbClr val="000000">
              <a:alpha val="2000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78" name="Google Shape;78;p4"/>
          <p:cNvSpPr txBox="1"/>
          <p:nvPr>
            <p:ph type="title"/>
          </p:nvPr>
        </p:nvSpPr>
        <p:spPr>
          <a:xfrm>
            <a:off x="0" y="539514"/>
            <a:ext cx="16256000" cy="665045"/>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3F3F3F"/>
              </a:buClr>
              <a:buSzPts val="3200"/>
              <a:buFont typeface="Arial"/>
              <a:buNone/>
            </a:pPr>
            <a:r>
              <a:rPr lang="en-US"/>
              <a:t>Prerequisites</a:t>
            </a:r>
            <a:endParaRPr/>
          </a:p>
        </p:txBody>
      </p:sp>
      <p:sp>
        <p:nvSpPr>
          <p:cNvPr id="79" name="Google Shape;79;p4"/>
          <p:cNvSpPr txBox="1"/>
          <p:nvPr>
            <p:ph idx="1" type="body"/>
          </p:nvPr>
        </p:nvSpPr>
        <p:spPr>
          <a:xfrm>
            <a:off x="6912428" y="2263678"/>
            <a:ext cx="6962597" cy="5527418"/>
          </a:xfrm>
          <a:prstGeom prst="rect">
            <a:avLst/>
          </a:prstGeom>
          <a:noFill/>
          <a:ln>
            <a:noFill/>
          </a:ln>
        </p:spPr>
        <p:txBody>
          <a:bodyPr anchorCtr="0" anchor="t" bIns="0" lIns="91425" spcFirstLastPara="1" rIns="91425" wrap="square" tIns="0">
            <a:normAutofit/>
          </a:bodyPr>
          <a:lstStyle/>
          <a:p>
            <a:pPr indent="-342900" lvl="0" marL="342900" rtl="0" algn="l">
              <a:lnSpc>
                <a:spcPct val="115000"/>
              </a:lnSpc>
              <a:spcBef>
                <a:spcPts val="1000"/>
              </a:spcBef>
              <a:spcAft>
                <a:spcPts val="0"/>
              </a:spcAft>
              <a:buClr>
                <a:srgbClr val="F2F2F2"/>
              </a:buClr>
              <a:buSzPts val="2200"/>
              <a:buFont typeface="Arial"/>
              <a:buChar char="•"/>
            </a:pPr>
            <a:r>
              <a:rPr lang="en-US"/>
              <a:t>Basics of Python</a:t>
            </a:r>
            <a:endParaRPr/>
          </a:p>
          <a:p>
            <a:pPr indent="-342900" lvl="0" marL="342900" rtl="0" algn="l">
              <a:lnSpc>
                <a:spcPct val="115000"/>
              </a:lnSpc>
              <a:spcBef>
                <a:spcPts val="1000"/>
              </a:spcBef>
              <a:spcAft>
                <a:spcPts val="0"/>
              </a:spcAft>
              <a:buClr>
                <a:srgbClr val="F2F2F2"/>
              </a:buClr>
              <a:buSzPts val="2200"/>
              <a:buFont typeface="Arial"/>
              <a:buChar char="•"/>
            </a:pPr>
            <a:r>
              <a:rPr lang="en-US"/>
              <a:t>Application of Python libraries </a:t>
            </a:r>
            <a:r>
              <a:rPr lang="en-US">
                <a:latin typeface="Open Sans"/>
                <a:ea typeface="Open Sans"/>
                <a:cs typeface="Open Sans"/>
                <a:sym typeface="Open Sans"/>
              </a:rPr>
              <a:t>in data science</a:t>
            </a:r>
            <a:endParaRPr/>
          </a:p>
          <a:p>
            <a:pPr indent="-342900" lvl="0" marL="342900" rtl="0" algn="l">
              <a:lnSpc>
                <a:spcPct val="115000"/>
              </a:lnSpc>
              <a:spcBef>
                <a:spcPts val="1000"/>
              </a:spcBef>
              <a:spcAft>
                <a:spcPts val="0"/>
              </a:spcAft>
              <a:buClr>
                <a:srgbClr val="F2F2F2"/>
              </a:buClr>
              <a:buSzPts val="2200"/>
              <a:buFont typeface="Arial"/>
              <a:buChar char="•"/>
            </a:pPr>
            <a:r>
              <a:rPr lang="en-US"/>
              <a:t>Perform analysis on a dataset</a:t>
            </a:r>
            <a:endParaRPr/>
          </a:p>
          <a:p>
            <a:pPr indent="-342900" lvl="0" marL="342900" rtl="0" algn="l">
              <a:lnSpc>
                <a:spcPct val="115000"/>
              </a:lnSpc>
              <a:spcBef>
                <a:spcPts val="1000"/>
              </a:spcBef>
              <a:spcAft>
                <a:spcPts val="0"/>
              </a:spcAft>
              <a:buClr>
                <a:srgbClr val="F2F2F2"/>
              </a:buClr>
              <a:buSzPts val="2200"/>
              <a:buFont typeface="Arial"/>
              <a:buChar char="•"/>
            </a:pPr>
            <a:r>
              <a:rPr lang="en-US"/>
              <a:t>Knowledge of DataFrame</a:t>
            </a:r>
            <a:endParaRPr/>
          </a:p>
          <a:p>
            <a:pPr indent="-342900" lvl="0" marL="342900" rtl="0" algn="l">
              <a:lnSpc>
                <a:spcPct val="115000"/>
              </a:lnSpc>
              <a:spcBef>
                <a:spcPts val="1000"/>
              </a:spcBef>
              <a:spcAft>
                <a:spcPts val="0"/>
              </a:spcAft>
              <a:buClr>
                <a:srgbClr val="F2F2F2"/>
              </a:buClr>
              <a:buSzPts val="2200"/>
              <a:buFont typeface="Arial"/>
              <a:buChar char="•"/>
            </a:pPr>
            <a:r>
              <a:rPr lang="en-US"/>
              <a:t>Train and perform prediction on a dataset</a:t>
            </a:r>
            <a:endParaRPr/>
          </a:p>
          <a:p>
            <a:pPr indent="-381000" lvl="0" marL="342900" rtl="0" algn="l">
              <a:lnSpc>
                <a:spcPct val="115000"/>
              </a:lnSpc>
              <a:spcBef>
                <a:spcPts val="1000"/>
              </a:spcBef>
              <a:spcAft>
                <a:spcPts val="0"/>
              </a:spcAft>
              <a:buClr>
                <a:schemeClr val="lt1"/>
              </a:buClr>
              <a:buSzPts val="2800"/>
              <a:buChar char="•"/>
            </a:pPr>
            <a:r>
              <a:rPr lang="en-US"/>
              <a:t>Refer to the lessons Data Wrangling, Exploratory Data Analysis, and Feature Selection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5"/>
          <p:cNvSpPr/>
          <p:nvPr/>
        </p:nvSpPr>
        <p:spPr>
          <a:xfrm>
            <a:off x="4862286" y="1724886"/>
            <a:ext cx="10885715" cy="6228943"/>
          </a:xfrm>
          <a:prstGeom prst="roundRect">
            <a:avLst>
              <a:gd fmla="val 8552" name="adj"/>
            </a:avLst>
          </a:prstGeom>
          <a:solidFill>
            <a:srgbClr val="000000">
              <a:alpha val="2000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85" name="Google Shape;85;p5"/>
          <p:cNvSpPr txBox="1"/>
          <p:nvPr>
            <p:ph type="title"/>
          </p:nvPr>
        </p:nvSpPr>
        <p:spPr>
          <a:xfrm>
            <a:off x="0" y="539514"/>
            <a:ext cx="16256000" cy="665045"/>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3F3F3F"/>
              </a:buClr>
              <a:buSzPts val="3200"/>
              <a:buFont typeface="Arial"/>
              <a:buNone/>
            </a:pPr>
            <a:r>
              <a:rPr lang="en-US"/>
              <a:t>Industry Relevance</a:t>
            </a:r>
            <a:endParaRPr/>
          </a:p>
        </p:txBody>
      </p:sp>
      <p:sp>
        <p:nvSpPr>
          <p:cNvPr id="86" name="Google Shape;86;p5"/>
          <p:cNvSpPr txBox="1"/>
          <p:nvPr>
            <p:ph idx="1" type="body"/>
          </p:nvPr>
        </p:nvSpPr>
        <p:spPr>
          <a:xfrm>
            <a:off x="5651499" y="2089741"/>
            <a:ext cx="9167587" cy="5907314"/>
          </a:xfrm>
          <a:prstGeom prst="rect">
            <a:avLst/>
          </a:prstGeom>
          <a:noFill/>
          <a:ln>
            <a:noFill/>
          </a:ln>
        </p:spPr>
        <p:txBody>
          <a:bodyPr anchorCtr="0" anchor="t" bIns="0" lIns="91425" spcFirstLastPara="1" rIns="91425" wrap="square" tIns="0">
            <a:noAutofit/>
          </a:bodyPr>
          <a:lstStyle/>
          <a:p>
            <a:pPr indent="-342900" lvl="0" marL="342900" rtl="0" algn="l">
              <a:lnSpc>
                <a:spcPct val="115000"/>
              </a:lnSpc>
              <a:spcBef>
                <a:spcPts val="1000"/>
              </a:spcBef>
              <a:spcAft>
                <a:spcPts val="0"/>
              </a:spcAft>
              <a:buClr>
                <a:srgbClr val="F2F2F2"/>
              </a:buClr>
              <a:buSzPts val="2200"/>
              <a:buFont typeface="Arial"/>
              <a:buChar char="•"/>
            </a:pPr>
            <a:r>
              <a:rPr b="1" lang="en-US">
                <a:latin typeface="Open Sans"/>
                <a:ea typeface="Open Sans"/>
                <a:cs typeface="Open Sans"/>
                <a:sym typeface="Open Sans"/>
              </a:rPr>
              <a:t>Basics of Python: </a:t>
            </a:r>
            <a:r>
              <a:rPr lang="en-US">
                <a:latin typeface="Open Sans"/>
                <a:ea typeface="Open Sans"/>
                <a:cs typeface="Open Sans"/>
                <a:sym typeface="Open Sans"/>
              </a:rPr>
              <a:t>It is used for </a:t>
            </a:r>
            <a:r>
              <a:rPr i="0" lang="en-US">
                <a:latin typeface="Open Sans"/>
                <a:ea typeface="Open Sans"/>
                <a:cs typeface="Open Sans"/>
                <a:sym typeface="Open Sans"/>
              </a:rPr>
              <a:t>web development, data science, data analysis, and machine learning and in startups and the finance industry.</a:t>
            </a:r>
            <a:endParaRPr>
              <a:latin typeface="Open Sans"/>
              <a:ea typeface="Open Sans"/>
              <a:cs typeface="Open Sans"/>
              <a:sym typeface="Open Sans"/>
            </a:endParaRPr>
          </a:p>
          <a:p>
            <a:pPr indent="-342900" lvl="0" marL="342900" rtl="0" algn="l">
              <a:lnSpc>
                <a:spcPct val="115000"/>
              </a:lnSpc>
              <a:spcBef>
                <a:spcPts val="1000"/>
              </a:spcBef>
              <a:spcAft>
                <a:spcPts val="0"/>
              </a:spcAft>
              <a:buClr>
                <a:srgbClr val="F2F2F2"/>
              </a:buClr>
              <a:buSzPts val="2200"/>
              <a:buFont typeface="Arial"/>
              <a:buChar char="•"/>
            </a:pPr>
            <a:r>
              <a:rPr b="1" lang="en-US">
                <a:latin typeface="Open Sans"/>
                <a:ea typeface="Open Sans"/>
                <a:cs typeface="Open Sans"/>
                <a:sym typeface="Open Sans"/>
              </a:rPr>
              <a:t>Application of Python libraries in data science</a:t>
            </a:r>
            <a:r>
              <a:rPr lang="en-US">
                <a:latin typeface="Open Sans"/>
                <a:ea typeface="Open Sans"/>
                <a:cs typeface="Open Sans"/>
                <a:sym typeface="Open Sans"/>
              </a:rPr>
              <a:t>: Python's large library ecosystem makes it possible to perform a wide range of functions, particularly in data science and machine learning.</a:t>
            </a:r>
            <a:endParaRPr/>
          </a:p>
          <a:p>
            <a:pPr indent="-342900" lvl="0" marL="342900" rtl="0" algn="l">
              <a:lnSpc>
                <a:spcPct val="115000"/>
              </a:lnSpc>
              <a:spcBef>
                <a:spcPts val="1000"/>
              </a:spcBef>
              <a:spcAft>
                <a:spcPts val="0"/>
              </a:spcAft>
              <a:buClr>
                <a:srgbClr val="F2F2F2"/>
              </a:buClr>
              <a:buSzPts val="2200"/>
              <a:buFont typeface="Arial"/>
              <a:buChar char="•"/>
            </a:pPr>
            <a:r>
              <a:rPr b="1" lang="en-US">
                <a:latin typeface="Open Sans"/>
                <a:ea typeface="Open Sans"/>
                <a:cs typeface="Open Sans"/>
                <a:sym typeface="Open Sans"/>
              </a:rPr>
              <a:t>Perform analysis on a dataset: </a:t>
            </a:r>
            <a:r>
              <a:rPr lang="en-US">
                <a:latin typeface="Open Sans"/>
                <a:ea typeface="Open Sans"/>
                <a:cs typeface="Open Sans"/>
                <a:sym typeface="Open Sans"/>
              </a:rPr>
              <a:t>Data analysis refers to the process of manipulating raw data to uncover useful insights and draw conclusions.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6"/>
          <p:cNvSpPr/>
          <p:nvPr/>
        </p:nvSpPr>
        <p:spPr>
          <a:xfrm>
            <a:off x="4862286" y="1724886"/>
            <a:ext cx="10885715" cy="6228943"/>
          </a:xfrm>
          <a:prstGeom prst="roundRect">
            <a:avLst>
              <a:gd fmla="val 8552" name="adj"/>
            </a:avLst>
          </a:prstGeom>
          <a:solidFill>
            <a:srgbClr val="000000">
              <a:alpha val="2000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92" name="Google Shape;92;p6"/>
          <p:cNvSpPr txBox="1"/>
          <p:nvPr>
            <p:ph type="title"/>
          </p:nvPr>
        </p:nvSpPr>
        <p:spPr>
          <a:xfrm>
            <a:off x="0" y="539514"/>
            <a:ext cx="16256000" cy="665045"/>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3F3F3F"/>
              </a:buClr>
              <a:buSzPts val="3200"/>
              <a:buFont typeface="Arial"/>
              <a:buNone/>
            </a:pPr>
            <a:r>
              <a:rPr lang="en-US"/>
              <a:t>Industry Relevance</a:t>
            </a:r>
            <a:endParaRPr/>
          </a:p>
        </p:txBody>
      </p:sp>
      <p:sp>
        <p:nvSpPr>
          <p:cNvPr id="93" name="Google Shape;93;p6"/>
          <p:cNvSpPr txBox="1"/>
          <p:nvPr>
            <p:ph idx="1" type="body"/>
          </p:nvPr>
        </p:nvSpPr>
        <p:spPr>
          <a:xfrm>
            <a:off x="5651499" y="2069867"/>
            <a:ext cx="9167587" cy="5907314"/>
          </a:xfrm>
          <a:prstGeom prst="rect">
            <a:avLst/>
          </a:prstGeom>
          <a:noFill/>
          <a:ln>
            <a:noFill/>
          </a:ln>
        </p:spPr>
        <p:txBody>
          <a:bodyPr anchorCtr="0" anchor="t" bIns="0" lIns="91425" spcFirstLastPara="1" rIns="91425" wrap="square" tIns="0">
            <a:noAutofit/>
          </a:bodyPr>
          <a:lstStyle/>
          <a:p>
            <a:pPr indent="-342900" lvl="0" marL="342900" rtl="0" algn="l">
              <a:lnSpc>
                <a:spcPct val="115000"/>
              </a:lnSpc>
              <a:spcBef>
                <a:spcPts val="1000"/>
              </a:spcBef>
              <a:spcAft>
                <a:spcPts val="0"/>
              </a:spcAft>
              <a:buClr>
                <a:srgbClr val="F2F2F2"/>
              </a:buClr>
              <a:buSzPts val="2200"/>
              <a:buFont typeface="Arial"/>
              <a:buChar char="•"/>
            </a:pPr>
            <a:r>
              <a:rPr b="1" lang="en-US">
                <a:latin typeface="Open Sans"/>
                <a:ea typeface="Open Sans"/>
                <a:cs typeface="Open Sans"/>
                <a:sym typeface="Open Sans"/>
              </a:rPr>
              <a:t>Knowledge of DataFrame: </a:t>
            </a:r>
            <a:r>
              <a:rPr lang="en-US">
                <a:latin typeface="Open Sans"/>
                <a:ea typeface="Open Sans"/>
                <a:cs typeface="Open Sans"/>
                <a:sym typeface="Open Sans"/>
              </a:rPr>
              <a:t>DataFrames are one of the most common data structures used in modern data analytics as they are a flexible and intuitive way of storing and working with data</a:t>
            </a:r>
            <a:r>
              <a:rPr i="0" lang="en-US">
                <a:latin typeface="Open Sans"/>
                <a:ea typeface="Open Sans"/>
                <a:cs typeface="Open Sans"/>
                <a:sym typeface="Open Sans"/>
              </a:rPr>
              <a:t>.</a:t>
            </a:r>
            <a:endParaRPr>
              <a:latin typeface="Open Sans"/>
              <a:ea typeface="Open Sans"/>
              <a:cs typeface="Open Sans"/>
              <a:sym typeface="Open Sans"/>
            </a:endParaRPr>
          </a:p>
          <a:p>
            <a:pPr indent="-342900" lvl="0" marL="342900" rtl="0" algn="l">
              <a:lnSpc>
                <a:spcPct val="115000"/>
              </a:lnSpc>
              <a:spcBef>
                <a:spcPts val="1000"/>
              </a:spcBef>
              <a:spcAft>
                <a:spcPts val="0"/>
              </a:spcAft>
              <a:buClr>
                <a:srgbClr val="F2F2F2"/>
              </a:buClr>
              <a:buSzPts val="2200"/>
              <a:buFont typeface="Arial"/>
              <a:buChar char="•"/>
            </a:pPr>
            <a:r>
              <a:rPr b="1" lang="en-US">
                <a:latin typeface="Open Sans"/>
                <a:ea typeface="Open Sans"/>
                <a:cs typeface="Open Sans"/>
                <a:sym typeface="Open Sans"/>
              </a:rPr>
              <a:t>Train and perform prediction on a dataset</a:t>
            </a:r>
            <a:r>
              <a:rPr lang="en-US">
                <a:latin typeface="Open Sans"/>
                <a:ea typeface="Open Sans"/>
                <a:cs typeface="Open Sans"/>
                <a:sym typeface="Open Sans"/>
              </a:rPr>
              <a:t>: The initial dataset used to train machine learning algorithms is known as training data. This data is used by models to develop and improve their rules.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7"/>
          <p:cNvSpPr/>
          <p:nvPr/>
        </p:nvSpPr>
        <p:spPr>
          <a:xfrm>
            <a:off x="4992915" y="1971629"/>
            <a:ext cx="10856686" cy="5329057"/>
          </a:xfrm>
          <a:prstGeom prst="roundRect">
            <a:avLst>
              <a:gd fmla="val 8552" name="adj"/>
            </a:avLst>
          </a:prstGeom>
          <a:solidFill>
            <a:srgbClr val="000000">
              <a:alpha val="2000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99" name="Google Shape;99;p7"/>
          <p:cNvSpPr txBox="1"/>
          <p:nvPr>
            <p:ph type="title"/>
          </p:nvPr>
        </p:nvSpPr>
        <p:spPr>
          <a:xfrm>
            <a:off x="0" y="539514"/>
            <a:ext cx="16256000" cy="665045"/>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3F3F3F"/>
              </a:buClr>
              <a:buSzPts val="3200"/>
              <a:buFont typeface="Arial"/>
              <a:buNone/>
            </a:pPr>
            <a:r>
              <a:rPr lang="en-US"/>
              <a:t>Problem Statement</a:t>
            </a:r>
            <a:endParaRPr/>
          </a:p>
        </p:txBody>
      </p:sp>
      <p:sp>
        <p:nvSpPr>
          <p:cNvPr id="100" name="Google Shape;100;p7"/>
          <p:cNvSpPr txBox="1"/>
          <p:nvPr>
            <p:ph idx="1" type="body"/>
          </p:nvPr>
        </p:nvSpPr>
        <p:spPr>
          <a:xfrm>
            <a:off x="5256893" y="2750457"/>
            <a:ext cx="10592707" cy="3133508"/>
          </a:xfrm>
          <a:prstGeom prst="rect">
            <a:avLst/>
          </a:prstGeom>
          <a:noFill/>
          <a:ln>
            <a:noFill/>
          </a:ln>
        </p:spPr>
        <p:txBody>
          <a:bodyPr anchorCtr="0" anchor="t" bIns="0" lIns="91425" spcFirstLastPara="1" rIns="91425" wrap="square" tIns="0">
            <a:normAutofit fontScale="62500" lnSpcReduction="20000"/>
          </a:bodyPr>
          <a:lstStyle/>
          <a:p>
            <a:pPr indent="0" lvl="0" marL="0" rtl="0" algn="l">
              <a:lnSpc>
                <a:spcPct val="135000"/>
              </a:lnSpc>
              <a:spcBef>
                <a:spcPts val="1000"/>
              </a:spcBef>
              <a:spcAft>
                <a:spcPts val="0"/>
              </a:spcAft>
              <a:buClr>
                <a:srgbClr val="F2F2F2"/>
              </a:buClr>
              <a:buSzPct val="100571"/>
              <a:buNone/>
            </a:pPr>
            <a:r>
              <a:rPr lang="en-US" sz="3500">
                <a:latin typeface="Open Sans"/>
                <a:ea typeface="Open Sans"/>
                <a:cs typeface="Open Sans"/>
                <a:sym typeface="Open Sans"/>
              </a:rPr>
              <a:t>You've been asked to analyze data on service request (311) calls from New York City. You've also been asked to utilize data wrangling techniques to understand the patterns in the data and visualize the major types of complaints.</a:t>
            </a:r>
            <a:endParaRPr/>
          </a:p>
          <a:p>
            <a:pPr indent="0" lvl="0" marL="0" rtl="0" algn="l">
              <a:lnSpc>
                <a:spcPct val="135000"/>
              </a:lnSpc>
              <a:spcBef>
                <a:spcPts val="1000"/>
              </a:spcBef>
              <a:spcAft>
                <a:spcPts val="0"/>
              </a:spcAft>
              <a:buClr>
                <a:srgbClr val="F2F2F2"/>
              </a:buClr>
              <a:buSzPct val="100571"/>
              <a:buNone/>
            </a:pPr>
            <a:r>
              <a:t/>
            </a:r>
            <a:endParaRPr sz="3500">
              <a:latin typeface="Open Sans"/>
              <a:ea typeface="Open Sans"/>
              <a:cs typeface="Open Sans"/>
              <a:sym typeface="Open Sans"/>
            </a:endParaRPr>
          </a:p>
          <a:p>
            <a:pPr indent="0" lvl="0" marL="0" rtl="0" algn="l">
              <a:lnSpc>
                <a:spcPct val="135000"/>
              </a:lnSpc>
              <a:spcBef>
                <a:spcPts val="1000"/>
              </a:spcBef>
              <a:spcAft>
                <a:spcPts val="0"/>
              </a:spcAft>
              <a:buClr>
                <a:srgbClr val="F2F2F2"/>
              </a:buClr>
              <a:buSzPct val="100571"/>
              <a:buNone/>
            </a:pPr>
            <a:r>
              <a:rPr b="1" lang="en-US" sz="3500">
                <a:latin typeface="Open Sans"/>
                <a:ea typeface="Open Sans"/>
                <a:cs typeface="Open Sans"/>
                <a:sym typeface="Open Sans"/>
              </a:rPr>
              <a:t>Note</a:t>
            </a:r>
            <a:r>
              <a:rPr lang="en-US" sz="3500">
                <a:latin typeface="Open Sans"/>
                <a:ea typeface="Open Sans"/>
                <a:cs typeface="Open Sans"/>
                <a:sym typeface="Open Sans"/>
              </a:rPr>
              <a:t>: Download the </a:t>
            </a:r>
            <a:r>
              <a:rPr b="1" lang="en-US" sz="3500">
                <a:latin typeface="Open Sans"/>
                <a:ea typeface="Open Sans"/>
                <a:cs typeface="Open Sans"/>
                <a:sym typeface="Open Sans"/>
              </a:rPr>
              <a:t>311-service-requests-nyc.zip </a:t>
            </a:r>
            <a:r>
              <a:rPr lang="en-US" sz="3500">
                <a:latin typeface="Open Sans"/>
                <a:ea typeface="Open Sans"/>
                <a:cs typeface="Open Sans"/>
                <a:sym typeface="Open Sans"/>
              </a:rPr>
              <a:t>file using the link given in the </a:t>
            </a:r>
            <a:r>
              <a:rPr b="1" lang="en-US" sz="3500">
                <a:latin typeface="Open Sans"/>
                <a:ea typeface="Open Sans"/>
                <a:cs typeface="Open Sans"/>
                <a:sym typeface="Open Sans"/>
              </a:rPr>
              <a:t>Customer Service Requests Analysis </a:t>
            </a:r>
            <a:r>
              <a:rPr lang="en-US" sz="3500">
                <a:latin typeface="Open Sans"/>
                <a:ea typeface="Open Sans"/>
                <a:cs typeface="Open Sans"/>
                <a:sym typeface="Open Sans"/>
              </a:rPr>
              <a:t>project problem statement and extract the </a:t>
            </a:r>
            <a:r>
              <a:rPr b="1" lang="en-US" sz="3500">
                <a:latin typeface="Open Sans"/>
                <a:ea typeface="Open Sans"/>
                <a:cs typeface="Open Sans"/>
                <a:sym typeface="Open Sans"/>
              </a:rPr>
              <a:t>311_Service_Requests_from_2010_to_Present.csv </a:t>
            </a:r>
            <a:r>
              <a:rPr lang="en-US" sz="3500">
                <a:latin typeface="Open Sans"/>
                <a:ea typeface="Open Sans"/>
                <a:cs typeface="Open Sans"/>
                <a:sym typeface="Open Sans"/>
              </a:rPr>
              <a:t>file</a:t>
            </a:r>
            <a:endParaRPr/>
          </a:p>
          <a:p>
            <a:pPr indent="0" lvl="0" marL="0" rtl="0" algn="l">
              <a:lnSpc>
                <a:spcPct val="115000"/>
              </a:lnSpc>
              <a:spcBef>
                <a:spcPts val="1000"/>
              </a:spcBef>
              <a:spcAft>
                <a:spcPts val="0"/>
              </a:spcAft>
              <a:buClr>
                <a:srgbClr val="F2F2F2"/>
              </a:buClr>
              <a:buSzPct val="160000"/>
              <a:buNone/>
            </a:pPr>
            <a:r>
              <a:t/>
            </a:r>
            <a:endParaRPr>
              <a:latin typeface="Open Sans"/>
              <a:ea typeface="Open Sans"/>
              <a:cs typeface="Open Sans"/>
              <a:sym typeface="Open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8"/>
          <p:cNvSpPr/>
          <p:nvPr/>
        </p:nvSpPr>
        <p:spPr>
          <a:xfrm>
            <a:off x="4452729" y="1971629"/>
            <a:ext cx="11396871" cy="6059188"/>
          </a:xfrm>
          <a:prstGeom prst="roundRect">
            <a:avLst>
              <a:gd fmla="val 8552" name="adj"/>
            </a:avLst>
          </a:prstGeom>
          <a:solidFill>
            <a:srgbClr val="000000">
              <a:alpha val="2000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06" name="Google Shape;106;p8"/>
          <p:cNvSpPr txBox="1"/>
          <p:nvPr>
            <p:ph type="title"/>
          </p:nvPr>
        </p:nvSpPr>
        <p:spPr>
          <a:xfrm>
            <a:off x="0" y="539514"/>
            <a:ext cx="16256000" cy="665045"/>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3F3F3F"/>
              </a:buClr>
              <a:buSzPts val="3200"/>
              <a:buFont typeface="Arial"/>
              <a:buNone/>
            </a:pPr>
            <a:r>
              <a:rPr lang="en-US"/>
              <a:t>Dataset Description</a:t>
            </a:r>
            <a:endParaRPr/>
          </a:p>
        </p:txBody>
      </p:sp>
      <p:graphicFrame>
        <p:nvGraphicFramePr>
          <p:cNvPr id="107" name="Google Shape;107;p8"/>
          <p:cNvGraphicFramePr/>
          <p:nvPr/>
        </p:nvGraphicFramePr>
        <p:xfrm>
          <a:off x="4727871" y="2331683"/>
          <a:ext cx="3000000" cy="3000000"/>
        </p:xfrm>
        <a:graphic>
          <a:graphicData uri="http://schemas.openxmlformats.org/drawingml/2006/table">
            <a:tbl>
              <a:tblPr bandRow="1" firstRow="1">
                <a:noFill/>
                <a:tableStyleId>{8C8B2A88-670A-4C43-95FC-FBCCD8F2AC94}</a:tableStyleId>
              </a:tblPr>
              <a:tblGrid>
                <a:gridCol w="5428350"/>
                <a:gridCol w="5428350"/>
              </a:tblGrid>
              <a:tr h="370850">
                <a:tc>
                  <a:txBody>
                    <a:bodyPr/>
                    <a:lstStyle/>
                    <a:p>
                      <a:pPr indent="0" lvl="0" marL="0" marR="0" rtl="0" algn="ctr">
                        <a:lnSpc>
                          <a:spcPct val="100000"/>
                        </a:lnSpc>
                        <a:spcBef>
                          <a:spcPts val="0"/>
                        </a:spcBef>
                        <a:spcAft>
                          <a:spcPts val="0"/>
                        </a:spcAft>
                        <a:buNone/>
                      </a:pPr>
                      <a:r>
                        <a:rPr b="1" lang="en-US" sz="2000" u="none" cap="none" strike="noStrike">
                          <a:latin typeface="Open Sans"/>
                          <a:ea typeface="Open Sans"/>
                          <a:cs typeface="Open Sans"/>
                          <a:sym typeface="Open Sans"/>
                        </a:rPr>
                        <a:t>Variable</a:t>
                      </a:r>
                      <a:endParaRPr/>
                    </a:p>
                  </a:txBody>
                  <a:tcPr marT="19050" marB="19050" marR="28575" marL="28575" anchor="b"/>
                </a:tc>
                <a:tc>
                  <a:txBody>
                    <a:bodyPr/>
                    <a:lstStyle/>
                    <a:p>
                      <a:pPr indent="0" lvl="0" marL="0" marR="0" rtl="0" algn="ctr">
                        <a:lnSpc>
                          <a:spcPct val="100000"/>
                        </a:lnSpc>
                        <a:spcBef>
                          <a:spcPts val="0"/>
                        </a:spcBef>
                        <a:spcAft>
                          <a:spcPts val="0"/>
                        </a:spcAft>
                        <a:buNone/>
                      </a:pPr>
                      <a:r>
                        <a:rPr lang="en-US" sz="2000" u="none" cap="none" strike="noStrike">
                          <a:latin typeface="Open Sans"/>
                          <a:ea typeface="Open Sans"/>
                          <a:cs typeface="Open Sans"/>
                          <a:sym typeface="Open Sans"/>
                        </a:rPr>
                        <a:t>Description</a:t>
                      </a:r>
                      <a:endParaRPr/>
                    </a:p>
                  </a:txBody>
                  <a:tcPr marT="45725" marB="45725" marR="91450" marL="91450"/>
                </a:tc>
              </a:tr>
              <a:tr h="370850">
                <a:tc>
                  <a:txBody>
                    <a:bodyPr/>
                    <a:lstStyle/>
                    <a:p>
                      <a:pPr indent="0" lvl="0" marL="0" marR="0" rtl="0" algn="ctr">
                        <a:lnSpc>
                          <a:spcPct val="100000"/>
                        </a:lnSpc>
                        <a:spcBef>
                          <a:spcPts val="0"/>
                        </a:spcBef>
                        <a:spcAft>
                          <a:spcPts val="0"/>
                        </a:spcAft>
                        <a:buNone/>
                      </a:pPr>
                      <a:r>
                        <a:rPr b="0" i="0" lang="en-US" sz="2000" u="none" cap="none" strike="noStrike">
                          <a:solidFill>
                            <a:srgbClr val="3F3F3F"/>
                          </a:solidFill>
                          <a:latin typeface="Open Sans"/>
                          <a:ea typeface="Open Sans"/>
                          <a:cs typeface="Open Sans"/>
                          <a:sym typeface="Open Sans"/>
                        </a:rPr>
                        <a:t>Unique Key</a:t>
                      </a:r>
                      <a:endParaRPr/>
                    </a:p>
                  </a:txBody>
                  <a:tcPr marT="9525" marB="0" marR="9525" marL="9525" anchor="ctr"/>
                </a:tc>
                <a:tc>
                  <a:txBody>
                    <a:bodyPr/>
                    <a:lstStyle/>
                    <a:p>
                      <a:pPr indent="0" lvl="0" marL="0" marR="0" rtl="0" algn="ctr">
                        <a:lnSpc>
                          <a:spcPct val="100000"/>
                        </a:lnSpc>
                        <a:spcBef>
                          <a:spcPts val="0"/>
                        </a:spcBef>
                        <a:spcAft>
                          <a:spcPts val="0"/>
                        </a:spcAft>
                        <a:buNone/>
                      </a:pPr>
                      <a:r>
                        <a:rPr lang="en-US" sz="2000" u="none" cap="none" strike="noStrike">
                          <a:solidFill>
                            <a:srgbClr val="3F3F3F"/>
                          </a:solidFill>
                          <a:latin typeface="Open Sans"/>
                          <a:ea typeface="Open Sans"/>
                          <a:cs typeface="Open Sans"/>
                          <a:sym typeface="Open Sans"/>
                        </a:rPr>
                        <a:t>The unique identification number</a:t>
                      </a:r>
                      <a:endParaRPr sz="2000" u="none" cap="none" strike="noStrike">
                        <a:solidFill>
                          <a:srgbClr val="3F3F3F"/>
                        </a:solidFill>
                        <a:latin typeface="Open Sans"/>
                        <a:ea typeface="Open Sans"/>
                        <a:cs typeface="Open Sans"/>
                        <a:sym typeface="Open Sans"/>
                      </a:endParaRPr>
                    </a:p>
                  </a:txBody>
                  <a:tcPr marT="45725" marB="45725" marR="91450" marL="91450" anchor="ctr"/>
                </a:tc>
              </a:tr>
              <a:tr h="370850">
                <a:tc>
                  <a:txBody>
                    <a:bodyPr/>
                    <a:lstStyle/>
                    <a:p>
                      <a:pPr indent="0" lvl="0" marL="0" marR="0" rtl="0" algn="ctr">
                        <a:lnSpc>
                          <a:spcPct val="100000"/>
                        </a:lnSpc>
                        <a:spcBef>
                          <a:spcPts val="0"/>
                        </a:spcBef>
                        <a:spcAft>
                          <a:spcPts val="0"/>
                        </a:spcAft>
                        <a:buNone/>
                      </a:pPr>
                      <a:r>
                        <a:rPr b="0" i="0" lang="en-US" sz="2000" u="none" cap="none" strike="noStrike">
                          <a:solidFill>
                            <a:srgbClr val="3F3F3F"/>
                          </a:solidFill>
                          <a:latin typeface="Open Sans"/>
                          <a:ea typeface="Open Sans"/>
                          <a:cs typeface="Open Sans"/>
                          <a:sym typeface="Open Sans"/>
                        </a:rPr>
                        <a:t>Created Date</a:t>
                      </a:r>
                      <a:endParaRPr/>
                    </a:p>
                  </a:txBody>
                  <a:tcPr marT="9525" marB="0" marR="9525" marL="9525" anchor="ctr"/>
                </a:tc>
                <a:tc>
                  <a:txBody>
                    <a:bodyPr/>
                    <a:lstStyle/>
                    <a:p>
                      <a:pPr indent="0" lvl="0" marL="0" marR="0" rtl="0" algn="ctr">
                        <a:lnSpc>
                          <a:spcPct val="100000"/>
                        </a:lnSpc>
                        <a:spcBef>
                          <a:spcPts val="0"/>
                        </a:spcBef>
                        <a:spcAft>
                          <a:spcPts val="0"/>
                        </a:spcAft>
                        <a:buNone/>
                      </a:pPr>
                      <a:r>
                        <a:rPr lang="en-US" sz="2000" u="none" cap="none" strike="noStrike">
                          <a:solidFill>
                            <a:srgbClr val="3F3F3F"/>
                          </a:solidFill>
                          <a:latin typeface="Open Sans"/>
                          <a:ea typeface="Open Sans"/>
                          <a:cs typeface="Open Sans"/>
                          <a:sym typeface="Open Sans"/>
                        </a:rPr>
                        <a:t>The date when the request was created </a:t>
                      </a:r>
                      <a:endParaRPr sz="2000" u="none" cap="none" strike="noStrike">
                        <a:solidFill>
                          <a:srgbClr val="3F3F3F"/>
                        </a:solidFill>
                        <a:latin typeface="Open Sans"/>
                        <a:ea typeface="Open Sans"/>
                        <a:cs typeface="Open Sans"/>
                        <a:sym typeface="Open Sans"/>
                      </a:endParaRPr>
                    </a:p>
                  </a:txBody>
                  <a:tcPr marT="45725" marB="45725" marR="91450" marL="91450" anchor="ctr"/>
                </a:tc>
              </a:tr>
              <a:tr h="370850">
                <a:tc>
                  <a:txBody>
                    <a:bodyPr/>
                    <a:lstStyle/>
                    <a:p>
                      <a:pPr indent="0" lvl="0" marL="0" marR="0" rtl="0" algn="ctr">
                        <a:lnSpc>
                          <a:spcPct val="100000"/>
                        </a:lnSpc>
                        <a:spcBef>
                          <a:spcPts val="0"/>
                        </a:spcBef>
                        <a:spcAft>
                          <a:spcPts val="0"/>
                        </a:spcAft>
                        <a:buNone/>
                      </a:pPr>
                      <a:r>
                        <a:rPr b="0" i="0" lang="en-US" sz="2000" u="none" cap="none" strike="noStrike">
                          <a:solidFill>
                            <a:srgbClr val="3F3F3F"/>
                          </a:solidFill>
                          <a:latin typeface="Open Sans"/>
                          <a:ea typeface="Open Sans"/>
                          <a:cs typeface="Open Sans"/>
                          <a:sym typeface="Open Sans"/>
                        </a:rPr>
                        <a:t>Closed Date</a:t>
                      </a:r>
                      <a:endParaRPr/>
                    </a:p>
                  </a:txBody>
                  <a:tcPr marT="9525" marB="0" marR="9525" marL="9525" anchor="ctr"/>
                </a:tc>
                <a:tc>
                  <a:txBody>
                    <a:bodyPr/>
                    <a:lstStyle/>
                    <a:p>
                      <a:pPr indent="0" lvl="0" marL="0" marR="0" rtl="0" algn="ctr">
                        <a:lnSpc>
                          <a:spcPct val="100000"/>
                        </a:lnSpc>
                        <a:spcBef>
                          <a:spcPts val="0"/>
                        </a:spcBef>
                        <a:spcAft>
                          <a:spcPts val="0"/>
                        </a:spcAft>
                        <a:buNone/>
                      </a:pPr>
                      <a:r>
                        <a:rPr lang="en-US" sz="2000" u="none" cap="none" strike="noStrike">
                          <a:solidFill>
                            <a:srgbClr val="3F3F3F"/>
                          </a:solidFill>
                          <a:latin typeface="Open Sans"/>
                          <a:ea typeface="Open Sans"/>
                          <a:cs typeface="Open Sans"/>
                          <a:sym typeface="Open Sans"/>
                        </a:rPr>
                        <a:t>The date when the request was closed	</a:t>
                      </a:r>
                      <a:endParaRPr sz="2000" u="none" cap="none" strike="noStrike">
                        <a:solidFill>
                          <a:srgbClr val="3F3F3F"/>
                        </a:solidFill>
                        <a:latin typeface="Open Sans"/>
                        <a:ea typeface="Open Sans"/>
                        <a:cs typeface="Open Sans"/>
                        <a:sym typeface="Open Sans"/>
                      </a:endParaRPr>
                    </a:p>
                  </a:txBody>
                  <a:tcPr marT="45725" marB="45725" marR="91450" marL="91450" anchor="ctr"/>
                </a:tc>
              </a:tr>
              <a:tr h="370850">
                <a:tc>
                  <a:txBody>
                    <a:bodyPr/>
                    <a:lstStyle/>
                    <a:p>
                      <a:pPr indent="0" lvl="0" marL="0" marR="0" rtl="0" algn="ctr">
                        <a:lnSpc>
                          <a:spcPct val="100000"/>
                        </a:lnSpc>
                        <a:spcBef>
                          <a:spcPts val="0"/>
                        </a:spcBef>
                        <a:spcAft>
                          <a:spcPts val="0"/>
                        </a:spcAft>
                        <a:buNone/>
                      </a:pPr>
                      <a:r>
                        <a:rPr b="0" i="0" lang="en-US" sz="2000" u="none" cap="none" strike="noStrike">
                          <a:solidFill>
                            <a:srgbClr val="3F3F3F"/>
                          </a:solidFill>
                          <a:latin typeface="Open Sans"/>
                          <a:ea typeface="Open Sans"/>
                          <a:cs typeface="Open Sans"/>
                          <a:sym typeface="Open Sans"/>
                        </a:rPr>
                        <a:t>Agency</a:t>
                      </a:r>
                      <a:endParaRPr/>
                    </a:p>
                  </a:txBody>
                  <a:tcPr marT="9525" marB="0" marR="9525" marL="9525" anchor="ctr"/>
                </a:tc>
                <a:tc>
                  <a:txBody>
                    <a:bodyPr/>
                    <a:lstStyle/>
                    <a:p>
                      <a:pPr indent="0" lvl="0" marL="0" marR="0" rtl="0" algn="ctr">
                        <a:lnSpc>
                          <a:spcPct val="100000"/>
                        </a:lnSpc>
                        <a:spcBef>
                          <a:spcPts val="0"/>
                        </a:spcBef>
                        <a:spcAft>
                          <a:spcPts val="0"/>
                        </a:spcAft>
                        <a:buNone/>
                      </a:pPr>
                      <a:r>
                        <a:rPr lang="en-US" sz="2000" u="none" cap="none" strike="noStrike">
                          <a:solidFill>
                            <a:srgbClr val="3F3F3F"/>
                          </a:solidFill>
                          <a:latin typeface="Open Sans"/>
                          <a:ea typeface="Open Sans"/>
                          <a:cs typeface="Open Sans"/>
                          <a:sym typeface="Open Sans"/>
                        </a:rPr>
                        <a:t>The agency that handled the case</a:t>
                      </a:r>
                      <a:endParaRPr sz="2000" u="none" cap="none" strike="noStrike">
                        <a:solidFill>
                          <a:srgbClr val="3F3F3F"/>
                        </a:solidFill>
                        <a:latin typeface="Open Sans"/>
                        <a:ea typeface="Open Sans"/>
                        <a:cs typeface="Open Sans"/>
                        <a:sym typeface="Open Sans"/>
                      </a:endParaRPr>
                    </a:p>
                  </a:txBody>
                  <a:tcPr marT="45725" marB="45725" marR="91450" marL="91450" anchor="ctr"/>
                </a:tc>
              </a:tr>
              <a:tr h="370850">
                <a:tc>
                  <a:txBody>
                    <a:bodyPr/>
                    <a:lstStyle/>
                    <a:p>
                      <a:pPr indent="0" lvl="0" marL="0" marR="0" rtl="0" algn="ctr">
                        <a:lnSpc>
                          <a:spcPct val="100000"/>
                        </a:lnSpc>
                        <a:spcBef>
                          <a:spcPts val="0"/>
                        </a:spcBef>
                        <a:spcAft>
                          <a:spcPts val="0"/>
                        </a:spcAft>
                        <a:buNone/>
                      </a:pPr>
                      <a:r>
                        <a:rPr b="0" i="0" lang="en-US" sz="2000" u="none" cap="none" strike="noStrike">
                          <a:solidFill>
                            <a:srgbClr val="3F3F3F"/>
                          </a:solidFill>
                          <a:latin typeface="Open Sans"/>
                          <a:ea typeface="Open Sans"/>
                          <a:cs typeface="Open Sans"/>
                          <a:sym typeface="Open Sans"/>
                        </a:rPr>
                        <a:t>Agency Name</a:t>
                      </a:r>
                      <a:endParaRPr/>
                    </a:p>
                  </a:txBody>
                  <a:tcPr marT="9525" marB="0" marR="9525" marL="9525" anchor="ctr"/>
                </a:tc>
                <a:tc>
                  <a:txBody>
                    <a:bodyPr/>
                    <a:lstStyle/>
                    <a:p>
                      <a:pPr indent="0" lvl="0" marL="0" marR="0" rtl="0" algn="ctr">
                        <a:lnSpc>
                          <a:spcPct val="100000"/>
                        </a:lnSpc>
                        <a:spcBef>
                          <a:spcPts val="0"/>
                        </a:spcBef>
                        <a:spcAft>
                          <a:spcPts val="0"/>
                        </a:spcAft>
                        <a:buNone/>
                      </a:pPr>
                      <a:r>
                        <a:rPr lang="en-US" sz="2000" u="none" cap="none" strike="noStrike">
                          <a:solidFill>
                            <a:srgbClr val="3F3F3F"/>
                          </a:solidFill>
                          <a:latin typeface="Open Sans"/>
                          <a:ea typeface="Open Sans"/>
                          <a:cs typeface="Open Sans"/>
                          <a:sym typeface="Open Sans"/>
                        </a:rPr>
                        <a:t>The full name of the agency that handled the case	</a:t>
                      </a:r>
                      <a:endParaRPr sz="2000" u="none" cap="none" strike="noStrike">
                        <a:solidFill>
                          <a:srgbClr val="3F3F3F"/>
                        </a:solidFill>
                        <a:latin typeface="Open Sans"/>
                        <a:ea typeface="Open Sans"/>
                        <a:cs typeface="Open Sans"/>
                        <a:sym typeface="Open Sans"/>
                      </a:endParaRPr>
                    </a:p>
                  </a:txBody>
                  <a:tcPr marT="45725" marB="45725" marR="91450" marL="91450" anchor="ctr"/>
                </a:tc>
              </a:tr>
              <a:tr h="370850">
                <a:tc>
                  <a:txBody>
                    <a:bodyPr/>
                    <a:lstStyle/>
                    <a:p>
                      <a:pPr indent="0" lvl="0" marL="0" marR="0" rtl="0" algn="ctr">
                        <a:lnSpc>
                          <a:spcPct val="100000"/>
                        </a:lnSpc>
                        <a:spcBef>
                          <a:spcPts val="0"/>
                        </a:spcBef>
                        <a:spcAft>
                          <a:spcPts val="0"/>
                        </a:spcAft>
                        <a:buNone/>
                      </a:pPr>
                      <a:r>
                        <a:rPr b="0" i="0" lang="en-US" sz="2000" u="none" cap="none" strike="noStrike">
                          <a:solidFill>
                            <a:srgbClr val="3F3F3F"/>
                          </a:solidFill>
                          <a:latin typeface="Open Sans"/>
                          <a:ea typeface="Open Sans"/>
                          <a:cs typeface="Open Sans"/>
                          <a:sym typeface="Open Sans"/>
                        </a:rPr>
                        <a:t>Complaint Type</a:t>
                      </a:r>
                      <a:endParaRPr/>
                    </a:p>
                  </a:txBody>
                  <a:tcPr marT="9525" marB="0" marR="9525" marL="9525" anchor="ctr"/>
                </a:tc>
                <a:tc>
                  <a:txBody>
                    <a:bodyPr/>
                    <a:lstStyle/>
                    <a:p>
                      <a:pPr indent="0" lvl="0" marL="0" marR="0" rtl="0" algn="ctr">
                        <a:lnSpc>
                          <a:spcPct val="100000"/>
                        </a:lnSpc>
                        <a:spcBef>
                          <a:spcPts val="0"/>
                        </a:spcBef>
                        <a:spcAft>
                          <a:spcPts val="0"/>
                        </a:spcAft>
                        <a:buNone/>
                      </a:pPr>
                      <a:r>
                        <a:rPr lang="en-US" sz="2000" u="none" cap="none" strike="noStrike">
                          <a:solidFill>
                            <a:srgbClr val="3F3F3F"/>
                          </a:solidFill>
                          <a:latin typeface="Open Sans"/>
                          <a:ea typeface="Open Sans"/>
                          <a:cs typeface="Open Sans"/>
                          <a:sym typeface="Open Sans"/>
                        </a:rPr>
                        <a:t>The type of complaint received</a:t>
                      </a:r>
                      <a:endParaRPr sz="2000" u="none" cap="none" strike="noStrike">
                        <a:solidFill>
                          <a:srgbClr val="3F3F3F"/>
                        </a:solidFill>
                        <a:latin typeface="Open Sans"/>
                        <a:ea typeface="Open Sans"/>
                        <a:cs typeface="Open Sans"/>
                        <a:sym typeface="Open Sans"/>
                      </a:endParaRPr>
                    </a:p>
                  </a:txBody>
                  <a:tcPr marT="45725" marB="45725" marR="91450" marL="91450" anchor="ctr"/>
                </a:tc>
              </a:tr>
              <a:tr h="370850">
                <a:tc>
                  <a:txBody>
                    <a:bodyPr/>
                    <a:lstStyle/>
                    <a:p>
                      <a:pPr indent="0" lvl="0" marL="0" marR="0" rtl="0" algn="ctr">
                        <a:lnSpc>
                          <a:spcPct val="100000"/>
                        </a:lnSpc>
                        <a:spcBef>
                          <a:spcPts val="0"/>
                        </a:spcBef>
                        <a:spcAft>
                          <a:spcPts val="0"/>
                        </a:spcAft>
                        <a:buNone/>
                      </a:pPr>
                      <a:r>
                        <a:rPr b="0" i="0" lang="en-US" sz="2000" u="none" cap="none" strike="noStrike">
                          <a:solidFill>
                            <a:srgbClr val="3F3F3F"/>
                          </a:solidFill>
                          <a:latin typeface="Open Sans"/>
                          <a:ea typeface="Open Sans"/>
                          <a:cs typeface="Open Sans"/>
                          <a:sym typeface="Open Sans"/>
                        </a:rPr>
                        <a:t>Descriptor</a:t>
                      </a:r>
                      <a:endParaRPr/>
                    </a:p>
                  </a:txBody>
                  <a:tcPr marT="9525" marB="0" marR="9525" marL="9525" anchor="ctr"/>
                </a:tc>
                <a:tc>
                  <a:txBody>
                    <a:bodyPr/>
                    <a:lstStyle/>
                    <a:p>
                      <a:pPr indent="0" lvl="0" marL="0" marR="0" rtl="0" algn="ctr">
                        <a:lnSpc>
                          <a:spcPct val="100000"/>
                        </a:lnSpc>
                        <a:spcBef>
                          <a:spcPts val="0"/>
                        </a:spcBef>
                        <a:spcAft>
                          <a:spcPts val="0"/>
                        </a:spcAft>
                        <a:buNone/>
                      </a:pPr>
                      <a:r>
                        <a:rPr lang="en-US" sz="2000" u="none" cap="none" strike="noStrike">
                          <a:solidFill>
                            <a:srgbClr val="3F3F3F"/>
                          </a:solidFill>
                          <a:latin typeface="Open Sans"/>
                          <a:ea typeface="Open Sans"/>
                          <a:cs typeface="Open Sans"/>
                          <a:sym typeface="Open Sans"/>
                        </a:rPr>
                        <a:t>The description of the complaint</a:t>
                      </a:r>
                      <a:endParaRPr sz="2000" u="none" cap="none" strike="noStrike">
                        <a:solidFill>
                          <a:srgbClr val="3F3F3F"/>
                        </a:solidFill>
                        <a:latin typeface="Open Sans"/>
                        <a:ea typeface="Open Sans"/>
                        <a:cs typeface="Open Sans"/>
                        <a:sym typeface="Open Sans"/>
                      </a:endParaRPr>
                    </a:p>
                  </a:txBody>
                  <a:tcPr marT="45725" marB="45725" marR="91450" marL="91450" anchor="ctr"/>
                </a:tc>
              </a:tr>
              <a:tr h="370850">
                <a:tc>
                  <a:txBody>
                    <a:bodyPr/>
                    <a:lstStyle/>
                    <a:p>
                      <a:pPr indent="0" lvl="0" marL="0" marR="0" rtl="0" algn="ctr">
                        <a:lnSpc>
                          <a:spcPct val="100000"/>
                        </a:lnSpc>
                        <a:spcBef>
                          <a:spcPts val="0"/>
                        </a:spcBef>
                        <a:spcAft>
                          <a:spcPts val="0"/>
                        </a:spcAft>
                        <a:buNone/>
                      </a:pPr>
                      <a:r>
                        <a:rPr b="0" i="0" lang="en-US" sz="2000" u="none" cap="none" strike="noStrike">
                          <a:solidFill>
                            <a:srgbClr val="3F3F3F"/>
                          </a:solidFill>
                          <a:latin typeface="Open Sans"/>
                          <a:ea typeface="Open Sans"/>
                          <a:cs typeface="Open Sans"/>
                          <a:sym typeface="Open Sans"/>
                        </a:rPr>
                        <a:t>Location Type</a:t>
                      </a:r>
                      <a:endParaRPr/>
                    </a:p>
                  </a:txBody>
                  <a:tcPr marT="9525" marB="0" marR="9525" marL="9525" anchor="ctr"/>
                </a:tc>
                <a:tc>
                  <a:txBody>
                    <a:bodyPr/>
                    <a:lstStyle/>
                    <a:p>
                      <a:pPr indent="0" lvl="0" marL="0" marR="0" rtl="0" algn="ctr">
                        <a:lnSpc>
                          <a:spcPct val="100000"/>
                        </a:lnSpc>
                        <a:spcBef>
                          <a:spcPts val="0"/>
                        </a:spcBef>
                        <a:spcAft>
                          <a:spcPts val="0"/>
                        </a:spcAft>
                        <a:buNone/>
                      </a:pPr>
                      <a:r>
                        <a:rPr lang="en-US" sz="2000" u="none" cap="none" strike="noStrike">
                          <a:solidFill>
                            <a:srgbClr val="3F3F3F"/>
                          </a:solidFill>
                          <a:latin typeface="Open Sans"/>
                          <a:ea typeface="Open Sans"/>
                          <a:cs typeface="Open Sans"/>
                          <a:sym typeface="Open Sans"/>
                        </a:rPr>
                        <a:t>The type of location where the incident occurred</a:t>
                      </a:r>
                      <a:endParaRPr sz="2000" u="none" cap="none" strike="noStrike">
                        <a:solidFill>
                          <a:srgbClr val="3F3F3F"/>
                        </a:solidFill>
                        <a:latin typeface="Open Sans"/>
                        <a:ea typeface="Open Sans"/>
                        <a:cs typeface="Open Sans"/>
                        <a:sym typeface="Open Sans"/>
                      </a:endParaRPr>
                    </a:p>
                  </a:txBody>
                  <a:tcPr marT="45725" marB="45725" marR="91450" marL="91450" anchor="ctr"/>
                </a:tc>
              </a:tr>
              <a:tr h="370850">
                <a:tc>
                  <a:txBody>
                    <a:bodyPr/>
                    <a:lstStyle/>
                    <a:p>
                      <a:pPr indent="0" lvl="0" marL="0" marR="0" rtl="0" algn="ctr">
                        <a:lnSpc>
                          <a:spcPct val="100000"/>
                        </a:lnSpc>
                        <a:spcBef>
                          <a:spcPts val="0"/>
                        </a:spcBef>
                        <a:spcAft>
                          <a:spcPts val="0"/>
                        </a:spcAft>
                        <a:buNone/>
                      </a:pPr>
                      <a:r>
                        <a:rPr b="0" i="0" lang="en-US" sz="2000" u="none" cap="none" strike="noStrike">
                          <a:solidFill>
                            <a:srgbClr val="3F3F3F"/>
                          </a:solidFill>
                          <a:latin typeface="Open Sans"/>
                          <a:ea typeface="Open Sans"/>
                          <a:cs typeface="Open Sans"/>
                          <a:sym typeface="Open Sans"/>
                        </a:rPr>
                        <a:t>Incident Zip</a:t>
                      </a:r>
                      <a:endParaRPr/>
                    </a:p>
                  </a:txBody>
                  <a:tcPr marT="9525" marB="0" marR="9525" marL="9525" anchor="ctr"/>
                </a:tc>
                <a:tc>
                  <a:txBody>
                    <a:bodyPr/>
                    <a:lstStyle/>
                    <a:p>
                      <a:pPr indent="0" lvl="0" marL="0" marR="0" rtl="0" algn="ctr">
                        <a:lnSpc>
                          <a:spcPct val="100000"/>
                        </a:lnSpc>
                        <a:spcBef>
                          <a:spcPts val="0"/>
                        </a:spcBef>
                        <a:spcAft>
                          <a:spcPts val="0"/>
                        </a:spcAft>
                        <a:buNone/>
                      </a:pPr>
                      <a:r>
                        <a:rPr lang="en-US" sz="2000" u="none" cap="none" strike="noStrike">
                          <a:solidFill>
                            <a:srgbClr val="3F3F3F"/>
                          </a:solidFill>
                          <a:latin typeface="Open Sans"/>
                          <a:ea typeface="Open Sans"/>
                          <a:cs typeface="Open Sans"/>
                          <a:sym typeface="Open Sans"/>
                        </a:rPr>
                        <a:t>The zip code of the location</a:t>
                      </a:r>
                      <a:endParaRPr sz="2000" u="none" cap="none" strike="noStrike">
                        <a:solidFill>
                          <a:srgbClr val="3F3F3F"/>
                        </a:solidFill>
                        <a:latin typeface="Open Sans"/>
                        <a:ea typeface="Open Sans"/>
                        <a:cs typeface="Open Sans"/>
                        <a:sym typeface="Open Sans"/>
                      </a:endParaRPr>
                    </a:p>
                  </a:txBody>
                  <a:tcPr marT="45725" marB="45725" marR="91450" marL="91450" anchor="ctr"/>
                </a:tc>
              </a:tr>
              <a:tr h="370850">
                <a:tc>
                  <a:txBody>
                    <a:bodyPr/>
                    <a:lstStyle/>
                    <a:p>
                      <a:pPr indent="0" lvl="0" marL="0" marR="0" rtl="0" algn="ctr">
                        <a:lnSpc>
                          <a:spcPct val="100000"/>
                        </a:lnSpc>
                        <a:spcBef>
                          <a:spcPts val="0"/>
                        </a:spcBef>
                        <a:spcAft>
                          <a:spcPts val="0"/>
                        </a:spcAft>
                        <a:buNone/>
                      </a:pPr>
                      <a:r>
                        <a:rPr b="0" i="0" lang="en-US" sz="2000" u="none" cap="none" strike="noStrike">
                          <a:solidFill>
                            <a:srgbClr val="3F3F3F"/>
                          </a:solidFill>
                          <a:latin typeface="Open Sans"/>
                          <a:ea typeface="Open Sans"/>
                          <a:cs typeface="Open Sans"/>
                          <a:sym typeface="Open Sans"/>
                        </a:rPr>
                        <a:t>Incident Address</a:t>
                      </a:r>
                      <a:endParaRPr/>
                    </a:p>
                  </a:txBody>
                  <a:tcPr marT="9525" marB="0" marR="9525" marL="9525" anchor="ctr"/>
                </a:tc>
                <a:tc>
                  <a:txBody>
                    <a:bodyPr/>
                    <a:lstStyle/>
                    <a:p>
                      <a:pPr indent="0" lvl="0" marL="0" marR="0" rtl="0" algn="ctr">
                        <a:lnSpc>
                          <a:spcPct val="100000"/>
                        </a:lnSpc>
                        <a:spcBef>
                          <a:spcPts val="0"/>
                        </a:spcBef>
                        <a:spcAft>
                          <a:spcPts val="0"/>
                        </a:spcAft>
                        <a:buNone/>
                      </a:pPr>
                      <a:r>
                        <a:rPr lang="en-US" sz="2000" u="none" cap="none" strike="noStrike">
                          <a:solidFill>
                            <a:srgbClr val="3F3F3F"/>
                          </a:solidFill>
                          <a:latin typeface="Open Sans"/>
                          <a:ea typeface="Open Sans"/>
                          <a:cs typeface="Open Sans"/>
                          <a:sym typeface="Open Sans"/>
                        </a:rPr>
                        <a:t>The location at which the incident occurred</a:t>
                      </a:r>
                      <a:endParaRPr sz="2000" u="none" cap="none" strike="noStrike">
                        <a:solidFill>
                          <a:srgbClr val="3F3F3F"/>
                        </a:solidFill>
                        <a:latin typeface="Open Sans"/>
                        <a:ea typeface="Open Sans"/>
                        <a:cs typeface="Open Sans"/>
                        <a:sym typeface="Open Sans"/>
                      </a:endParaRPr>
                    </a:p>
                  </a:txBody>
                  <a:tcPr marT="45725" marB="45725" marR="91450" marL="91450" anchor="ctr"/>
                </a:tc>
              </a:tr>
            </a:tbl>
          </a:graphicData>
        </a:graphic>
      </p:graphicFrame>
      <p:sp>
        <p:nvSpPr>
          <p:cNvPr id="108" name="Google Shape;108;p8"/>
          <p:cNvSpPr txBox="1"/>
          <p:nvPr/>
        </p:nvSpPr>
        <p:spPr>
          <a:xfrm>
            <a:off x="6026727" y="1491385"/>
            <a:ext cx="6712528" cy="43088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US" sz="2200" u="none" cap="none" strike="noStrike">
                <a:solidFill>
                  <a:schemeClr val="lt1"/>
                </a:solidFill>
                <a:latin typeface="Open Sans"/>
                <a:ea typeface="Open Sans"/>
                <a:cs typeface="Open Sans"/>
                <a:sym typeface="Open Sans"/>
              </a:rPr>
              <a:t>Dataset name: 311-service-requests-nyc.csv</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9"/>
          <p:cNvSpPr/>
          <p:nvPr/>
        </p:nvSpPr>
        <p:spPr>
          <a:xfrm>
            <a:off x="4055165" y="1971629"/>
            <a:ext cx="11310731" cy="6059188"/>
          </a:xfrm>
          <a:prstGeom prst="roundRect">
            <a:avLst>
              <a:gd fmla="val 8552" name="adj"/>
            </a:avLst>
          </a:prstGeom>
          <a:solidFill>
            <a:srgbClr val="000000">
              <a:alpha val="2000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14" name="Google Shape;114;p9"/>
          <p:cNvSpPr txBox="1"/>
          <p:nvPr>
            <p:ph type="title"/>
          </p:nvPr>
        </p:nvSpPr>
        <p:spPr>
          <a:xfrm>
            <a:off x="0" y="539514"/>
            <a:ext cx="16256000" cy="665045"/>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3F3F3F"/>
              </a:buClr>
              <a:buSzPts val="3200"/>
              <a:buFont typeface="Arial"/>
              <a:buNone/>
            </a:pPr>
            <a:r>
              <a:rPr lang="en-US"/>
              <a:t>Dataset Description</a:t>
            </a:r>
            <a:endParaRPr/>
          </a:p>
        </p:txBody>
      </p:sp>
      <p:graphicFrame>
        <p:nvGraphicFramePr>
          <p:cNvPr id="115" name="Google Shape;115;p9"/>
          <p:cNvGraphicFramePr/>
          <p:nvPr/>
        </p:nvGraphicFramePr>
        <p:xfrm>
          <a:off x="4250792" y="2484083"/>
          <a:ext cx="3000000" cy="3000000"/>
        </p:xfrm>
        <a:graphic>
          <a:graphicData uri="http://schemas.openxmlformats.org/drawingml/2006/table">
            <a:tbl>
              <a:tblPr bandRow="1" firstRow="1">
                <a:noFill/>
                <a:tableStyleId>{8C8B2A88-670A-4C43-95FC-FBCCD8F2AC94}</a:tableStyleId>
              </a:tblPr>
              <a:tblGrid>
                <a:gridCol w="5428350"/>
                <a:gridCol w="5428350"/>
              </a:tblGrid>
              <a:tr h="370850">
                <a:tc>
                  <a:txBody>
                    <a:bodyPr/>
                    <a:lstStyle/>
                    <a:p>
                      <a:pPr indent="0" lvl="0" marL="0" marR="0" rtl="0" algn="ctr">
                        <a:lnSpc>
                          <a:spcPct val="100000"/>
                        </a:lnSpc>
                        <a:spcBef>
                          <a:spcPts val="0"/>
                        </a:spcBef>
                        <a:spcAft>
                          <a:spcPts val="0"/>
                        </a:spcAft>
                        <a:buNone/>
                      </a:pPr>
                      <a:r>
                        <a:rPr b="1" lang="en-US" sz="2000" u="none" cap="none" strike="noStrike">
                          <a:latin typeface="Open Sans"/>
                          <a:ea typeface="Open Sans"/>
                          <a:cs typeface="Open Sans"/>
                          <a:sym typeface="Open Sans"/>
                        </a:rPr>
                        <a:t>Variable</a:t>
                      </a:r>
                      <a:endParaRPr/>
                    </a:p>
                  </a:txBody>
                  <a:tcPr marT="19050" marB="19050" marR="28575" marL="28575" anchor="ctr"/>
                </a:tc>
                <a:tc>
                  <a:txBody>
                    <a:bodyPr/>
                    <a:lstStyle/>
                    <a:p>
                      <a:pPr indent="0" lvl="0" marL="0" marR="0" rtl="0" algn="ctr">
                        <a:lnSpc>
                          <a:spcPct val="100000"/>
                        </a:lnSpc>
                        <a:spcBef>
                          <a:spcPts val="0"/>
                        </a:spcBef>
                        <a:spcAft>
                          <a:spcPts val="0"/>
                        </a:spcAft>
                        <a:buNone/>
                      </a:pPr>
                      <a:r>
                        <a:rPr lang="en-US" sz="1400" u="none" cap="none" strike="noStrike"/>
                        <a:t> </a:t>
                      </a:r>
                      <a:r>
                        <a:rPr lang="en-US" sz="2000" u="none" cap="none" strike="noStrike">
                          <a:latin typeface="Open Sans"/>
                          <a:ea typeface="Open Sans"/>
                          <a:cs typeface="Open Sans"/>
                          <a:sym typeface="Open Sans"/>
                        </a:rPr>
                        <a:t>Description</a:t>
                      </a:r>
                      <a:endParaRPr sz="2000" u="none" cap="none" strike="noStrike">
                        <a:latin typeface="Open Sans"/>
                        <a:ea typeface="Open Sans"/>
                        <a:cs typeface="Open Sans"/>
                        <a:sym typeface="Open Sans"/>
                      </a:endParaRPr>
                    </a:p>
                  </a:txBody>
                  <a:tcPr marT="45725" marB="45725" marR="91450" marL="91450" anchor="ctr"/>
                </a:tc>
              </a:tr>
              <a:tr h="370850">
                <a:tc>
                  <a:txBody>
                    <a:bodyPr/>
                    <a:lstStyle/>
                    <a:p>
                      <a:pPr indent="0" lvl="0" marL="0" marR="0" rtl="0" algn="ctr">
                        <a:lnSpc>
                          <a:spcPct val="100000"/>
                        </a:lnSpc>
                        <a:spcBef>
                          <a:spcPts val="0"/>
                        </a:spcBef>
                        <a:spcAft>
                          <a:spcPts val="0"/>
                        </a:spcAft>
                        <a:buNone/>
                      </a:pPr>
                      <a:r>
                        <a:rPr b="0" i="0" lang="en-US" sz="2000" u="none" cap="none" strike="noStrike">
                          <a:solidFill>
                            <a:srgbClr val="3F3F3F"/>
                          </a:solidFill>
                          <a:latin typeface="Open Sans"/>
                          <a:ea typeface="Open Sans"/>
                          <a:cs typeface="Open Sans"/>
                          <a:sym typeface="Open Sans"/>
                        </a:rPr>
                        <a:t>Street Name</a:t>
                      </a:r>
                      <a:endParaRPr/>
                    </a:p>
                  </a:txBody>
                  <a:tcPr marT="9525" marB="0" marR="9525" marL="9525" anchor="ctr"/>
                </a:tc>
                <a:tc>
                  <a:txBody>
                    <a:bodyPr/>
                    <a:lstStyle/>
                    <a:p>
                      <a:pPr indent="0" lvl="0" marL="0" marR="0" rtl="0" algn="ctr">
                        <a:lnSpc>
                          <a:spcPct val="100000"/>
                        </a:lnSpc>
                        <a:spcBef>
                          <a:spcPts val="0"/>
                        </a:spcBef>
                        <a:spcAft>
                          <a:spcPts val="0"/>
                        </a:spcAft>
                        <a:buNone/>
                      </a:pPr>
                      <a:r>
                        <a:rPr lang="en-US" sz="2000" u="none" cap="none" strike="noStrike">
                          <a:solidFill>
                            <a:srgbClr val="3F3F3F"/>
                          </a:solidFill>
                          <a:latin typeface="Open Sans"/>
                          <a:ea typeface="Open Sans"/>
                          <a:cs typeface="Open Sans"/>
                          <a:sym typeface="Open Sans"/>
                        </a:rPr>
                        <a:t>The name of the street</a:t>
                      </a:r>
                      <a:endParaRPr sz="2000" u="none" cap="none" strike="noStrike">
                        <a:solidFill>
                          <a:srgbClr val="3F3F3F"/>
                        </a:solidFill>
                        <a:latin typeface="Open Sans"/>
                        <a:ea typeface="Open Sans"/>
                        <a:cs typeface="Open Sans"/>
                        <a:sym typeface="Open Sans"/>
                      </a:endParaRPr>
                    </a:p>
                  </a:txBody>
                  <a:tcPr marT="45725" marB="45725" marR="91450" marL="91450" anchor="ctr"/>
                </a:tc>
              </a:tr>
              <a:tr h="370850">
                <a:tc>
                  <a:txBody>
                    <a:bodyPr/>
                    <a:lstStyle/>
                    <a:p>
                      <a:pPr indent="0" lvl="0" marL="0" marR="0" rtl="0" algn="ctr">
                        <a:lnSpc>
                          <a:spcPct val="100000"/>
                        </a:lnSpc>
                        <a:spcBef>
                          <a:spcPts val="0"/>
                        </a:spcBef>
                        <a:spcAft>
                          <a:spcPts val="0"/>
                        </a:spcAft>
                        <a:buNone/>
                      </a:pPr>
                      <a:r>
                        <a:rPr b="0" i="0" lang="en-US" sz="2000" u="none" cap="none" strike="noStrike">
                          <a:solidFill>
                            <a:srgbClr val="3F3F3F"/>
                          </a:solidFill>
                          <a:latin typeface="Open Sans"/>
                          <a:ea typeface="Open Sans"/>
                          <a:cs typeface="Open Sans"/>
                          <a:sym typeface="Open Sans"/>
                        </a:rPr>
                        <a:t>Cross Street 1</a:t>
                      </a:r>
                      <a:endParaRPr/>
                    </a:p>
                  </a:txBody>
                  <a:tcPr marT="9525" marB="0" marR="9525" marL="9525" anchor="ctr"/>
                </a:tc>
                <a:tc>
                  <a:txBody>
                    <a:bodyPr/>
                    <a:lstStyle/>
                    <a:p>
                      <a:pPr indent="0" lvl="0" marL="0" marR="0" rtl="0" algn="ctr">
                        <a:lnSpc>
                          <a:spcPct val="100000"/>
                        </a:lnSpc>
                        <a:spcBef>
                          <a:spcPts val="0"/>
                        </a:spcBef>
                        <a:spcAft>
                          <a:spcPts val="0"/>
                        </a:spcAft>
                        <a:buNone/>
                      </a:pPr>
                      <a:r>
                        <a:rPr lang="en-US" sz="2000" u="none" cap="none" strike="noStrike">
                          <a:solidFill>
                            <a:srgbClr val="3F3F3F"/>
                          </a:solidFill>
                          <a:latin typeface="Open Sans"/>
                          <a:ea typeface="Open Sans"/>
                          <a:cs typeface="Open Sans"/>
                          <a:sym typeface="Open Sans"/>
                        </a:rPr>
                        <a:t>The cross of the street 1</a:t>
                      </a:r>
                      <a:endParaRPr sz="1400" u="none" cap="none" strike="noStrike"/>
                    </a:p>
                  </a:txBody>
                  <a:tcPr marT="45725" marB="45725" marR="91450" marL="91450" anchor="ctr"/>
                </a:tc>
              </a:tr>
              <a:tr h="370850">
                <a:tc>
                  <a:txBody>
                    <a:bodyPr/>
                    <a:lstStyle/>
                    <a:p>
                      <a:pPr indent="0" lvl="0" marL="0" marR="0" rtl="0" algn="ctr">
                        <a:lnSpc>
                          <a:spcPct val="100000"/>
                        </a:lnSpc>
                        <a:spcBef>
                          <a:spcPts val="0"/>
                        </a:spcBef>
                        <a:spcAft>
                          <a:spcPts val="0"/>
                        </a:spcAft>
                        <a:buNone/>
                      </a:pPr>
                      <a:r>
                        <a:rPr b="0" i="0" lang="en-US" sz="2000" u="none" cap="none" strike="noStrike">
                          <a:solidFill>
                            <a:srgbClr val="3F3F3F"/>
                          </a:solidFill>
                          <a:latin typeface="Open Sans"/>
                          <a:ea typeface="Open Sans"/>
                          <a:cs typeface="Open Sans"/>
                          <a:sym typeface="Open Sans"/>
                        </a:rPr>
                        <a:t>Cross Street 2</a:t>
                      </a:r>
                      <a:endParaRPr/>
                    </a:p>
                  </a:txBody>
                  <a:tcPr marT="9525" marB="0" marR="9525" marL="9525" anchor="ctr"/>
                </a:tc>
                <a:tc>
                  <a:txBody>
                    <a:bodyPr/>
                    <a:lstStyle/>
                    <a:p>
                      <a:pPr indent="0" lvl="0" marL="0" marR="0" rtl="0" algn="ctr">
                        <a:lnSpc>
                          <a:spcPct val="100000"/>
                        </a:lnSpc>
                        <a:spcBef>
                          <a:spcPts val="0"/>
                        </a:spcBef>
                        <a:spcAft>
                          <a:spcPts val="0"/>
                        </a:spcAft>
                        <a:buNone/>
                      </a:pPr>
                      <a:r>
                        <a:rPr lang="en-US" sz="2000" u="none" cap="none" strike="noStrike">
                          <a:solidFill>
                            <a:srgbClr val="3F3F3F"/>
                          </a:solidFill>
                          <a:latin typeface="Open Sans"/>
                          <a:ea typeface="Open Sans"/>
                          <a:cs typeface="Open Sans"/>
                          <a:sym typeface="Open Sans"/>
                        </a:rPr>
                        <a:t>The cross of street 2</a:t>
                      </a:r>
                      <a:endParaRPr sz="2000" u="none" cap="none" strike="noStrike">
                        <a:solidFill>
                          <a:srgbClr val="3F3F3F"/>
                        </a:solidFill>
                        <a:latin typeface="Open Sans"/>
                        <a:ea typeface="Open Sans"/>
                        <a:cs typeface="Open Sans"/>
                        <a:sym typeface="Open Sans"/>
                      </a:endParaRPr>
                    </a:p>
                  </a:txBody>
                  <a:tcPr marT="45725" marB="45725" marR="91450" marL="91450" anchor="ctr"/>
                </a:tc>
              </a:tr>
              <a:tr h="370850">
                <a:tc>
                  <a:txBody>
                    <a:bodyPr/>
                    <a:lstStyle/>
                    <a:p>
                      <a:pPr indent="0" lvl="0" marL="0" marR="0" rtl="0" algn="ctr">
                        <a:lnSpc>
                          <a:spcPct val="100000"/>
                        </a:lnSpc>
                        <a:spcBef>
                          <a:spcPts val="0"/>
                        </a:spcBef>
                        <a:spcAft>
                          <a:spcPts val="0"/>
                        </a:spcAft>
                        <a:buNone/>
                      </a:pPr>
                      <a:r>
                        <a:rPr b="0" i="0" lang="en-US" sz="2000" u="none" cap="none" strike="noStrike">
                          <a:solidFill>
                            <a:srgbClr val="3F3F3F"/>
                          </a:solidFill>
                          <a:latin typeface="Open Sans"/>
                          <a:ea typeface="Open Sans"/>
                          <a:cs typeface="Open Sans"/>
                          <a:sym typeface="Open Sans"/>
                        </a:rPr>
                        <a:t>Intersection Street 1</a:t>
                      </a:r>
                      <a:endParaRPr/>
                    </a:p>
                  </a:txBody>
                  <a:tcPr marT="9525" marB="0" marR="9525" marL="9525" anchor="ctr"/>
                </a:tc>
                <a:tc>
                  <a:txBody>
                    <a:bodyPr/>
                    <a:lstStyle/>
                    <a:p>
                      <a:pPr indent="0" lvl="0" marL="0" marR="0" rtl="0" algn="ctr">
                        <a:lnSpc>
                          <a:spcPct val="100000"/>
                        </a:lnSpc>
                        <a:spcBef>
                          <a:spcPts val="0"/>
                        </a:spcBef>
                        <a:spcAft>
                          <a:spcPts val="0"/>
                        </a:spcAft>
                        <a:buNone/>
                      </a:pPr>
                      <a:r>
                        <a:rPr lang="en-US" sz="2000" u="none" cap="none" strike="noStrike">
                          <a:solidFill>
                            <a:srgbClr val="3F3F3F"/>
                          </a:solidFill>
                          <a:latin typeface="Open Sans"/>
                          <a:ea typeface="Open Sans"/>
                          <a:cs typeface="Open Sans"/>
                          <a:sym typeface="Open Sans"/>
                        </a:rPr>
                        <a:t>The first point of intersection of both streets</a:t>
                      </a:r>
                      <a:endParaRPr sz="2000" u="none" cap="none" strike="noStrike">
                        <a:solidFill>
                          <a:srgbClr val="3F3F3F"/>
                        </a:solidFill>
                        <a:latin typeface="Open Sans"/>
                        <a:ea typeface="Open Sans"/>
                        <a:cs typeface="Open Sans"/>
                        <a:sym typeface="Open Sans"/>
                      </a:endParaRPr>
                    </a:p>
                  </a:txBody>
                  <a:tcPr marT="45725" marB="45725" marR="91450" marL="91450" anchor="ctr"/>
                </a:tc>
              </a:tr>
              <a:tr h="370850">
                <a:tc>
                  <a:txBody>
                    <a:bodyPr/>
                    <a:lstStyle/>
                    <a:p>
                      <a:pPr indent="0" lvl="0" marL="0" marR="0" rtl="0" algn="ctr">
                        <a:lnSpc>
                          <a:spcPct val="100000"/>
                        </a:lnSpc>
                        <a:spcBef>
                          <a:spcPts val="0"/>
                        </a:spcBef>
                        <a:spcAft>
                          <a:spcPts val="0"/>
                        </a:spcAft>
                        <a:buNone/>
                      </a:pPr>
                      <a:r>
                        <a:rPr b="0" i="0" lang="en-US" sz="2000" u="none" cap="none" strike="noStrike">
                          <a:solidFill>
                            <a:srgbClr val="3F3F3F"/>
                          </a:solidFill>
                          <a:latin typeface="Open Sans"/>
                          <a:ea typeface="Open Sans"/>
                          <a:cs typeface="Open Sans"/>
                          <a:sym typeface="Open Sans"/>
                        </a:rPr>
                        <a:t>Intersection Street 2</a:t>
                      </a:r>
                      <a:endParaRPr/>
                    </a:p>
                  </a:txBody>
                  <a:tcPr marT="9525" marB="0" marR="9525" marL="9525" anchor="ctr"/>
                </a:tc>
                <a:tc>
                  <a:txBody>
                    <a:bodyPr/>
                    <a:lstStyle/>
                    <a:p>
                      <a:pPr indent="0" lvl="0" marL="0" marR="0" rtl="0" algn="ctr">
                        <a:lnSpc>
                          <a:spcPct val="100000"/>
                        </a:lnSpc>
                        <a:spcBef>
                          <a:spcPts val="0"/>
                        </a:spcBef>
                        <a:spcAft>
                          <a:spcPts val="0"/>
                        </a:spcAft>
                        <a:buNone/>
                      </a:pPr>
                      <a:r>
                        <a:rPr lang="en-US" sz="2000" u="none" cap="none" strike="noStrike">
                          <a:solidFill>
                            <a:srgbClr val="3F3F3F"/>
                          </a:solidFill>
                          <a:latin typeface="Open Sans"/>
                          <a:ea typeface="Open Sans"/>
                          <a:cs typeface="Open Sans"/>
                          <a:sym typeface="Open Sans"/>
                        </a:rPr>
                        <a:t>The second point of intersection of both streets</a:t>
                      </a:r>
                      <a:endParaRPr sz="2000" u="none" cap="none" strike="noStrike">
                        <a:solidFill>
                          <a:srgbClr val="3F3F3F"/>
                        </a:solidFill>
                        <a:latin typeface="Open Sans"/>
                        <a:ea typeface="Open Sans"/>
                        <a:cs typeface="Open Sans"/>
                        <a:sym typeface="Open Sans"/>
                      </a:endParaRPr>
                    </a:p>
                  </a:txBody>
                  <a:tcPr marT="45725" marB="45725" marR="91450" marL="91450" anchor="ctr"/>
                </a:tc>
              </a:tr>
              <a:tr h="370850">
                <a:tc>
                  <a:txBody>
                    <a:bodyPr/>
                    <a:lstStyle/>
                    <a:p>
                      <a:pPr indent="0" lvl="0" marL="0" marR="0" rtl="0" algn="ctr">
                        <a:lnSpc>
                          <a:spcPct val="100000"/>
                        </a:lnSpc>
                        <a:spcBef>
                          <a:spcPts val="0"/>
                        </a:spcBef>
                        <a:spcAft>
                          <a:spcPts val="0"/>
                        </a:spcAft>
                        <a:buNone/>
                      </a:pPr>
                      <a:r>
                        <a:rPr b="0" i="0" lang="en-US" sz="2000" u="none" cap="none" strike="noStrike">
                          <a:solidFill>
                            <a:srgbClr val="3F3F3F"/>
                          </a:solidFill>
                          <a:latin typeface="Open Sans"/>
                          <a:ea typeface="Open Sans"/>
                          <a:cs typeface="Open Sans"/>
                          <a:sym typeface="Open Sans"/>
                        </a:rPr>
                        <a:t>Address Type</a:t>
                      </a:r>
                      <a:endParaRPr/>
                    </a:p>
                  </a:txBody>
                  <a:tcPr marT="9525" marB="0" marR="9525" marL="9525" anchor="ctr"/>
                </a:tc>
                <a:tc>
                  <a:txBody>
                    <a:bodyPr/>
                    <a:lstStyle/>
                    <a:p>
                      <a:pPr indent="0" lvl="0" marL="0" marR="0" rtl="0" algn="ctr">
                        <a:lnSpc>
                          <a:spcPct val="100000"/>
                        </a:lnSpc>
                        <a:spcBef>
                          <a:spcPts val="0"/>
                        </a:spcBef>
                        <a:spcAft>
                          <a:spcPts val="0"/>
                        </a:spcAft>
                        <a:buNone/>
                      </a:pPr>
                      <a:r>
                        <a:rPr lang="en-US" sz="2000" u="none" cap="none" strike="noStrike">
                          <a:solidFill>
                            <a:srgbClr val="3F3F3F"/>
                          </a:solidFill>
                          <a:latin typeface="Open Sans"/>
                          <a:ea typeface="Open Sans"/>
                          <a:cs typeface="Open Sans"/>
                          <a:sym typeface="Open Sans"/>
                        </a:rPr>
                        <a:t>The type of the address</a:t>
                      </a:r>
                      <a:endParaRPr sz="2000" u="none" cap="none" strike="noStrike">
                        <a:solidFill>
                          <a:srgbClr val="3F3F3F"/>
                        </a:solidFill>
                        <a:latin typeface="Open Sans"/>
                        <a:ea typeface="Open Sans"/>
                        <a:cs typeface="Open Sans"/>
                        <a:sym typeface="Open Sans"/>
                      </a:endParaRPr>
                    </a:p>
                  </a:txBody>
                  <a:tcPr marT="45725" marB="45725" marR="91450" marL="91450" anchor="ctr"/>
                </a:tc>
              </a:tr>
              <a:tr h="370850">
                <a:tc>
                  <a:txBody>
                    <a:bodyPr/>
                    <a:lstStyle/>
                    <a:p>
                      <a:pPr indent="0" lvl="0" marL="0" marR="0" rtl="0" algn="ctr">
                        <a:lnSpc>
                          <a:spcPct val="100000"/>
                        </a:lnSpc>
                        <a:spcBef>
                          <a:spcPts val="0"/>
                        </a:spcBef>
                        <a:spcAft>
                          <a:spcPts val="0"/>
                        </a:spcAft>
                        <a:buNone/>
                      </a:pPr>
                      <a:r>
                        <a:rPr b="0" i="0" lang="en-US" sz="2000" u="none" cap="none" strike="noStrike">
                          <a:solidFill>
                            <a:srgbClr val="3F3F3F"/>
                          </a:solidFill>
                          <a:latin typeface="Open Sans"/>
                          <a:ea typeface="Open Sans"/>
                          <a:cs typeface="Open Sans"/>
                          <a:sym typeface="Open Sans"/>
                        </a:rPr>
                        <a:t>City</a:t>
                      </a:r>
                      <a:endParaRPr/>
                    </a:p>
                  </a:txBody>
                  <a:tcPr marT="9525" marB="0" marR="9525" marL="9525" anchor="ctr"/>
                </a:tc>
                <a:tc>
                  <a:txBody>
                    <a:bodyPr/>
                    <a:lstStyle/>
                    <a:p>
                      <a:pPr indent="0" lvl="0" marL="0" marR="0" rtl="0" algn="ctr">
                        <a:lnSpc>
                          <a:spcPct val="100000"/>
                        </a:lnSpc>
                        <a:spcBef>
                          <a:spcPts val="0"/>
                        </a:spcBef>
                        <a:spcAft>
                          <a:spcPts val="0"/>
                        </a:spcAft>
                        <a:buNone/>
                      </a:pPr>
                      <a:r>
                        <a:rPr lang="en-US" sz="2000" u="none" cap="none" strike="noStrike">
                          <a:solidFill>
                            <a:srgbClr val="3F3F3F"/>
                          </a:solidFill>
                          <a:latin typeface="Open Sans"/>
                          <a:ea typeface="Open Sans"/>
                          <a:cs typeface="Open Sans"/>
                          <a:sym typeface="Open Sans"/>
                        </a:rPr>
                        <a:t>The city where the incident occurred</a:t>
                      </a:r>
                      <a:endParaRPr sz="2000" u="none" cap="none" strike="noStrike">
                        <a:solidFill>
                          <a:srgbClr val="3F3F3F"/>
                        </a:solidFill>
                        <a:latin typeface="Open Sans"/>
                        <a:ea typeface="Open Sans"/>
                        <a:cs typeface="Open Sans"/>
                        <a:sym typeface="Open Sans"/>
                      </a:endParaRPr>
                    </a:p>
                  </a:txBody>
                  <a:tcPr marT="45725" marB="45725" marR="91450" marL="91450" anchor="ctr"/>
                </a:tc>
              </a:tr>
              <a:tr h="370850">
                <a:tc>
                  <a:txBody>
                    <a:bodyPr/>
                    <a:lstStyle/>
                    <a:p>
                      <a:pPr indent="0" lvl="0" marL="0" marR="0" rtl="0" algn="ctr">
                        <a:lnSpc>
                          <a:spcPct val="100000"/>
                        </a:lnSpc>
                        <a:spcBef>
                          <a:spcPts val="0"/>
                        </a:spcBef>
                        <a:spcAft>
                          <a:spcPts val="0"/>
                        </a:spcAft>
                        <a:buNone/>
                      </a:pPr>
                      <a:r>
                        <a:rPr b="0" i="0" lang="en-US" sz="2000" u="none" cap="none" strike="noStrike">
                          <a:solidFill>
                            <a:srgbClr val="3F3F3F"/>
                          </a:solidFill>
                          <a:latin typeface="Open Sans"/>
                          <a:ea typeface="Open Sans"/>
                          <a:cs typeface="Open Sans"/>
                          <a:sym typeface="Open Sans"/>
                        </a:rPr>
                        <a:t>Landmark</a:t>
                      </a:r>
                      <a:endParaRPr/>
                    </a:p>
                  </a:txBody>
                  <a:tcPr marT="9525" marB="0" marR="9525" marL="9525" anchor="ctr"/>
                </a:tc>
                <a:tc>
                  <a:txBody>
                    <a:bodyPr/>
                    <a:lstStyle/>
                    <a:p>
                      <a:pPr indent="0" lvl="0" marL="0" marR="0" rtl="0" algn="ctr">
                        <a:lnSpc>
                          <a:spcPct val="100000"/>
                        </a:lnSpc>
                        <a:spcBef>
                          <a:spcPts val="0"/>
                        </a:spcBef>
                        <a:spcAft>
                          <a:spcPts val="0"/>
                        </a:spcAft>
                        <a:buNone/>
                      </a:pPr>
                      <a:r>
                        <a:rPr lang="en-US" sz="2000" u="none" cap="none" strike="noStrike">
                          <a:solidFill>
                            <a:srgbClr val="3F3F3F"/>
                          </a:solidFill>
                          <a:latin typeface="Open Sans"/>
                          <a:ea typeface="Open Sans"/>
                          <a:cs typeface="Open Sans"/>
                          <a:sym typeface="Open Sans"/>
                        </a:rPr>
                        <a:t>The landmark near the incident that occurred</a:t>
                      </a:r>
                      <a:endParaRPr sz="2000" u="none" cap="none" strike="noStrike">
                        <a:solidFill>
                          <a:srgbClr val="3F3F3F"/>
                        </a:solidFill>
                        <a:latin typeface="Open Sans"/>
                        <a:ea typeface="Open Sans"/>
                        <a:cs typeface="Open Sans"/>
                        <a:sym typeface="Open Sans"/>
                      </a:endParaRPr>
                    </a:p>
                  </a:txBody>
                  <a:tcPr marT="45725" marB="45725" marR="91450" marL="91450" anchor="ctr"/>
                </a:tc>
              </a:tr>
              <a:tr h="370850">
                <a:tc>
                  <a:txBody>
                    <a:bodyPr/>
                    <a:lstStyle/>
                    <a:p>
                      <a:pPr indent="0" lvl="0" marL="0" marR="0" rtl="0" algn="ctr">
                        <a:lnSpc>
                          <a:spcPct val="100000"/>
                        </a:lnSpc>
                        <a:spcBef>
                          <a:spcPts val="0"/>
                        </a:spcBef>
                        <a:spcAft>
                          <a:spcPts val="0"/>
                        </a:spcAft>
                        <a:buNone/>
                      </a:pPr>
                      <a:r>
                        <a:rPr b="0" i="0" lang="en-US" sz="2000" u="none" cap="none" strike="noStrike">
                          <a:solidFill>
                            <a:srgbClr val="3F3F3F"/>
                          </a:solidFill>
                          <a:latin typeface="Open Sans"/>
                          <a:ea typeface="Open Sans"/>
                          <a:cs typeface="Open Sans"/>
                          <a:sym typeface="Open Sans"/>
                        </a:rPr>
                        <a:t>Facility Type</a:t>
                      </a:r>
                      <a:endParaRPr/>
                    </a:p>
                  </a:txBody>
                  <a:tcPr marT="9525" marB="0" marR="9525" marL="9525" anchor="ctr"/>
                </a:tc>
                <a:tc>
                  <a:txBody>
                    <a:bodyPr/>
                    <a:lstStyle/>
                    <a:p>
                      <a:pPr indent="0" lvl="0" marL="0" marR="0" rtl="0" algn="ctr">
                        <a:lnSpc>
                          <a:spcPct val="100000"/>
                        </a:lnSpc>
                        <a:spcBef>
                          <a:spcPts val="0"/>
                        </a:spcBef>
                        <a:spcAft>
                          <a:spcPts val="0"/>
                        </a:spcAft>
                        <a:buNone/>
                      </a:pPr>
                      <a:r>
                        <a:rPr lang="en-US" sz="2000" u="none" cap="none" strike="noStrike">
                          <a:solidFill>
                            <a:srgbClr val="3F3F3F"/>
                          </a:solidFill>
                          <a:latin typeface="Open Sans"/>
                          <a:ea typeface="Open Sans"/>
                          <a:cs typeface="Open Sans"/>
                          <a:sym typeface="Open Sans"/>
                        </a:rPr>
                        <a:t>The type of the facility</a:t>
                      </a:r>
                      <a:endParaRPr sz="2000" u="none" cap="none" strike="noStrike">
                        <a:solidFill>
                          <a:srgbClr val="3F3F3F"/>
                        </a:solidFill>
                        <a:latin typeface="Open Sans"/>
                        <a:ea typeface="Open Sans"/>
                        <a:cs typeface="Open Sans"/>
                        <a:sym typeface="Open Sans"/>
                      </a:endParaRPr>
                    </a:p>
                  </a:txBody>
                  <a:tcPr marT="45725" marB="45725" marR="91450" marL="91450" anchor="ctr"/>
                </a:tc>
              </a:tr>
              <a:tr h="370850">
                <a:tc>
                  <a:txBody>
                    <a:bodyPr/>
                    <a:lstStyle/>
                    <a:p>
                      <a:pPr indent="0" lvl="0" marL="0" marR="0" rtl="0" algn="ctr">
                        <a:lnSpc>
                          <a:spcPct val="100000"/>
                        </a:lnSpc>
                        <a:spcBef>
                          <a:spcPts val="0"/>
                        </a:spcBef>
                        <a:spcAft>
                          <a:spcPts val="0"/>
                        </a:spcAft>
                        <a:buNone/>
                      </a:pPr>
                      <a:r>
                        <a:rPr b="0" i="0" lang="en-US" sz="2000" u="none" cap="none" strike="noStrike">
                          <a:solidFill>
                            <a:srgbClr val="3F3F3F"/>
                          </a:solidFill>
                          <a:latin typeface="Open Sans"/>
                          <a:ea typeface="Open Sans"/>
                          <a:cs typeface="Open Sans"/>
                          <a:sym typeface="Open Sans"/>
                        </a:rPr>
                        <a:t>Status</a:t>
                      </a:r>
                      <a:endParaRPr/>
                    </a:p>
                  </a:txBody>
                  <a:tcPr marT="9525" marB="0" marR="9525" marL="9525" anchor="ctr"/>
                </a:tc>
                <a:tc>
                  <a:txBody>
                    <a:bodyPr/>
                    <a:lstStyle/>
                    <a:p>
                      <a:pPr indent="0" lvl="0" marL="0" marR="0" rtl="0" algn="ctr">
                        <a:lnSpc>
                          <a:spcPct val="100000"/>
                        </a:lnSpc>
                        <a:spcBef>
                          <a:spcPts val="0"/>
                        </a:spcBef>
                        <a:spcAft>
                          <a:spcPts val="0"/>
                        </a:spcAft>
                        <a:buNone/>
                      </a:pPr>
                      <a:r>
                        <a:rPr lang="en-US" sz="2000" u="none" cap="none" strike="noStrike">
                          <a:solidFill>
                            <a:srgbClr val="3F3F3F"/>
                          </a:solidFill>
                          <a:latin typeface="Open Sans"/>
                          <a:ea typeface="Open Sans"/>
                          <a:cs typeface="Open Sans"/>
                          <a:sym typeface="Open Sans"/>
                        </a:rPr>
                        <a:t>The status of the complaint</a:t>
                      </a:r>
                      <a:endParaRPr sz="2000" u="none" cap="none" strike="noStrike">
                        <a:solidFill>
                          <a:srgbClr val="3F3F3F"/>
                        </a:solidFill>
                        <a:latin typeface="Open Sans"/>
                        <a:ea typeface="Open Sans"/>
                        <a:cs typeface="Open Sans"/>
                        <a:sym typeface="Open Sans"/>
                      </a:endParaRPr>
                    </a:p>
                  </a:txBody>
                  <a:tcPr marT="45725" marB="45725" marR="91450" marL="91450" anchor="ctr"/>
                </a:tc>
              </a:tr>
            </a:tbl>
          </a:graphicData>
        </a:graphic>
      </p:graphicFrame>
      <p:sp>
        <p:nvSpPr>
          <p:cNvPr id="116" name="Google Shape;116;p9"/>
          <p:cNvSpPr txBox="1"/>
          <p:nvPr/>
        </p:nvSpPr>
        <p:spPr>
          <a:xfrm>
            <a:off x="6026727" y="1491385"/>
            <a:ext cx="6712528" cy="43088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US" sz="2200" u="none" cap="none" strike="noStrike">
                <a:solidFill>
                  <a:schemeClr val="lt1"/>
                </a:solidFill>
                <a:latin typeface="Open Sans"/>
                <a:ea typeface="Open Sans"/>
                <a:cs typeface="Open Sans"/>
                <a:sym typeface="Open Sans"/>
              </a:rPr>
              <a:t>Dataset name: 311-service-requests-nyc.csv</a:t>
            </a:r>
            <a:endParaRPr/>
          </a:p>
        </p:txBody>
      </p:sp>
    </p:spTree>
  </p:cSld>
  <p:clrMapOvr>
    <a:masterClrMapping/>
  </p:clrMapOvr>
</p:sld>
</file>

<file path=ppt/theme/theme1.xml><?xml version="1.0" encoding="utf-8"?>
<a:theme xmlns:a="http://schemas.openxmlformats.org/drawingml/2006/main" xmlns:r="http://schemas.openxmlformats.org/officeDocument/2006/relationships" name="Digital Marketing">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0x010100730F2DDABBDF49409AAC83A5FD91EC22</vt:lpwstr>
  </property>
</Properties>
</file>