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 id="2147483706" r:id="rId2"/>
    <p:sldMasterId id="2147483712" r:id="rId3"/>
    <p:sldMasterId id="2147483724" r:id="rId4"/>
  </p:sldMasterIdLst>
  <p:notesMasterIdLst>
    <p:notesMasterId r:id="rId12"/>
  </p:notesMasterIdLst>
  <p:handoutMasterIdLst>
    <p:handoutMasterId r:id="rId13"/>
  </p:handoutMasterIdLst>
  <p:sldIdLst>
    <p:sldId id="446" r:id="rId5"/>
    <p:sldId id="454" r:id="rId6"/>
    <p:sldId id="456" r:id="rId7"/>
    <p:sldId id="455" r:id="rId8"/>
    <p:sldId id="459" r:id="rId9"/>
    <p:sldId id="458" r:id="rId10"/>
    <p:sldId id="4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4D888-764D-4332-8024-3DCC9461E92F}"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D83638D-61AB-452F-A868-3B1EB49DC975}">
      <dgm:prSet phldrT="[Text]" custT="1"/>
      <dgm:spPr/>
      <dgm:t>
        <a:bodyPr/>
        <a:lstStyle/>
        <a:p>
          <a:r>
            <a:rPr lang="en-NZ" sz="1100" dirty="0"/>
            <a:t>Importing Data</a:t>
          </a:r>
        </a:p>
      </dgm:t>
    </dgm:pt>
    <dgm:pt modelId="{20A0E8CC-8551-4ABA-AF20-7365C371DFE7}" type="parTrans" cxnId="{39B7E611-143E-4B2C-B9C7-07336AC60319}">
      <dgm:prSet/>
      <dgm:spPr/>
      <dgm:t>
        <a:bodyPr/>
        <a:lstStyle/>
        <a:p>
          <a:endParaRPr lang="en-NZ"/>
        </a:p>
      </dgm:t>
    </dgm:pt>
    <dgm:pt modelId="{7FF3652E-47CC-429A-8F5F-4914309FBEDC}" type="sibTrans" cxnId="{39B7E611-143E-4B2C-B9C7-07336AC60319}">
      <dgm:prSet/>
      <dgm:spPr/>
      <dgm:t>
        <a:bodyPr/>
        <a:lstStyle/>
        <a:p>
          <a:endParaRPr lang="en-NZ"/>
        </a:p>
      </dgm:t>
    </dgm:pt>
    <dgm:pt modelId="{E703BC1E-AA08-4CC1-BED1-3A315202C6A4}">
      <dgm:prSet phldrT="[Text]" custT="1"/>
      <dgm:spPr/>
      <dgm:t>
        <a:bodyPr/>
        <a:lstStyle/>
        <a:p>
          <a:r>
            <a:rPr lang="en-NZ" sz="1100" dirty="0"/>
            <a:t>Cleaning Data</a:t>
          </a:r>
        </a:p>
      </dgm:t>
    </dgm:pt>
    <dgm:pt modelId="{523437DB-EF42-4934-81C3-1DD44F2D7104}" type="parTrans" cxnId="{4A81A6A7-0A63-4704-92B1-77A8954D9366}">
      <dgm:prSet/>
      <dgm:spPr/>
      <dgm:t>
        <a:bodyPr/>
        <a:lstStyle/>
        <a:p>
          <a:endParaRPr lang="en-NZ"/>
        </a:p>
      </dgm:t>
    </dgm:pt>
    <dgm:pt modelId="{230BE26E-8ED0-4FEB-B1AF-2DFE5A65C068}" type="sibTrans" cxnId="{4A81A6A7-0A63-4704-92B1-77A8954D9366}">
      <dgm:prSet/>
      <dgm:spPr/>
      <dgm:t>
        <a:bodyPr/>
        <a:lstStyle/>
        <a:p>
          <a:endParaRPr lang="en-NZ"/>
        </a:p>
      </dgm:t>
    </dgm:pt>
    <dgm:pt modelId="{27133AE4-04B1-4019-82F5-2D4B62A6D435}">
      <dgm:prSet phldrT="[Text]" custT="1"/>
      <dgm:spPr/>
      <dgm:t>
        <a:bodyPr/>
        <a:lstStyle/>
        <a:p>
          <a:r>
            <a:rPr lang="en-NZ" sz="1100" dirty="0"/>
            <a:t>Pre-processing</a:t>
          </a:r>
        </a:p>
      </dgm:t>
    </dgm:pt>
    <dgm:pt modelId="{3FF48AED-AA46-485F-B334-AEFA4921969F}" type="parTrans" cxnId="{0638E0F8-BB84-4F6D-BAE9-FA01E6A147BF}">
      <dgm:prSet/>
      <dgm:spPr/>
      <dgm:t>
        <a:bodyPr/>
        <a:lstStyle/>
        <a:p>
          <a:endParaRPr lang="en-NZ"/>
        </a:p>
      </dgm:t>
    </dgm:pt>
    <dgm:pt modelId="{B8F6AA37-BBAF-4858-B7C2-02B77C0CE628}" type="sibTrans" cxnId="{0638E0F8-BB84-4F6D-BAE9-FA01E6A147BF}">
      <dgm:prSet/>
      <dgm:spPr/>
      <dgm:t>
        <a:bodyPr/>
        <a:lstStyle/>
        <a:p>
          <a:endParaRPr lang="en-NZ"/>
        </a:p>
      </dgm:t>
    </dgm:pt>
    <dgm:pt modelId="{9C6F01A2-715E-4AD2-97FD-4910EF3421C8}">
      <dgm:prSet phldrT="[Text]" custT="1"/>
      <dgm:spPr/>
      <dgm:t>
        <a:bodyPr/>
        <a:lstStyle/>
        <a:p>
          <a:r>
            <a:rPr lang="en-NZ" sz="1100" dirty="0"/>
            <a:t>NLP – sentimental Analysis</a:t>
          </a:r>
        </a:p>
      </dgm:t>
    </dgm:pt>
    <dgm:pt modelId="{665467FE-E282-4EA6-B161-89F7A0A3DD26}" type="parTrans" cxnId="{C10E09BB-71C2-468B-9CE1-6573FB11745F}">
      <dgm:prSet/>
      <dgm:spPr/>
      <dgm:t>
        <a:bodyPr/>
        <a:lstStyle/>
        <a:p>
          <a:endParaRPr lang="en-NZ"/>
        </a:p>
      </dgm:t>
    </dgm:pt>
    <dgm:pt modelId="{692DA059-E221-4683-B7F9-FF59C39BA979}" type="sibTrans" cxnId="{C10E09BB-71C2-468B-9CE1-6573FB11745F}">
      <dgm:prSet/>
      <dgm:spPr/>
      <dgm:t>
        <a:bodyPr/>
        <a:lstStyle/>
        <a:p>
          <a:endParaRPr lang="en-NZ"/>
        </a:p>
      </dgm:t>
    </dgm:pt>
    <dgm:pt modelId="{F0E4F476-18D1-42B8-AFB1-0904B2CFBB18}">
      <dgm:prSet phldrT="[Text]" custT="1"/>
      <dgm:spPr/>
      <dgm:t>
        <a:bodyPr/>
        <a:lstStyle/>
        <a:p>
          <a:r>
            <a:rPr lang="en-NZ" sz="1100" dirty="0"/>
            <a:t>Results</a:t>
          </a:r>
        </a:p>
      </dgm:t>
    </dgm:pt>
    <dgm:pt modelId="{F227E619-F676-49E9-BBC0-32A477DF8636}" type="parTrans" cxnId="{B12F759A-0465-4B68-B5DC-81988B940A37}">
      <dgm:prSet/>
      <dgm:spPr/>
      <dgm:t>
        <a:bodyPr/>
        <a:lstStyle/>
        <a:p>
          <a:endParaRPr lang="en-NZ"/>
        </a:p>
      </dgm:t>
    </dgm:pt>
    <dgm:pt modelId="{A1B7BE24-6368-4EA4-8346-60A449922D9B}" type="sibTrans" cxnId="{B12F759A-0465-4B68-B5DC-81988B940A37}">
      <dgm:prSet/>
      <dgm:spPr/>
      <dgm:t>
        <a:bodyPr/>
        <a:lstStyle/>
        <a:p>
          <a:endParaRPr lang="en-NZ"/>
        </a:p>
      </dgm:t>
    </dgm:pt>
    <dgm:pt modelId="{C688EB45-2363-4D6D-B004-F044C0FAA925}">
      <dgm:prSet phldrT="[Text]" custT="1"/>
      <dgm:spPr/>
      <dgm:t>
        <a:bodyPr/>
        <a:lstStyle/>
        <a:p>
          <a:r>
            <a:rPr lang="en-NZ" sz="1100" dirty="0"/>
            <a:t>Next Step</a:t>
          </a:r>
        </a:p>
      </dgm:t>
    </dgm:pt>
    <dgm:pt modelId="{8C45200A-0086-45AA-95E9-1B624BE635B5}" type="parTrans" cxnId="{A38E86CF-6CAE-4CB5-8EA5-77770E1871F5}">
      <dgm:prSet/>
      <dgm:spPr/>
      <dgm:t>
        <a:bodyPr/>
        <a:lstStyle/>
        <a:p>
          <a:endParaRPr lang="en-NZ"/>
        </a:p>
      </dgm:t>
    </dgm:pt>
    <dgm:pt modelId="{D9B3A656-2E78-4A8A-A3F0-7BC80844B05C}" type="sibTrans" cxnId="{A38E86CF-6CAE-4CB5-8EA5-77770E1871F5}">
      <dgm:prSet/>
      <dgm:spPr/>
      <dgm:t>
        <a:bodyPr/>
        <a:lstStyle/>
        <a:p>
          <a:endParaRPr lang="en-NZ"/>
        </a:p>
      </dgm:t>
    </dgm:pt>
    <dgm:pt modelId="{E74EFE78-6EFD-4216-A5ED-03F32AA7279C}" type="pres">
      <dgm:prSet presAssocID="{6264D888-764D-4332-8024-3DCC9461E92F}" presName="Name0" presStyleCnt="0">
        <dgm:presLayoutVars>
          <dgm:dir/>
          <dgm:resizeHandles val="exact"/>
        </dgm:presLayoutVars>
      </dgm:prSet>
      <dgm:spPr/>
    </dgm:pt>
    <dgm:pt modelId="{92AE255C-8DE0-4A29-9417-37EE88EA57C6}" type="pres">
      <dgm:prSet presAssocID="{4D83638D-61AB-452F-A868-3B1EB49DC975}" presName="composite" presStyleCnt="0"/>
      <dgm:spPr/>
    </dgm:pt>
    <dgm:pt modelId="{5EFDA1F7-883B-417D-AB20-1497895D8F0F}" type="pres">
      <dgm:prSet presAssocID="{4D83638D-61AB-452F-A868-3B1EB49DC975}" presName="bgChev" presStyleLbl="node1" presStyleIdx="0" presStyleCnt="6"/>
      <dgm:spPr/>
    </dgm:pt>
    <dgm:pt modelId="{AA237C0C-29E0-44B0-A255-FF071EB46C5D}" type="pres">
      <dgm:prSet presAssocID="{4D83638D-61AB-452F-A868-3B1EB49DC975}" presName="txNode" presStyleLbl="fgAcc1" presStyleIdx="0" presStyleCnt="6" custScaleY="128379" custLinFactNeighborX="3926" custLinFactNeighborY="34353">
        <dgm:presLayoutVars>
          <dgm:bulletEnabled val="1"/>
        </dgm:presLayoutVars>
      </dgm:prSet>
      <dgm:spPr/>
    </dgm:pt>
    <dgm:pt modelId="{A4780E55-41EF-440A-A796-D00096A0DF8D}" type="pres">
      <dgm:prSet presAssocID="{7FF3652E-47CC-429A-8F5F-4914309FBEDC}" presName="compositeSpace" presStyleCnt="0"/>
      <dgm:spPr/>
    </dgm:pt>
    <dgm:pt modelId="{E04D8A02-44AB-4359-BFC5-DA009E725856}" type="pres">
      <dgm:prSet presAssocID="{E703BC1E-AA08-4CC1-BED1-3A315202C6A4}" presName="composite" presStyleCnt="0"/>
      <dgm:spPr/>
    </dgm:pt>
    <dgm:pt modelId="{00E7DB1C-B603-4E50-A664-38CFCDACEE30}" type="pres">
      <dgm:prSet presAssocID="{E703BC1E-AA08-4CC1-BED1-3A315202C6A4}" presName="bgChev" presStyleLbl="node1" presStyleIdx="1" presStyleCnt="6"/>
      <dgm:spPr/>
    </dgm:pt>
    <dgm:pt modelId="{A7C1A988-B311-40FB-9A17-784A1B28AF9D}" type="pres">
      <dgm:prSet presAssocID="{E703BC1E-AA08-4CC1-BED1-3A315202C6A4}" presName="txNode" presStyleLbl="fgAcc1" presStyleIdx="1" presStyleCnt="6" custScaleY="128379" custLinFactNeighborX="3926" custLinFactNeighborY="34353">
        <dgm:presLayoutVars>
          <dgm:bulletEnabled val="1"/>
        </dgm:presLayoutVars>
      </dgm:prSet>
      <dgm:spPr/>
    </dgm:pt>
    <dgm:pt modelId="{49B71592-8023-464F-BDB7-3920082B19CB}" type="pres">
      <dgm:prSet presAssocID="{230BE26E-8ED0-4FEB-B1AF-2DFE5A65C068}" presName="compositeSpace" presStyleCnt="0"/>
      <dgm:spPr/>
    </dgm:pt>
    <dgm:pt modelId="{8973C0D0-DD26-4EB1-8769-FAE1DE8D07D8}" type="pres">
      <dgm:prSet presAssocID="{27133AE4-04B1-4019-82F5-2D4B62A6D435}" presName="composite" presStyleCnt="0"/>
      <dgm:spPr/>
    </dgm:pt>
    <dgm:pt modelId="{3EDE23A8-7BB5-4FE9-BCA6-81D9EC673946}" type="pres">
      <dgm:prSet presAssocID="{27133AE4-04B1-4019-82F5-2D4B62A6D435}" presName="bgChev" presStyleLbl="node1" presStyleIdx="2" presStyleCnt="6"/>
      <dgm:spPr/>
    </dgm:pt>
    <dgm:pt modelId="{1D1B9AFD-32BD-497E-80F1-6D4FFFC8A2C9}" type="pres">
      <dgm:prSet presAssocID="{27133AE4-04B1-4019-82F5-2D4B62A6D435}" presName="txNode" presStyleLbl="fgAcc1" presStyleIdx="2" presStyleCnt="6" custScaleX="104204" custScaleY="128379" custLinFactNeighborX="3926" custLinFactNeighborY="34353">
        <dgm:presLayoutVars>
          <dgm:bulletEnabled val="1"/>
        </dgm:presLayoutVars>
      </dgm:prSet>
      <dgm:spPr/>
    </dgm:pt>
    <dgm:pt modelId="{639745AA-ED7A-4B36-9B3D-C2A874D51119}" type="pres">
      <dgm:prSet presAssocID="{B8F6AA37-BBAF-4858-B7C2-02B77C0CE628}" presName="compositeSpace" presStyleCnt="0"/>
      <dgm:spPr/>
    </dgm:pt>
    <dgm:pt modelId="{1664E1B2-5C35-4624-BB77-5F0BA92B435B}" type="pres">
      <dgm:prSet presAssocID="{9C6F01A2-715E-4AD2-97FD-4910EF3421C8}" presName="composite" presStyleCnt="0"/>
      <dgm:spPr/>
    </dgm:pt>
    <dgm:pt modelId="{B8B9F30B-4292-43CB-B4D6-2B795B2AED78}" type="pres">
      <dgm:prSet presAssocID="{9C6F01A2-715E-4AD2-97FD-4910EF3421C8}" presName="bgChev" presStyleLbl="node1" presStyleIdx="3" presStyleCnt="6"/>
      <dgm:spPr/>
    </dgm:pt>
    <dgm:pt modelId="{CDC46A54-F3FD-4D32-8E9B-25B881D12D45}" type="pres">
      <dgm:prSet presAssocID="{9C6F01A2-715E-4AD2-97FD-4910EF3421C8}" presName="txNode" presStyleLbl="fgAcc1" presStyleIdx="3" presStyleCnt="6" custScaleX="123411" custScaleY="128379" custLinFactNeighborX="3926" custLinFactNeighborY="34353">
        <dgm:presLayoutVars>
          <dgm:bulletEnabled val="1"/>
        </dgm:presLayoutVars>
      </dgm:prSet>
      <dgm:spPr/>
    </dgm:pt>
    <dgm:pt modelId="{25EE1EF3-CD8E-4F8E-8087-E4B263BC6923}" type="pres">
      <dgm:prSet presAssocID="{692DA059-E221-4683-B7F9-FF59C39BA979}" presName="compositeSpace" presStyleCnt="0"/>
      <dgm:spPr/>
    </dgm:pt>
    <dgm:pt modelId="{815A650D-000E-4F47-823A-DBB1EF6896EB}" type="pres">
      <dgm:prSet presAssocID="{F0E4F476-18D1-42B8-AFB1-0904B2CFBB18}" presName="composite" presStyleCnt="0"/>
      <dgm:spPr/>
    </dgm:pt>
    <dgm:pt modelId="{F77BA43A-2DA1-43FA-991F-3FBBF365A255}" type="pres">
      <dgm:prSet presAssocID="{F0E4F476-18D1-42B8-AFB1-0904B2CFBB18}" presName="bgChev" presStyleLbl="node1" presStyleIdx="4" presStyleCnt="6"/>
      <dgm:spPr/>
    </dgm:pt>
    <dgm:pt modelId="{1655CD18-9771-44E2-A7A7-55AE1458F343}" type="pres">
      <dgm:prSet presAssocID="{F0E4F476-18D1-42B8-AFB1-0904B2CFBB18}" presName="txNode" presStyleLbl="fgAcc1" presStyleIdx="4" presStyleCnt="6" custScaleY="128379" custLinFactNeighborX="3926" custLinFactNeighborY="34353">
        <dgm:presLayoutVars>
          <dgm:bulletEnabled val="1"/>
        </dgm:presLayoutVars>
      </dgm:prSet>
      <dgm:spPr/>
    </dgm:pt>
    <dgm:pt modelId="{603151E2-B8DA-4474-A230-89B6716F52A6}" type="pres">
      <dgm:prSet presAssocID="{A1B7BE24-6368-4EA4-8346-60A449922D9B}" presName="compositeSpace" presStyleCnt="0"/>
      <dgm:spPr/>
    </dgm:pt>
    <dgm:pt modelId="{BCBA6FB0-CA92-4AD6-A8C1-AC2294218AF4}" type="pres">
      <dgm:prSet presAssocID="{C688EB45-2363-4D6D-B004-F044C0FAA925}" presName="composite" presStyleCnt="0"/>
      <dgm:spPr/>
    </dgm:pt>
    <dgm:pt modelId="{7F6996BD-D7D4-4572-B94F-A58DE67A1469}" type="pres">
      <dgm:prSet presAssocID="{C688EB45-2363-4D6D-B004-F044C0FAA925}" presName="bgChev" presStyleLbl="node1" presStyleIdx="5" presStyleCnt="6"/>
      <dgm:spPr/>
    </dgm:pt>
    <dgm:pt modelId="{19739AF7-D017-459D-A0EA-74773D5C42F0}" type="pres">
      <dgm:prSet presAssocID="{C688EB45-2363-4D6D-B004-F044C0FAA925}" presName="txNode" presStyleLbl="fgAcc1" presStyleIdx="5" presStyleCnt="6" custScaleY="128379" custLinFactNeighborX="3926" custLinFactNeighborY="34353">
        <dgm:presLayoutVars>
          <dgm:bulletEnabled val="1"/>
        </dgm:presLayoutVars>
      </dgm:prSet>
      <dgm:spPr/>
    </dgm:pt>
  </dgm:ptLst>
  <dgm:cxnLst>
    <dgm:cxn modelId="{39B7E611-143E-4B2C-B9C7-07336AC60319}" srcId="{6264D888-764D-4332-8024-3DCC9461E92F}" destId="{4D83638D-61AB-452F-A868-3B1EB49DC975}" srcOrd="0" destOrd="0" parTransId="{20A0E8CC-8551-4ABA-AF20-7365C371DFE7}" sibTransId="{7FF3652E-47CC-429A-8F5F-4914309FBEDC}"/>
    <dgm:cxn modelId="{B680C467-6EF7-464D-A55B-66FA8F9DE4A8}" type="presOf" srcId="{F0E4F476-18D1-42B8-AFB1-0904B2CFBB18}" destId="{1655CD18-9771-44E2-A7A7-55AE1458F343}" srcOrd="0" destOrd="0" presId="urn:microsoft.com/office/officeart/2005/8/layout/chevronAccent+Icon"/>
    <dgm:cxn modelId="{66698A6B-8351-4754-835B-4C88D2E03F11}" type="presOf" srcId="{C688EB45-2363-4D6D-B004-F044C0FAA925}" destId="{19739AF7-D017-459D-A0EA-74773D5C42F0}" srcOrd="0" destOrd="0" presId="urn:microsoft.com/office/officeart/2005/8/layout/chevronAccent+Icon"/>
    <dgm:cxn modelId="{09C6E797-7CA1-4FB9-8F6B-07A5C648FBB4}" type="presOf" srcId="{4D83638D-61AB-452F-A868-3B1EB49DC975}" destId="{AA237C0C-29E0-44B0-A255-FF071EB46C5D}" srcOrd="0" destOrd="0" presId="urn:microsoft.com/office/officeart/2005/8/layout/chevronAccent+Icon"/>
    <dgm:cxn modelId="{B12F759A-0465-4B68-B5DC-81988B940A37}" srcId="{6264D888-764D-4332-8024-3DCC9461E92F}" destId="{F0E4F476-18D1-42B8-AFB1-0904B2CFBB18}" srcOrd="4" destOrd="0" parTransId="{F227E619-F676-49E9-BBC0-32A477DF8636}" sibTransId="{A1B7BE24-6368-4EA4-8346-60A449922D9B}"/>
    <dgm:cxn modelId="{3E83569A-D9CD-4E77-8835-1EDA1965216B}" type="presOf" srcId="{6264D888-764D-4332-8024-3DCC9461E92F}" destId="{E74EFE78-6EFD-4216-A5ED-03F32AA7279C}" srcOrd="0" destOrd="0" presId="urn:microsoft.com/office/officeart/2005/8/layout/chevronAccent+Icon"/>
    <dgm:cxn modelId="{50A8ED9F-42A1-4606-A811-B4DF8F5625D7}" type="presOf" srcId="{9C6F01A2-715E-4AD2-97FD-4910EF3421C8}" destId="{CDC46A54-F3FD-4D32-8E9B-25B881D12D45}" srcOrd="0" destOrd="0" presId="urn:microsoft.com/office/officeart/2005/8/layout/chevronAccent+Icon"/>
    <dgm:cxn modelId="{4A81A6A7-0A63-4704-92B1-77A8954D9366}" srcId="{6264D888-764D-4332-8024-3DCC9461E92F}" destId="{E703BC1E-AA08-4CC1-BED1-3A315202C6A4}" srcOrd="1" destOrd="0" parTransId="{523437DB-EF42-4934-81C3-1DD44F2D7104}" sibTransId="{230BE26E-8ED0-4FEB-B1AF-2DFE5A65C068}"/>
    <dgm:cxn modelId="{5F9F2AB9-67E2-4B05-8D15-B2457616767D}" type="presOf" srcId="{E703BC1E-AA08-4CC1-BED1-3A315202C6A4}" destId="{A7C1A988-B311-40FB-9A17-784A1B28AF9D}" srcOrd="0" destOrd="0" presId="urn:microsoft.com/office/officeart/2005/8/layout/chevronAccent+Icon"/>
    <dgm:cxn modelId="{C10E09BB-71C2-468B-9CE1-6573FB11745F}" srcId="{6264D888-764D-4332-8024-3DCC9461E92F}" destId="{9C6F01A2-715E-4AD2-97FD-4910EF3421C8}" srcOrd="3" destOrd="0" parTransId="{665467FE-E282-4EA6-B161-89F7A0A3DD26}" sibTransId="{692DA059-E221-4683-B7F9-FF59C39BA979}"/>
    <dgm:cxn modelId="{86352CCA-09B0-46C5-B537-F1B6406E3803}" type="presOf" srcId="{27133AE4-04B1-4019-82F5-2D4B62A6D435}" destId="{1D1B9AFD-32BD-497E-80F1-6D4FFFC8A2C9}" srcOrd="0" destOrd="0" presId="urn:microsoft.com/office/officeart/2005/8/layout/chevronAccent+Icon"/>
    <dgm:cxn modelId="{A38E86CF-6CAE-4CB5-8EA5-77770E1871F5}" srcId="{6264D888-764D-4332-8024-3DCC9461E92F}" destId="{C688EB45-2363-4D6D-B004-F044C0FAA925}" srcOrd="5" destOrd="0" parTransId="{8C45200A-0086-45AA-95E9-1B624BE635B5}" sibTransId="{D9B3A656-2E78-4A8A-A3F0-7BC80844B05C}"/>
    <dgm:cxn modelId="{0638E0F8-BB84-4F6D-BAE9-FA01E6A147BF}" srcId="{6264D888-764D-4332-8024-3DCC9461E92F}" destId="{27133AE4-04B1-4019-82F5-2D4B62A6D435}" srcOrd="2" destOrd="0" parTransId="{3FF48AED-AA46-485F-B334-AEFA4921969F}" sibTransId="{B8F6AA37-BBAF-4858-B7C2-02B77C0CE628}"/>
    <dgm:cxn modelId="{7154FEEC-42CA-4606-93BC-BBEB4BB60308}" type="presParOf" srcId="{E74EFE78-6EFD-4216-A5ED-03F32AA7279C}" destId="{92AE255C-8DE0-4A29-9417-37EE88EA57C6}" srcOrd="0" destOrd="0" presId="urn:microsoft.com/office/officeart/2005/8/layout/chevronAccent+Icon"/>
    <dgm:cxn modelId="{F38630FA-8D00-4997-82BE-A27554D9D353}" type="presParOf" srcId="{92AE255C-8DE0-4A29-9417-37EE88EA57C6}" destId="{5EFDA1F7-883B-417D-AB20-1497895D8F0F}" srcOrd="0" destOrd="0" presId="urn:microsoft.com/office/officeart/2005/8/layout/chevronAccent+Icon"/>
    <dgm:cxn modelId="{F21F738B-5FEE-4503-A38E-66E247A08098}" type="presParOf" srcId="{92AE255C-8DE0-4A29-9417-37EE88EA57C6}" destId="{AA237C0C-29E0-44B0-A255-FF071EB46C5D}" srcOrd="1" destOrd="0" presId="urn:microsoft.com/office/officeart/2005/8/layout/chevronAccent+Icon"/>
    <dgm:cxn modelId="{2879B66D-BD65-441E-ABEE-63E1B82A6EE5}" type="presParOf" srcId="{E74EFE78-6EFD-4216-A5ED-03F32AA7279C}" destId="{A4780E55-41EF-440A-A796-D00096A0DF8D}" srcOrd="1" destOrd="0" presId="urn:microsoft.com/office/officeart/2005/8/layout/chevronAccent+Icon"/>
    <dgm:cxn modelId="{BCCA941E-F0EE-426D-BCD2-259956A610E6}" type="presParOf" srcId="{E74EFE78-6EFD-4216-A5ED-03F32AA7279C}" destId="{E04D8A02-44AB-4359-BFC5-DA009E725856}" srcOrd="2" destOrd="0" presId="urn:microsoft.com/office/officeart/2005/8/layout/chevronAccent+Icon"/>
    <dgm:cxn modelId="{F4DA890E-3CFC-4F17-9A44-89E3A7C6931A}" type="presParOf" srcId="{E04D8A02-44AB-4359-BFC5-DA009E725856}" destId="{00E7DB1C-B603-4E50-A664-38CFCDACEE30}" srcOrd="0" destOrd="0" presId="urn:microsoft.com/office/officeart/2005/8/layout/chevronAccent+Icon"/>
    <dgm:cxn modelId="{5823692E-91BD-48B8-8186-D60F86379E95}" type="presParOf" srcId="{E04D8A02-44AB-4359-BFC5-DA009E725856}" destId="{A7C1A988-B311-40FB-9A17-784A1B28AF9D}" srcOrd="1" destOrd="0" presId="urn:microsoft.com/office/officeart/2005/8/layout/chevronAccent+Icon"/>
    <dgm:cxn modelId="{1AE272BA-CF2C-45CD-A6D9-7C41241BF8E4}" type="presParOf" srcId="{E74EFE78-6EFD-4216-A5ED-03F32AA7279C}" destId="{49B71592-8023-464F-BDB7-3920082B19CB}" srcOrd="3" destOrd="0" presId="urn:microsoft.com/office/officeart/2005/8/layout/chevronAccent+Icon"/>
    <dgm:cxn modelId="{3D327FC2-D4E9-4713-93CA-966A85A04F0F}" type="presParOf" srcId="{E74EFE78-6EFD-4216-A5ED-03F32AA7279C}" destId="{8973C0D0-DD26-4EB1-8769-FAE1DE8D07D8}" srcOrd="4" destOrd="0" presId="urn:microsoft.com/office/officeart/2005/8/layout/chevronAccent+Icon"/>
    <dgm:cxn modelId="{210F2B71-7331-4039-BA43-5B5DCB132275}" type="presParOf" srcId="{8973C0D0-DD26-4EB1-8769-FAE1DE8D07D8}" destId="{3EDE23A8-7BB5-4FE9-BCA6-81D9EC673946}" srcOrd="0" destOrd="0" presId="urn:microsoft.com/office/officeart/2005/8/layout/chevronAccent+Icon"/>
    <dgm:cxn modelId="{C8A5D80E-6098-40B7-86DB-D88D410389DB}" type="presParOf" srcId="{8973C0D0-DD26-4EB1-8769-FAE1DE8D07D8}" destId="{1D1B9AFD-32BD-497E-80F1-6D4FFFC8A2C9}" srcOrd="1" destOrd="0" presId="urn:microsoft.com/office/officeart/2005/8/layout/chevronAccent+Icon"/>
    <dgm:cxn modelId="{C992939F-673F-4A26-8CA3-ECE2FA14D230}" type="presParOf" srcId="{E74EFE78-6EFD-4216-A5ED-03F32AA7279C}" destId="{639745AA-ED7A-4B36-9B3D-C2A874D51119}" srcOrd="5" destOrd="0" presId="urn:microsoft.com/office/officeart/2005/8/layout/chevronAccent+Icon"/>
    <dgm:cxn modelId="{7B7F71FF-8AF4-40F8-B029-A5D6E5A7DF4C}" type="presParOf" srcId="{E74EFE78-6EFD-4216-A5ED-03F32AA7279C}" destId="{1664E1B2-5C35-4624-BB77-5F0BA92B435B}" srcOrd="6" destOrd="0" presId="urn:microsoft.com/office/officeart/2005/8/layout/chevronAccent+Icon"/>
    <dgm:cxn modelId="{0F581F57-BDAE-4A8B-A97B-51CD7E6515E4}" type="presParOf" srcId="{1664E1B2-5C35-4624-BB77-5F0BA92B435B}" destId="{B8B9F30B-4292-43CB-B4D6-2B795B2AED78}" srcOrd="0" destOrd="0" presId="urn:microsoft.com/office/officeart/2005/8/layout/chevronAccent+Icon"/>
    <dgm:cxn modelId="{5148E245-B4D5-4EFA-BE6A-F851AE0915B3}" type="presParOf" srcId="{1664E1B2-5C35-4624-BB77-5F0BA92B435B}" destId="{CDC46A54-F3FD-4D32-8E9B-25B881D12D45}" srcOrd="1" destOrd="0" presId="urn:microsoft.com/office/officeart/2005/8/layout/chevronAccent+Icon"/>
    <dgm:cxn modelId="{7E671186-1D64-434A-AD2E-DDDF4927F08D}" type="presParOf" srcId="{E74EFE78-6EFD-4216-A5ED-03F32AA7279C}" destId="{25EE1EF3-CD8E-4F8E-8087-E4B263BC6923}" srcOrd="7" destOrd="0" presId="urn:microsoft.com/office/officeart/2005/8/layout/chevronAccent+Icon"/>
    <dgm:cxn modelId="{0BE5E620-2D9B-4913-9DEE-247BB9EA7698}" type="presParOf" srcId="{E74EFE78-6EFD-4216-A5ED-03F32AA7279C}" destId="{815A650D-000E-4F47-823A-DBB1EF6896EB}" srcOrd="8" destOrd="0" presId="urn:microsoft.com/office/officeart/2005/8/layout/chevronAccent+Icon"/>
    <dgm:cxn modelId="{A283E0BF-B4C9-41D9-850D-F208F4DA5420}" type="presParOf" srcId="{815A650D-000E-4F47-823A-DBB1EF6896EB}" destId="{F77BA43A-2DA1-43FA-991F-3FBBF365A255}" srcOrd="0" destOrd="0" presId="urn:microsoft.com/office/officeart/2005/8/layout/chevronAccent+Icon"/>
    <dgm:cxn modelId="{79D2D23F-DF44-497C-8A93-A3E2700FF8AB}" type="presParOf" srcId="{815A650D-000E-4F47-823A-DBB1EF6896EB}" destId="{1655CD18-9771-44E2-A7A7-55AE1458F343}" srcOrd="1" destOrd="0" presId="urn:microsoft.com/office/officeart/2005/8/layout/chevronAccent+Icon"/>
    <dgm:cxn modelId="{DAF16CE9-5C29-4334-98F9-81F97E267421}" type="presParOf" srcId="{E74EFE78-6EFD-4216-A5ED-03F32AA7279C}" destId="{603151E2-B8DA-4474-A230-89B6716F52A6}" srcOrd="9" destOrd="0" presId="urn:microsoft.com/office/officeart/2005/8/layout/chevronAccent+Icon"/>
    <dgm:cxn modelId="{86CC1B5C-A1D6-4345-A421-6747B440EAB7}" type="presParOf" srcId="{E74EFE78-6EFD-4216-A5ED-03F32AA7279C}" destId="{BCBA6FB0-CA92-4AD6-A8C1-AC2294218AF4}" srcOrd="10" destOrd="0" presId="urn:microsoft.com/office/officeart/2005/8/layout/chevronAccent+Icon"/>
    <dgm:cxn modelId="{8902F0F8-F18E-424A-87EE-21213B4D37C7}" type="presParOf" srcId="{BCBA6FB0-CA92-4AD6-A8C1-AC2294218AF4}" destId="{7F6996BD-D7D4-4572-B94F-A58DE67A1469}" srcOrd="0" destOrd="0" presId="urn:microsoft.com/office/officeart/2005/8/layout/chevronAccent+Icon"/>
    <dgm:cxn modelId="{EBC674E0-B476-41B4-A61D-11FAC82A491F}" type="presParOf" srcId="{BCBA6FB0-CA92-4AD6-A8C1-AC2294218AF4}" destId="{19739AF7-D017-459D-A0EA-74773D5C42F0}"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DA1F7-883B-417D-AB20-1497895D8F0F}">
      <dsp:nvSpPr>
        <dsp:cNvPr id="0" name=""/>
        <dsp:cNvSpPr/>
      </dsp:nvSpPr>
      <dsp:spPr>
        <a:xfrm>
          <a:off x="4960"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37C0C-29E0-44B0-A255-FF071EB46C5D}">
      <dsp:nvSpPr>
        <dsp:cNvPr id="0" name=""/>
        <dsp:cNvSpPr/>
      </dsp:nvSpPr>
      <dsp:spPr>
        <a:xfrm>
          <a:off x="320003" y="1916941"/>
          <a:ext cx="887321"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Importing Data</a:t>
          </a:r>
        </a:p>
      </dsp:txBody>
      <dsp:txXfrm>
        <a:off x="335254" y="1932192"/>
        <a:ext cx="856819" cy="490202"/>
      </dsp:txXfrm>
    </dsp:sp>
    <dsp:sp modelId="{00E7DB1C-B603-4E50-A664-38CFCDACEE30}">
      <dsp:nvSpPr>
        <dsp:cNvPr id="0" name=""/>
        <dsp:cNvSpPr/>
      </dsp:nvSpPr>
      <dsp:spPr>
        <a:xfrm>
          <a:off x="1205179"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1A988-B311-40FB-9A17-784A1B28AF9D}">
      <dsp:nvSpPr>
        <dsp:cNvPr id="0" name=""/>
        <dsp:cNvSpPr/>
      </dsp:nvSpPr>
      <dsp:spPr>
        <a:xfrm>
          <a:off x="1520222" y="1916941"/>
          <a:ext cx="887321"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Cleaning Data</a:t>
          </a:r>
        </a:p>
      </dsp:txBody>
      <dsp:txXfrm>
        <a:off x="1535473" y="1932192"/>
        <a:ext cx="856819" cy="490202"/>
      </dsp:txXfrm>
    </dsp:sp>
    <dsp:sp modelId="{3EDE23A8-7BB5-4FE9-BCA6-81D9EC673946}">
      <dsp:nvSpPr>
        <dsp:cNvPr id="0" name=""/>
        <dsp:cNvSpPr/>
      </dsp:nvSpPr>
      <dsp:spPr>
        <a:xfrm>
          <a:off x="2405398"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B9AFD-32BD-497E-80F1-6D4FFFC8A2C9}">
      <dsp:nvSpPr>
        <dsp:cNvPr id="0" name=""/>
        <dsp:cNvSpPr/>
      </dsp:nvSpPr>
      <dsp:spPr>
        <a:xfrm>
          <a:off x="2701790" y="1916941"/>
          <a:ext cx="924624"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Pre-processing</a:t>
          </a:r>
        </a:p>
      </dsp:txBody>
      <dsp:txXfrm>
        <a:off x="2717041" y="1932192"/>
        <a:ext cx="894122" cy="490202"/>
      </dsp:txXfrm>
    </dsp:sp>
    <dsp:sp modelId="{B8B9F30B-4292-43CB-B4D6-2B795B2AED78}">
      <dsp:nvSpPr>
        <dsp:cNvPr id="0" name=""/>
        <dsp:cNvSpPr/>
      </dsp:nvSpPr>
      <dsp:spPr>
        <a:xfrm>
          <a:off x="3624268"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46A54-F3FD-4D32-8E9B-25B881D12D45}">
      <dsp:nvSpPr>
        <dsp:cNvPr id="0" name=""/>
        <dsp:cNvSpPr/>
      </dsp:nvSpPr>
      <dsp:spPr>
        <a:xfrm>
          <a:off x="3835446" y="1916941"/>
          <a:ext cx="1095052"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NLP – sentimental Analysis</a:t>
          </a:r>
        </a:p>
      </dsp:txBody>
      <dsp:txXfrm>
        <a:off x="3850697" y="1932192"/>
        <a:ext cx="1064550" cy="490202"/>
      </dsp:txXfrm>
    </dsp:sp>
    <dsp:sp modelId="{F77BA43A-2DA1-43FA-991F-3FBBF365A255}">
      <dsp:nvSpPr>
        <dsp:cNvPr id="0" name=""/>
        <dsp:cNvSpPr/>
      </dsp:nvSpPr>
      <dsp:spPr>
        <a:xfrm>
          <a:off x="4928353"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55CD18-9771-44E2-A7A7-55AE1458F343}">
      <dsp:nvSpPr>
        <dsp:cNvPr id="0" name=""/>
        <dsp:cNvSpPr/>
      </dsp:nvSpPr>
      <dsp:spPr>
        <a:xfrm>
          <a:off x="5243396" y="1916941"/>
          <a:ext cx="887321"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Results</a:t>
          </a:r>
        </a:p>
      </dsp:txBody>
      <dsp:txXfrm>
        <a:off x="5258647" y="1932192"/>
        <a:ext cx="856819" cy="490202"/>
      </dsp:txXfrm>
    </dsp:sp>
    <dsp:sp modelId="{7F6996BD-D7D4-4572-B94F-A58DE67A1469}">
      <dsp:nvSpPr>
        <dsp:cNvPr id="0" name=""/>
        <dsp:cNvSpPr/>
      </dsp:nvSpPr>
      <dsp:spPr>
        <a:xfrm>
          <a:off x="6128572" y="1733758"/>
          <a:ext cx="1050775" cy="4055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739AF7-D017-459D-A0EA-74773D5C42F0}">
      <dsp:nvSpPr>
        <dsp:cNvPr id="0" name=""/>
        <dsp:cNvSpPr/>
      </dsp:nvSpPr>
      <dsp:spPr>
        <a:xfrm>
          <a:off x="6413739" y="1916941"/>
          <a:ext cx="887321" cy="5207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NZ" sz="1100" kern="1200" dirty="0"/>
            <a:t>Next Step</a:t>
          </a:r>
        </a:p>
      </dsp:txBody>
      <dsp:txXfrm>
        <a:off x="6428990" y="1932192"/>
        <a:ext cx="856819" cy="4902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3/18/2023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358093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89687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30149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211845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16294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427948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urses.lumenlearning.com/suny-mcc-cos2master/chapter/defining-success/"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34982" y="570051"/>
            <a:ext cx="6581554" cy="1371600"/>
          </a:xfrm>
        </p:spPr>
        <p:txBody>
          <a:bodyPr anchor="t" anchorCtr="0">
            <a:normAutofit fontScale="90000"/>
          </a:bodyPr>
          <a:lstStyle/>
          <a:p>
            <a:r>
              <a:rPr lang="en-US" b="1" i="0" dirty="0">
                <a:solidFill>
                  <a:schemeClr val="tx1"/>
                </a:solidFill>
                <a:effectLst/>
                <a:latin typeface="-apple-system"/>
              </a:rPr>
              <a:t>MINI PROJECT 3</a:t>
            </a:r>
            <a:br>
              <a:rPr lang="en-US" b="1" i="0" dirty="0">
                <a:solidFill>
                  <a:schemeClr val="tx1"/>
                </a:solidFill>
                <a:effectLst/>
                <a:latin typeface="-apple-system"/>
              </a:rPr>
            </a:br>
            <a:r>
              <a:rPr lang="en-US" b="1" i="0" dirty="0">
                <a:solidFill>
                  <a:schemeClr val="tx1"/>
                </a:solidFill>
                <a:effectLst/>
                <a:latin typeface="-apple-system"/>
              </a:rPr>
              <a:t>Sentiment Analysis For Movie Reviews - NLP</a:t>
            </a:r>
            <a:br>
              <a:rPr lang="en-US" b="1" i="0" dirty="0">
                <a:effectLst/>
                <a:latin typeface="-apple-system"/>
              </a:rPr>
            </a:br>
            <a:br>
              <a:rPr lang="en-US" b="1" i="0" dirty="0">
                <a:effectLst/>
                <a:latin typeface="-apple-system"/>
              </a:rPr>
            </a:br>
            <a:br>
              <a:rPr lang="en-US" dirty="0"/>
            </a:br>
            <a:endParaRPr lang="en-US" dirty="0"/>
          </a:p>
        </p:txBody>
      </p:sp>
      <p:sp>
        <p:nvSpPr>
          <p:cNvPr id="2" name="TextBox 1">
            <a:extLst>
              <a:ext uri="{FF2B5EF4-FFF2-40B4-BE49-F238E27FC236}">
                <a16:creationId xmlns:a16="http://schemas.microsoft.com/office/drawing/2014/main" id="{92BA3490-169E-99D8-952F-70679E7EA5FC}"/>
              </a:ext>
            </a:extLst>
          </p:cNvPr>
          <p:cNvSpPr txBox="1"/>
          <p:nvPr/>
        </p:nvSpPr>
        <p:spPr>
          <a:xfrm>
            <a:off x="8543109" y="5529943"/>
            <a:ext cx="3108960" cy="646331"/>
          </a:xfrm>
          <a:prstGeom prst="rect">
            <a:avLst/>
          </a:prstGeom>
          <a:noFill/>
        </p:spPr>
        <p:txBody>
          <a:bodyPr wrap="square" rtlCol="0">
            <a:spAutoFit/>
          </a:bodyPr>
          <a:lstStyle/>
          <a:p>
            <a:r>
              <a:rPr lang="en-NZ" dirty="0"/>
              <a:t>By Divendra Raj</a:t>
            </a:r>
          </a:p>
          <a:p>
            <a:r>
              <a:rPr lang="en-NZ" dirty="0"/>
              <a:t>18/03/2023</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43472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5192605" y="226423"/>
            <a:ext cx="4434721" cy="5177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Business Background</a:t>
            </a:r>
          </a:p>
          <a:p>
            <a:r>
              <a:rPr lang="en-US" sz="1800" dirty="0"/>
              <a:t>Business Main Objective</a:t>
            </a:r>
          </a:p>
          <a:p>
            <a:r>
              <a:rPr lang="en-US" sz="1800" dirty="0"/>
              <a:t>Data Pipeline</a:t>
            </a:r>
          </a:p>
          <a:p>
            <a:r>
              <a:rPr lang="en-US" sz="1800" dirty="0"/>
              <a:t>Data Summary</a:t>
            </a:r>
          </a:p>
          <a:p>
            <a:r>
              <a:rPr lang="en-US" sz="1800" dirty="0"/>
              <a:t>Data Cleaning</a:t>
            </a:r>
          </a:p>
          <a:p>
            <a:r>
              <a:rPr lang="en-US" sz="1800" dirty="0"/>
              <a:t>Modelling</a:t>
            </a:r>
          </a:p>
          <a:p>
            <a:r>
              <a:rPr lang="en-US" sz="1800" dirty="0"/>
              <a:t>Model Performance</a:t>
            </a:r>
          </a:p>
          <a:p>
            <a:r>
              <a:rPr lang="en-US" sz="1800" dirty="0"/>
              <a:t>Interpretations</a:t>
            </a:r>
          </a:p>
          <a:p>
            <a:r>
              <a:rPr lang="en-US" sz="1800" dirty="0"/>
              <a:t>Conclusion</a:t>
            </a:r>
          </a:p>
          <a:p>
            <a:endParaRPr lang="en-US" dirty="0"/>
          </a:p>
          <a:p>
            <a:endParaRPr lang="en-US" dirty="0"/>
          </a:p>
        </p:txBody>
      </p:sp>
      <p:sp>
        <p:nvSpPr>
          <p:cNvPr id="3" name="TextBox 2">
            <a:extLst>
              <a:ext uri="{FF2B5EF4-FFF2-40B4-BE49-F238E27FC236}">
                <a16:creationId xmlns:a16="http://schemas.microsoft.com/office/drawing/2014/main" id="{6E04395F-C473-F3F8-4803-5A3771C9D9AB}"/>
              </a:ext>
            </a:extLst>
          </p:cNvPr>
          <p:cNvSpPr txBox="1"/>
          <p:nvPr/>
        </p:nvSpPr>
        <p:spPr>
          <a:xfrm>
            <a:off x="187234" y="365761"/>
            <a:ext cx="2228850" cy="369332"/>
          </a:xfrm>
          <a:prstGeom prst="rect">
            <a:avLst/>
          </a:prstGeom>
          <a:noFill/>
        </p:spPr>
        <p:txBody>
          <a:bodyPr wrap="square" rtlCol="0">
            <a:spAutoFit/>
          </a:bodyPr>
          <a:lstStyle/>
          <a:p>
            <a:r>
              <a:rPr lang="en-NZ" b="1" u="sng" dirty="0"/>
              <a:t>AGENDA</a:t>
            </a:r>
          </a:p>
        </p:txBody>
      </p:sp>
    </p:spTree>
    <p:extLst>
      <p:ext uri="{BB962C8B-B14F-4D97-AF65-F5344CB8AC3E}">
        <p14:creationId xmlns:p14="http://schemas.microsoft.com/office/powerpoint/2010/main" val="178022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549683"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4733925" y="365760"/>
            <a:ext cx="7270841" cy="64922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In modern world, most of the business customers relay heavily on review and star ratings before approaching any new supplier or business for product and services. The better the reviews and ratings, the more confidence customers get. Especially “Positive” comments. Also, if they are heading in the right direction.</a:t>
            </a:r>
          </a:p>
          <a:p>
            <a:pPr marL="0" indent="0">
              <a:buNone/>
            </a:pPr>
            <a:endParaRPr lang="en-US" sz="1800" dirty="0"/>
          </a:p>
          <a:p>
            <a:pPr marL="0" indent="0">
              <a:buNone/>
            </a:pPr>
            <a:r>
              <a:rPr lang="en-US" sz="1800" dirty="0"/>
              <a:t>According to govt survey in New Zealand </a:t>
            </a:r>
            <a:r>
              <a:rPr lang="en-US" sz="1800" b="1" u="sng" dirty="0"/>
              <a:t>60 per cent </a:t>
            </a:r>
            <a:r>
              <a:rPr lang="en-US" sz="1800" dirty="0"/>
              <a:t>of consumers </a:t>
            </a:r>
            <a:r>
              <a:rPr lang="en-US" sz="1800" b="1" dirty="0"/>
              <a:t>read reviews</a:t>
            </a:r>
            <a:r>
              <a:rPr lang="en-US" sz="1800" dirty="0"/>
              <a:t> before </a:t>
            </a:r>
            <a:r>
              <a:rPr lang="en-US" sz="1800" b="1" dirty="0"/>
              <a:t>making a purchase</a:t>
            </a:r>
            <a:r>
              <a:rPr lang="en-US" sz="1800" dirty="0"/>
              <a:t>. </a:t>
            </a:r>
          </a:p>
          <a:p>
            <a:pPr marL="0" indent="0">
              <a:buNone/>
            </a:pPr>
            <a:endParaRPr lang="en-US" sz="1800" dirty="0"/>
          </a:p>
          <a:p>
            <a:pPr marL="0" indent="0">
              <a:buNone/>
            </a:pPr>
            <a:r>
              <a:rPr lang="en-US" sz="1800" dirty="0"/>
              <a:t>Stuff link about online reviews:</a:t>
            </a:r>
          </a:p>
          <a:p>
            <a:pPr marL="0" indent="0">
              <a:buNone/>
            </a:pPr>
            <a:r>
              <a:rPr lang="en-US" sz="1800" i="1" u="sng" dirty="0">
                <a:solidFill>
                  <a:srgbClr val="0070C0"/>
                </a:solidFill>
              </a:rPr>
              <a:t>https://www.stuff.co.nz/business/113125913/online-reviews-may-be-fake-but-we-still-put-our-trust-in-digital-word-of-mouth</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main objective is to build a model which can tell whether a review are Positive or Negative correct</a:t>
            </a:r>
          </a:p>
          <a:p>
            <a:pPr marL="0" indent="0">
              <a:buNone/>
            </a:pPr>
            <a:endParaRPr lang="en-US" sz="1800" dirty="0"/>
          </a:p>
          <a:p>
            <a:pPr marL="0" indent="0">
              <a:buNone/>
            </a:pPr>
            <a:r>
              <a:rPr lang="en-US" sz="1800" dirty="0"/>
              <a:t>Also, which bucket has got the most. </a:t>
            </a:r>
          </a:p>
          <a:p>
            <a:endParaRPr lang="en-US" dirty="0"/>
          </a:p>
          <a:p>
            <a:endParaRPr lang="en-US" dirty="0"/>
          </a:p>
        </p:txBody>
      </p:sp>
      <p:sp>
        <p:nvSpPr>
          <p:cNvPr id="3" name="TextBox 2">
            <a:extLst>
              <a:ext uri="{FF2B5EF4-FFF2-40B4-BE49-F238E27FC236}">
                <a16:creationId xmlns:a16="http://schemas.microsoft.com/office/drawing/2014/main" id="{6E04395F-C473-F3F8-4803-5A3771C9D9AB}"/>
              </a:ext>
            </a:extLst>
          </p:cNvPr>
          <p:cNvSpPr txBox="1"/>
          <p:nvPr/>
        </p:nvSpPr>
        <p:spPr>
          <a:xfrm>
            <a:off x="187233" y="365761"/>
            <a:ext cx="2622641" cy="369332"/>
          </a:xfrm>
          <a:prstGeom prst="rect">
            <a:avLst/>
          </a:prstGeom>
          <a:noFill/>
        </p:spPr>
        <p:txBody>
          <a:bodyPr wrap="square" rtlCol="0">
            <a:spAutoFit/>
          </a:bodyPr>
          <a:lstStyle/>
          <a:p>
            <a:r>
              <a:rPr lang="en-NZ" b="1" u="sng" dirty="0"/>
              <a:t>Business Background</a:t>
            </a:r>
          </a:p>
        </p:txBody>
      </p:sp>
      <p:sp>
        <p:nvSpPr>
          <p:cNvPr id="6" name="TextBox 5">
            <a:extLst>
              <a:ext uri="{FF2B5EF4-FFF2-40B4-BE49-F238E27FC236}">
                <a16:creationId xmlns:a16="http://schemas.microsoft.com/office/drawing/2014/main" id="{1623D241-3054-038F-1F97-DC8A9AF7F5A2}"/>
              </a:ext>
            </a:extLst>
          </p:cNvPr>
          <p:cNvSpPr txBox="1"/>
          <p:nvPr/>
        </p:nvSpPr>
        <p:spPr>
          <a:xfrm>
            <a:off x="26940" y="4858821"/>
            <a:ext cx="2943225" cy="369332"/>
          </a:xfrm>
          <a:prstGeom prst="rect">
            <a:avLst/>
          </a:prstGeom>
          <a:noFill/>
        </p:spPr>
        <p:txBody>
          <a:bodyPr wrap="square">
            <a:spAutoFit/>
          </a:bodyPr>
          <a:lstStyle/>
          <a:p>
            <a:r>
              <a:rPr lang="en-US" b="1" u="sng" dirty="0"/>
              <a:t>Business Main Objective</a:t>
            </a:r>
          </a:p>
        </p:txBody>
      </p:sp>
      <p:pic>
        <p:nvPicPr>
          <p:cNvPr id="11" name="Picture 10" descr="A picture containing shape&#10;&#10;Description automatically generated">
            <a:extLst>
              <a:ext uri="{FF2B5EF4-FFF2-40B4-BE49-F238E27FC236}">
                <a16:creationId xmlns:a16="http://schemas.microsoft.com/office/drawing/2014/main" id="{98114085-EC46-77DF-1C7D-FF849E35C9CE}"/>
              </a:ext>
            </a:extLst>
          </p:cNvPr>
          <p:cNvPicPr>
            <a:picLocks noChangeAspect="1"/>
          </p:cNvPicPr>
          <p:nvPr/>
        </p:nvPicPr>
        <p:blipFill>
          <a:blip r:embed="rId4"/>
          <a:stretch>
            <a:fillRect/>
          </a:stretch>
        </p:blipFill>
        <p:spPr>
          <a:xfrm>
            <a:off x="9294261" y="6074229"/>
            <a:ext cx="1650547" cy="547879"/>
          </a:xfrm>
          <a:prstGeom prst="rect">
            <a:avLst/>
          </a:prstGeom>
        </p:spPr>
      </p:pic>
    </p:spTree>
    <p:extLst>
      <p:ext uri="{BB962C8B-B14F-4D97-AF65-F5344CB8AC3E}">
        <p14:creationId xmlns:p14="http://schemas.microsoft.com/office/powerpoint/2010/main" val="351545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3624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4549685" y="365760"/>
            <a:ext cx="7455082" cy="5177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6E04395F-C473-F3F8-4803-5A3771C9D9AB}"/>
              </a:ext>
            </a:extLst>
          </p:cNvPr>
          <p:cNvSpPr txBox="1"/>
          <p:nvPr/>
        </p:nvSpPr>
        <p:spPr>
          <a:xfrm>
            <a:off x="187233" y="365761"/>
            <a:ext cx="2917917" cy="369332"/>
          </a:xfrm>
          <a:prstGeom prst="rect">
            <a:avLst/>
          </a:prstGeom>
          <a:noFill/>
        </p:spPr>
        <p:txBody>
          <a:bodyPr wrap="square" rtlCol="0">
            <a:spAutoFit/>
          </a:bodyPr>
          <a:lstStyle/>
          <a:p>
            <a:r>
              <a:rPr lang="en-US" sz="1800" b="1" u="sng"/>
              <a:t>Data Pipeline</a:t>
            </a:r>
            <a:endParaRPr lang="en-US" sz="1800" b="1" u="sng" dirty="0"/>
          </a:p>
        </p:txBody>
      </p:sp>
      <p:graphicFrame>
        <p:nvGraphicFramePr>
          <p:cNvPr id="9" name="Diagram 8">
            <a:extLst>
              <a:ext uri="{FF2B5EF4-FFF2-40B4-BE49-F238E27FC236}">
                <a16:creationId xmlns:a16="http://schemas.microsoft.com/office/drawing/2014/main" id="{1FEF87A5-13DF-C24E-5DE2-A3FB938D8561}"/>
              </a:ext>
            </a:extLst>
          </p:cNvPr>
          <p:cNvGraphicFramePr/>
          <p:nvPr>
            <p:extLst>
              <p:ext uri="{D42A27DB-BD31-4B8C-83A1-F6EECF244321}">
                <p14:modId xmlns:p14="http://schemas.microsoft.com/office/powerpoint/2010/main" val="3031187076"/>
              </p:ext>
            </p:extLst>
          </p:nvPr>
        </p:nvGraphicFramePr>
        <p:xfrm>
          <a:off x="4754880" y="-1314994"/>
          <a:ext cx="7301061" cy="40320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29A2E95C-C79E-612C-78BF-F44BF5468243}"/>
              </a:ext>
            </a:extLst>
          </p:cNvPr>
          <p:cNvSpPr txBox="1"/>
          <p:nvPr/>
        </p:nvSpPr>
        <p:spPr>
          <a:xfrm>
            <a:off x="0" y="4189635"/>
            <a:ext cx="3600996" cy="369332"/>
          </a:xfrm>
          <a:prstGeom prst="rect">
            <a:avLst/>
          </a:prstGeom>
          <a:noFill/>
        </p:spPr>
        <p:txBody>
          <a:bodyPr wrap="square" rtlCol="0">
            <a:spAutoFit/>
          </a:bodyPr>
          <a:lstStyle/>
          <a:p>
            <a:r>
              <a:rPr lang="en-US" b="1" u="sng" dirty="0"/>
              <a:t>Data Summary/Cleaning</a:t>
            </a:r>
          </a:p>
        </p:txBody>
      </p:sp>
      <p:sp>
        <p:nvSpPr>
          <p:cNvPr id="11" name="TextBox 10">
            <a:extLst>
              <a:ext uri="{FF2B5EF4-FFF2-40B4-BE49-F238E27FC236}">
                <a16:creationId xmlns:a16="http://schemas.microsoft.com/office/drawing/2014/main" id="{B31C14AF-D850-DD30-8EB7-946A8B168E36}"/>
              </a:ext>
            </a:extLst>
          </p:cNvPr>
          <p:cNvSpPr txBox="1"/>
          <p:nvPr/>
        </p:nvSpPr>
        <p:spPr>
          <a:xfrm>
            <a:off x="4930129" y="4029069"/>
            <a:ext cx="5808617" cy="2031325"/>
          </a:xfrm>
          <a:prstGeom prst="rect">
            <a:avLst/>
          </a:prstGeom>
          <a:noFill/>
        </p:spPr>
        <p:txBody>
          <a:bodyPr wrap="square" rtlCol="0">
            <a:spAutoFit/>
          </a:bodyPr>
          <a:lstStyle/>
          <a:p>
            <a:r>
              <a:rPr lang="en-NZ" dirty="0"/>
              <a:t>IMDB dataset having 50000 movie reviews based of 25000 popular movies for Natural Language Processing</a:t>
            </a:r>
          </a:p>
          <a:p>
            <a:endParaRPr lang="en-NZ" dirty="0"/>
          </a:p>
          <a:p>
            <a:pPr marL="285750" indent="-285750">
              <a:buFont typeface="Arial" panose="020B0604020202020204" pitchFamily="34" charset="0"/>
              <a:buChar char="•"/>
            </a:pPr>
            <a:r>
              <a:rPr lang="en-NZ" dirty="0"/>
              <a:t>Regular Expression, Stop words, </a:t>
            </a:r>
            <a:r>
              <a:rPr lang="en-NZ" dirty="0" err="1"/>
              <a:t>Lemmetization</a:t>
            </a:r>
            <a:r>
              <a:rPr lang="en-NZ" dirty="0"/>
              <a:t> and Tokenizer were used to standardise data for building models</a:t>
            </a:r>
          </a:p>
          <a:p>
            <a:pPr marL="285750" indent="-285750">
              <a:buFontTx/>
              <a:buChar char="-"/>
            </a:pPr>
            <a:endParaRPr lang="en-NZ" dirty="0"/>
          </a:p>
        </p:txBody>
      </p:sp>
      <p:sp>
        <p:nvSpPr>
          <p:cNvPr id="7" name="Rectangle: Rounded Corners 6">
            <a:extLst>
              <a:ext uri="{FF2B5EF4-FFF2-40B4-BE49-F238E27FC236}">
                <a16:creationId xmlns:a16="http://schemas.microsoft.com/office/drawing/2014/main" id="{44A9E966-2A28-769E-9A77-A91591A96BD2}"/>
              </a:ext>
            </a:extLst>
          </p:cNvPr>
          <p:cNvSpPr/>
          <p:nvPr/>
        </p:nvSpPr>
        <p:spPr>
          <a:xfrm>
            <a:off x="5133703" y="1578745"/>
            <a:ext cx="853440" cy="5747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00" dirty="0">
                <a:solidFill>
                  <a:schemeClr val="tx1"/>
                </a:solidFill>
              </a:rPr>
              <a:t>From Kaggle Website</a:t>
            </a:r>
            <a:r>
              <a:rPr lang="en-NZ" sz="1000" dirty="0"/>
              <a:t> </a:t>
            </a:r>
          </a:p>
        </p:txBody>
      </p:sp>
      <p:cxnSp>
        <p:nvCxnSpPr>
          <p:cNvPr id="14" name="Straight Arrow Connector 13">
            <a:extLst>
              <a:ext uri="{FF2B5EF4-FFF2-40B4-BE49-F238E27FC236}">
                <a16:creationId xmlns:a16="http://schemas.microsoft.com/office/drawing/2014/main" id="{31AFBCD9-D240-2CD4-774F-61EE06CD6FA9}"/>
              </a:ext>
            </a:extLst>
          </p:cNvPr>
          <p:cNvCxnSpPr/>
          <p:nvPr/>
        </p:nvCxnSpPr>
        <p:spPr>
          <a:xfrm>
            <a:off x="5608320" y="1158240"/>
            <a:ext cx="0" cy="420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60ECF738-BF25-A29B-02F8-D98B924CCC32}"/>
              </a:ext>
            </a:extLst>
          </p:cNvPr>
          <p:cNvSpPr/>
          <p:nvPr/>
        </p:nvSpPr>
        <p:spPr>
          <a:xfrm>
            <a:off x="8758646" y="1578745"/>
            <a:ext cx="853440" cy="5747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00" dirty="0" err="1">
                <a:solidFill>
                  <a:schemeClr val="tx1"/>
                </a:solidFill>
              </a:rPr>
              <a:t>Keras</a:t>
            </a:r>
            <a:r>
              <a:rPr lang="en-NZ" sz="1000" dirty="0">
                <a:solidFill>
                  <a:schemeClr val="tx1"/>
                </a:solidFill>
              </a:rPr>
              <a:t> Sequential Model</a:t>
            </a:r>
            <a:r>
              <a:rPr lang="en-NZ" sz="1000" dirty="0"/>
              <a:t> </a:t>
            </a:r>
          </a:p>
        </p:txBody>
      </p:sp>
      <p:cxnSp>
        <p:nvCxnSpPr>
          <p:cNvPr id="19" name="Straight Arrow Connector 18">
            <a:extLst>
              <a:ext uri="{FF2B5EF4-FFF2-40B4-BE49-F238E27FC236}">
                <a16:creationId xmlns:a16="http://schemas.microsoft.com/office/drawing/2014/main" id="{2D1B0B20-ACF4-FBEC-37F5-FFC0CBD5A1A9}"/>
              </a:ext>
            </a:extLst>
          </p:cNvPr>
          <p:cNvCxnSpPr/>
          <p:nvPr/>
        </p:nvCxnSpPr>
        <p:spPr>
          <a:xfrm>
            <a:off x="9189720" y="1158240"/>
            <a:ext cx="0" cy="420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0F300060-26E2-83E8-7493-CDB731E6FAF9}"/>
              </a:ext>
            </a:extLst>
          </p:cNvPr>
          <p:cNvSpPr/>
          <p:nvPr/>
        </p:nvSpPr>
        <p:spPr>
          <a:xfrm>
            <a:off x="6280513" y="1627781"/>
            <a:ext cx="853440" cy="5747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00" dirty="0">
                <a:solidFill>
                  <a:schemeClr val="tx1"/>
                </a:solidFill>
              </a:rPr>
              <a:t>Removing unwanted words</a:t>
            </a:r>
          </a:p>
        </p:txBody>
      </p:sp>
    </p:spTree>
    <p:extLst>
      <p:ext uri="{BB962C8B-B14F-4D97-AF65-F5344CB8AC3E}">
        <p14:creationId xmlns:p14="http://schemas.microsoft.com/office/powerpoint/2010/main" val="329232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3624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4549685" y="365760"/>
            <a:ext cx="7455082" cy="5177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053" name="Picture 5">
            <a:extLst>
              <a:ext uri="{FF2B5EF4-FFF2-40B4-BE49-F238E27FC236}">
                <a16:creationId xmlns:a16="http://schemas.microsoft.com/office/drawing/2014/main" id="{645129EA-CB29-F514-454B-537C6CD25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708" y="3499581"/>
            <a:ext cx="6328978" cy="29099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989E8A4-11DF-F347-1E7A-62CF29DE9BF5}"/>
              </a:ext>
            </a:extLst>
          </p:cNvPr>
          <p:cNvSpPr txBox="1"/>
          <p:nvPr/>
        </p:nvSpPr>
        <p:spPr>
          <a:xfrm>
            <a:off x="253421" y="884763"/>
            <a:ext cx="3145291" cy="954107"/>
          </a:xfrm>
          <a:prstGeom prst="rect">
            <a:avLst/>
          </a:prstGeom>
          <a:noFill/>
        </p:spPr>
        <p:txBody>
          <a:bodyPr wrap="square" rtlCol="0">
            <a:spAutoFit/>
          </a:bodyPr>
          <a:lstStyle/>
          <a:p>
            <a:r>
              <a:rPr lang="en-NZ" sz="1400" dirty="0"/>
              <a:t>The Graph on the right show the  totals number of Positive and Negative received. </a:t>
            </a:r>
          </a:p>
          <a:p>
            <a:r>
              <a:rPr lang="en-NZ" sz="1400" dirty="0"/>
              <a:t>- According to the graph it is equal </a:t>
            </a:r>
          </a:p>
        </p:txBody>
      </p:sp>
      <p:pic>
        <p:nvPicPr>
          <p:cNvPr id="2055" name="Picture 7">
            <a:extLst>
              <a:ext uri="{FF2B5EF4-FFF2-40B4-BE49-F238E27FC236}">
                <a16:creationId xmlns:a16="http://schemas.microsoft.com/office/drawing/2014/main" id="{BB0BA558-0121-80AF-5EE4-5207E3473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5708" y="94713"/>
            <a:ext cx="2935428" cy="23652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ADE4452-14B0-4C07-91B9-D86095CB3AC1}"/>
              </a:ext>
            </a:extLst>
          </p:cNvPr>
          <p:cNvSpPr txBox="1"/>
          <p:nvPr/>
        </p:nvSpPr>
        <p:spPr>
          <a:xfrm>
            <a:off x="304799" y="285226"/>
            <a:ext cx="3042537" cy="369332"/>
          </a:xfrm>
          <a:prstGeom prst="rect">
            <a:avLst/>
          </a:prstGeom>
          <a:noFill/>
        </p:spPr>
        <p:txBody>
          <a:bodyPr wrap="square" rtlCol="0">
            <a:spAutoFit/>
          </a:bodyPr>
          <a:lstStyle/>
          <a:p>
            <a:r>
              <a:rPr lang="en-NZ" b="1" u="sng" dirty="0">
                <a:effectLst>
                  <a:outerShdw blurRad="38100" dist="38100" dir="2700000" algn="tl">
                    <a:srgbClr val="000000">
                      <a:alpha val="43137"/>
                    </a:srgbClr>
                  </a:outerShdw>
                </a:effectLst>
              </a:rPr>
              <a:t>Exploratory Data Analysis</a:t>
            </a:r>
          </a:p>
        </p:txBody>
      </p:sp>
      <p:sp>
        <p:nvSpPr>
          <p:cNvPr id="16" name="TextBox 15">
            <a:extLst>
              <a:ext uri="{FF2B5EF4-FFF2-40B4-BE49-F238E27FC236}">
                <a16:creationId xmlns:a16="http://schemas.microsoft.com/office/drawing/2014/main" id="{886B2730-7F5C-39F5-889C-61CBDE4786BC}"/>
              </a:ext>
            </a:extLst>
          </p:cNvPr>
          <p:cNvSpPr txBox="1"/>
          <p:nvPr/>
        </p:nvSpPr>
        <p:spPr>
          <a:xfrm>
            <a:off x="304799" y="3735977"/>
            <a:ext cx="3265170" cy="1169551"/>
          </a:xfrm>
          <a:prstGeom prst="rect">
            <a:avLst/>
          </a:prstGeom>
          <a:noFill/>
        </p:spPr>
        <p:txBody>
          <a:bodyPr wrap="square" rtlCol="0">
            <a:spAutoFit/>
          </a:bodyPr>
          <a:lstStyle/>
          <a:p>
            <a:r>
              <a:rPr lang="en-NZ" sz="1400" dirty="0"/>
              <a:t>The graph on the right shows the length of reviews for both Positive and Negative.</a:t>
            </a:r>
          </a:p>
          <a:p>
            <a:r>
              <a:rPr lang="en-NZ" sz="1400" dirty="0"/>
              <a:t>- According to the graph Negative reviews are more lengthy than Positive</a:t>
            </a:r>
          </a:p>
        </p:txBody>
      </p:sp>
    </p:spTree>
    <p:extLst>
      <p:ext uri="{BB962C8B-B14F-4D97-AF65-F5344CB8AC3E}">
        <p14:creationId xmlns:p14="http://schemas.microsoft.com/office/powerpoint/2010/main" val="76232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3624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4549685" y="365760"/>
            <a:ext cx="7455082" cy="5177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6E04395F-C473-F3F8-4803-5A3771C9D9AB}"/>
              </a:ext>
            </a:extLst>
          </p:cNvPr>
          <p:cNvSpPr txBox="1"/>
          <p:nvPr/>
        </p:nvSpPr>
        <p:spPr>
          <a:xfrm>
            <a:off x="187233" y="365761"/>
            <a:ext cx="2917917" cy="6801862"/>
          </a:xfrm>
          <a:prstGeom prst="rect">
            <a:avLst/>
          </a:prstGeom>
          <a:noFill/>
        </p:spPr>
        <p:txBody>
          <a:bodyPr wrap="square" rtlCol="0">
            <a:spAutoFit/>
          </a:bodyPr>
          <a:lstStyle/>
          <a:p>
            <a:r>
              <a:rPr lang="en-US" b="1" u="sng" dirty="0"/>
              <a:t>Modelling</a:t>
            </a:r>
          </a:p>
          <a:p>
            <a:endParaRPr lang="en-US" b="1" u="sng" dirty="0"/>
          </a:p>
          <a:p>
            <a:r>
              <a:rPr lang="en-US" sz="1200" dirty="0"/>
              <a:t>After data cleaning and standardizing, Model was built on </a:t>
            </a:r>
            <a:r>
              <a:rPr lang="en-US" sz="1200" dirty="0" err="1"/>
              <a:t>Keras</a:t>
            </a:r>
            <a:r>
              <a:rPr lang="en-US" sz="1200" dirty="0"/>
              <a:t> Sequential - NLP</a:t>
            </a:r>
          </a:p>
          <a:p>
            <a:r>
              <a:rPr lang="en-US" sz="1200" dirty="0"/>
              <a:t>Length - 1823s</a:t>
            </a:r>
          </a:p>
          <a:p>
            <a:endParaRPr lang="en-US" sz="1200" dirty="0"/>
          </a:p>
          <a:p>
            <a:r>
              <a:rPr lang="en-US" sz="1200" dirty="0"/>
              <a:t>- The running time is not as good</a:t>
            </a:r>
          </a:p>
          <a:p>
            <a:endParaRPr lang="en-US" sz="1800" b="1" u="sng" dirty="0"/>
          </a:p>
          <a:p>
            <a:r>
              <a:rPr lang="en-US" sz="1800" b="1" u="sng" dirty="0"/>
              <a:t>Model Performance</a:t>
            </a:r>
          </a:p>
          <a:p>
            <a:r>
              <a:rPr lang="en-US" sz="1400" dirty="0"/>
              <a:t>The model accuracy score was </a:t>
            </a:r>
            <a:r>
              <a:rPr lang="en-US" sz="1400" b="1" u="sng" dirty="0"/>
              <a:t>86.23 Per Cent</a:t>
            </a:r>
          </a:p>
          <a:p>
            <a:endParaRPr lang="en-US" dirty="0"/>
          </a:p>
          <a:p>
            <a:r>
              <a:rPr lang="en-US" sz="1200" dirty="0"/>
              <a:t>The accuracy of prediction on the test set comes out to be 86.23%! We can improve the accuracy further by playing around with the model hyperparameters, further tuning the model architecture or changing the train-test split ratio. We can also train the model for a more significant number of epochs, and we stopped at five epochs because of the computational time. Ideally, it would help prepare the model until the train and test losses converge.</a:t>
            </a:r>
          </a:p>
          <a:p>
            <a:endParaRPr lang="en-US" dirty="0"/>
          </a:p>
          <a:p>
            <a:endParaRPr lang="en-US" dirty="0"/>
          </a:p>
          <a:p>
            <a:endParaRPr lang="en-US" dirty="0"/>
          </a:p>
          <a:p>
            <a:endParaRPr lang="en-US" dirty="0"/>
          </a:p>
          <a:p>
            <a:endParaRPr lang="en-US" dirty="0"/>
          </a:p>
        </p:txBody>
      </p:sp>
      <p:sp>
        <p:nvSpPr>
          <p:cNvPr id="14" name="TextBox 13">
            <a:extLst>
              <a:ext uri="{FF2B5EF4-FFF2-40B4-BE49-F238E27FC236}">
                <a16:creationId xmlns:a16="http://schemas.microsoft.com/office/drawing/2014/main" id="{5B3CA507-A23A-EC17-AEEF-3A011A04DE47}"/>
              </a:ext>
            </a:extLst>
          </p:cNvPr>
          <p:cNvSpPr txBox="1"/>
          <p:nvPr/>
        </p:nvSpPr>
        <p:spPr>
          <a:xfrm>
            <a:off x="5182156" y="2522190"/>
            <a:ext cx="6822611" cy="2769989"/>
          </a:xfrm>
          <a:prstGeom prst="rect">
            <a:avLst/>
          </a:prstGeom>
          <a:noFill/>
        </p:spPr>
        <p:txBody>
          <a:bodyPr wrap="square">
            <a:spAutoFit/>
          </a:bodyPr>
          <a:lstStyle/>
          <a:p>
            <a:r>
              <a:rPr lang="en-NZ" sz="1200" dirty="0"/>
              <a:t>Model: "sequential"</a:t>
            </a:r>
          </a:p>
          <a:p>
            <a:r>
              <a:rPr lang="en-NZ" sz="1200" dirty="0"/>
              <a:t>_______________________________________________________________</a:t>
            </a:r>
          </a:p>
          <a:p>
            <a:r>
              <a:rPr lang="en-NZ" sz="1200" dirty="0"/>
              <a:t> Layer (type)                Output Shape                     Param #   </a:t>
            </a:r>
          </a:p>
          <a:p>
            <a:r>
              <a:rPr lang="en-NZ" sz="1200" dirty="0"/>
              <a:t>======================================</a:t>
            </a:r>
          </a:p>
          <a:p>
            <a:r>
              <a:rPr lang="en-NZ" sz="1200" dirty="0"/>
              <a:t> embedding (Embedding)     (None, 200, 100)      300000                                                                 </a:t>
            </a:r>
          </a:p>
          <a:p>
            <a:r>
              <a:rPr lang="en-NZ" sz="1200" dirty="0"/>
              <a:t> bidirectional (Bidirectional)  (None, 128)              84480                                                                                                                        </a:t>
            </a:r>
          </a:p>
          <a:p>
            <a:r>
              <a:rPr lang="en-NZ" sz="1200" dirty="0"/>
              <a:t> dense (Dense)                       (None, 24)               3096                                                                </a:t>
            </a:r>
          </a:p>
          <a:p>
            <a:r>
              <a:rPr lang="en-NZ" sz="1200" dirty="0"/>
              <a:t> dense_1 (Dense)                   (None, 1)                  25        </a:t>
            </a:r>
          </a:p>
          <a:p>
            <a:r>
              <a:rPr lang="en-NZ" sz="1200" dirty="0"/>
              <a:t>                                                                 </a:t>
            </a:r>
          </a:p>
          <a:p>
            <a:r>
              <a:rPr lang="en-NZ" sz="1200" dirty="0"/>
              <a:t>======================================</a:t>
            </a:r>
          </a:p>
          <a:p>
            <a:r>
              <a:rPr lang="en-NZ" sz="1200" dirty="0"/>
              <a:t>Total params: 387,601</a:t>
            </a:r>
          </a:p>
          <a:p>
            <a:r>
              <a:rPr lang="en-NZ" sz="1200" dirty="0"/>
              <a:t>Trainable params: 387,601</a:t>
            </a:r>
          </a:p>
          <a:p>
            <a:r>
              <a:rPr lang="en-NZ" sz="1200" dirty="0"/>
              <a:t>Non-trainable params: 0</a:t>
            </a:r>
          </a:p>
          <a:p>
            <a:r>
              <a:rPr lang="en-NZ" dirty="0"/>
              <a:t>_________________________________________</a:t>
            </a:r>
          </a:p>
        </p:txBody>
      </p:sp>
      <p:sp>
        <p:nvSpPr>
          <p:cNvPr id="7" name="TextBox 6">
            <a:extLst>
              <a:ext uri="{FF2B5EF4-FFF2-40B4-BE49-F238E27FC236}">
                <a16:creationId xmlns:a16="http://schemas.microsoft.com/office/drawing/2014/main" id="{F05F06A1-DD5E-0DC9-6346-FC0F854DA27E}"/>
              </a:ext>
            </a:extLst>
          </p:cNvPr>
          <p:cNvSpPr txBox="1"/>
          <p:nvPr/>
        </p:nvSpPr>
        <p:spPr>
          <a:xfrm>
            <a:off x="5286386" y="712684"/>
            <a:ext cx="5181600" cy="1569660"/>
          </a:xfrm>
          <a:prstGeom prst="rect">
            <a:avLst/>
          </a:prstGeom>
          <a:noFill/>
        </p:spPr>
        <p:txBody>
          <a:bodyPr wrap="square" rtlCol="0">
            <a:spAutoFit/>
          </a:bodyPr>
          <a:lstStyle/>
          <a:p>
            <a:pPr algn="just">
              <a:buFont typeface="Arial" panose="020B0604020202020204" pitchFamily="34" charset="0"/>
              <a:buChar char="•"/>
            </a:pPr>
            <a:r>
              <a:rPr lang="en-US" sz="1200" b="0" i="0" dirty="0">
                <a:solidFill>
                  <a:srgbClr val="222222"/>
                </a:solidFill>
                <a:effectLst/>
                <a:latin typeface="Lato" panose="020F0502020204030203" pitchFamily="34" charset="0"/>
              </a:rPr>
              <a:t> An embedding layer of dimension 100 converts each word in the sentence into a fixed-length dense vector of size 100. The input dimension is set as the vocabulary size, and the output dimension is 100. Each word in the input will hence get represented by a vector of size 100.</a:t>
            </a:r>
          </a:p>
          <a:p>
            <a:pPr algn="just">
              <a:buFont typeface="Arial" panose="020B0604020202020204" pitchFamily="34" charset="0"/>
              <a:buChar char="•"/>
            </a:pPr>
            <a:r>
              <a:rPr lang="en-US" sz="1200" b="0" i="0" dirty="0">
                <a:solidFill>
                  <a:srgbClr val="222222"/>
                </a:solidFill>
                <a:effectLst/>
                <a:latin typeface="Lato" panose="020F0502020204030203" pitchFamily="34" charset="0"/>
              </a:rPr>
              <a:t>A bidirectional LSTM layer of 64 units.</a:t>
            </a:r>
          </a:p>
          <a:p>
            <a:pPr algn="just">
              <a:buFont typeface="Arial" panose="020B0604020202020204" pitchFamily="34" charset="0"/>
              <a:buChar char="•"/>
            </a:pPr>
            <a:r>
              <a:rPr lang="en-US" sz="1200" b="0" i="0" dirty="0">
                <a:solidFill>
                  <a:srgbClr val="222222"/>
                </a:solidFill>
                <a:effectLst/>
                <a:latin typeface="Lato" panose="020F0502020204030203" pitchFamily="34" charset="0"/>
              </a:rPr>
              <a:t>A dense (fully connected) layer of 24 units with </a:t>
            </a:r>
            <a:r>
              <a:rPr lang="en-US" sz="1200" b="0" i="0" dirty="0" err="1">
                <a:solidFill>
                  <a:srgbClr val="222222"/>
                </a:solidFill>
                <a:effectLst/>
                <a:latin typeface="Lato" panose="020F0502020204030203" pitchFamily="34" charset="0"/>
              </a:rPr>
              <a:t>relu</a:t>
            </a:r>
            <a:r>
              <a:rPr lang="en-US" sz="1200" b="0" i="0" dirty="0">
                <a:solidFill>
                  <a:srgbClr val="222222"/>
                </a:solidFill>
                <a:effectLst/>
                <a:latin typeface="Lato" panose="020F0502020204030203" pitchFamily="34" charset="0"/>
              </a:rPr>
              <a:t> activation.</a:t>
            </a:r>
          </a:p>
          <a:p>
            <a:pPr algn="just">
              <a:buFont typeface="Arial" panose="020B0604020202020204" pitchFamily="34" charset="0"/>
              <a:buChar char="•"/>
            </a:pPr>
            <a:r>
              <a:rPr lang="en-US" sz="1200" b="0" i="0" dirty="0">
                <a:solidFill>
                  <a:srgbClr val="222222"/>
                </a:solidFill>
                <a:effectLst/>
                <a:latin typeface="Lato" panose="020F0502020204030203" pitchFamily="34" charset="0"/>
              </a:rPr>
              <a:t>A dense layer of 1 unit and sigmoid activation outputs the probability of the review is positive, i.e., if the label is 1.</a:t>
            </a:r>
          </a:p>
        </p:txBody>
      </p:sp>
    </p:spTree>
    <p:extLst>
      <p:ext uri="{BB962C8B-B14F-4D97-AF65-F5344CB8AC3E}">
        <p14:creationId xmlns:p14="http://schemas.microsoft.com/office/powerpoint/2010/main" val="5574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0" y="1"/>
            <a:ext cx="43624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7234" y="125914"/>
            <a:ext cx="6581554" cy="1371600"/>
          </a:xfrm>
        </p:spPr>
        <p:txBody>
          <a:bodyPr anchor="t" anchorCtr="0">
            <a:normAutofit fontScale="90000"/>
          </a:bodyPr>
          <a:lstStyle/>
          <a:p>
            <a:br>
              <a:rPr lang="en-US" b="1" i="0" dirty="0">
                <a:effectLst/>
                <a:latin typeface="-apple-system"/>
              </a:rPr>
            </a:br>
            <a:br>
              <a:rPr lang="en-US" b="1" i="0" dirty="0">
                <a:effectLst/>
                <a:latin typeface="-apple-system"/>
              </a:rPr>
            </a:br>
            <a:br>
              <a:rPr lang="en-US" dirty="0"/>
            </a:br>
            <a:endParaRPr lang="en-US" dirty="0"/>
          </a:p>
        </p:txBody>
      </p:sp>
      <p:sp>
        <p:nvSpPr>
          <p:cNvPr id="2" name="Content Placeholder 4">
            <a:extLst>
              <a:ext uri="{FF2B5EF4-FFF2-40B4-BE49-F238E27FC236}">
                <a16:creationId xmlns:a16="http://schemas.microsoft.com/office/drawing/2014/main" id="{264B6864-14E1-6320-461B-01BCF18650AA}"/>
              </a:ext>
            </a:extLst>
          </p:cNvPr>
          <p:cNvSpPr txBox="1">
            <a:spLocks/>
          </p:cNvSpPr>
          <p:nvPr/>
        </p:nvSpPr>
        <p:spPr>
          <a:xfrm>
            <a:off x="4549685" y="365760"/>
            <a:ext cx="7455082" cy="5177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6E04395F-C473-F3F8-4803-5A3771C9D9AB}"/>
              </a:ext>
            </a:extLst>
          </p:cNvPr>
          <p:cNvSpPr txBox="1"/>
          <p:nvPr/>
        </p:nvSpPr>
        <p:spPr>
          <a:xfrm>
            <a:off x="187233" y="365761"/>
            <a:ext cx="2917917" cy="6832640"/>
          </a:xfrm>
          <a:prstGeom prst="rect">
            <a:avLst/>
          </a:prstGeom>
          <a:noFill/>
        </p:spPr>
        <p:txBody>
          <a:bodyPr wrap="square" rtlCol="0">
            <a:spAutoFit/>
          </a:bodyPr>
          <a:lstStyle/>
          <a:p>
            <a:r>
              <a:rPr lang="en-US" sz="2400" b="1" u="sng" dirty="0"/>
              <a:t>Interpretations</a:t>
            </a:r>
          </a:p>
          <a:p>
            <a:endParaRPr lang="en-US" dirty="0"/>
          </a:p>
          <a:p>
            <a:r>
              <a:rPr lang="en-US" sz="1200" dirty="0"/>
              <a:t>The result on the right  represents the outcome of the model testing. </a:t>
            </a:r>
          </a:p>
          <a:p>
            <a:r>
              <a:rPr lang="en-US" sz="1200" dirty="0"/>
              <a:t>- According to the model testing it classified the correct review. </a:t>
            </a:r>
          </a:p>
          <a:p>
            <a:endParaRPr lang="en-US" sz="1800" b="1" u="sng" dirty="0"/>
          </a:p>
          <a:p>
            <a:endParaRPr lang="en-US" b="1" u="sng" dirty="0"/>
          </a:p>
          <a:p>
            <a:endParaRPr lang="en-US" sz="1800" b="1" u="sng" dirty="0"/>
          </a:p>
          <a:p>
            <a:endParaRPr lang="en-US" b="1" u="sng" dirty="0"/>
          </a:p>
          <a:p>
            <a:endParaRPr lang="en-US" sz="1800" b="1" u="sng" dirty="0"/>
          </a:p>
          <a:p>
            <a:r>
              <a:rPr lang="en-US" sz="1800" b="1" u="sng" dirty="0"/>
              <a:t>Conclusion</a:t>
            </a:r>
          </a:p>
          <a:p>
            <a:endParaRPr lang="en-US" sz="1800" b="1" u="sng" dirty="0"/>
          </a:p>
          <a:p>
            <a:r>
              <a:rPr lang="en-US" sz="1200" dirty="0" err="1"/>
              <a:t>Keras</a:t>
            </a:r>
            <a:r>
              <a:rPr lang="en-US" sz="1200" dirty="0"/>
              <a:t> Sequential Natural language Processing can be a good Model for classifying Movie reviews however my next step would be to use classification models and other application to improve the run time of the Model. Also, more graphical approach to illustrate better.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Placeholder 15">
            <a:extLst>
              <a:ext uri="{FF2B5EF4-FFF2-40B4-BE49-F238E27FC236}">
                <a16:creationId xmlns:a16="http://schemas.microsoft.com/office/drawing/2014/main" id="{1283B076-E8DE-5FF4-82F3-D575290FDBCB}"/>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9225012" y="3567196"/>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pic>
      <p:sp>
        <p:nvSpPr>
          <p:cNvPr id="6" name="TextBox 5">
            <a:extLst>
              <a:ext uri="{FF2B5EF4-FFF2-40B4-BE49-F238E27FC236}">
                <a16:creationId xmlns:a16="http://schemas.microsoft.com/office/drawing/2014/main" id="{B21CD3EB-DF13-E625-B6F2-B92AB8A4B116}"/>
              </a:ext>
            </a:extLst>
          </p:cNvPr>
          <p:cNvSpPr txBox="1"/>
          <p:nvPr/>
        </p:nvSpPr>
        <p:spPr>
          <a:xfrm>
            <a:off x="5150849" y="511559"/>
            <a:ext cx="6096000" cy="1384995"/>
          </a:xfrm>
          <a:prstGeom prst="rect">
            <a:avLst/>
          </a:prstGeom>
          <a:noFill/>
        </p:spPr>
        <p:txBody>
          <a:bodyPr wrap="square">
            <a:spAutoFit/>
          </a:bodyPr>
          <a:lstStyle/>
          <a:p>
            <a:r>
              <a:rPr lang="en-US" sz="1200" dirty="0"/>
              <a:t>1/1 [==============================] - 0s 91ms/step</a:t>
            </a:r>
          </a:p>
          <a:p>
            <a:r>
              <a:rPr lang="en-US" sz="1200" dirty="0"/>
              <a:t>The movie was very touching and heart whelming</a:t>
            </a:r>
          </a:p>
          <a:p>
            <a:r>
              <a:rPr lang="en-US" sz="1200" dirty="0"/>
              <a:t>Predicted sentiment :  Positive</a:t>
            </a:r>
          </a:p>
          <a:p>
            <a:r>
              <a:rPr lang="en-US" sz="1200" dirty="0"/>
              <a:t>I have never seen a terrible movie like this</a:t>
            </a:r>
          </a:p>
          <a:p>
            <a:r>
              <a:rPr lang="en-US" sz="1200" dirty="0"/>
              <a:t>Predicted sentiment :  Negative</a:t>
            </a:r>
          </a:p>
          <a:p>
            <a:r>
              <a:rPr lang="en-US" sz="1200" dirty="0"/>
              <a:t>the movie plot is terrible, but it had good acting</a:t>
            </a:r>
          </a:p>
          <a:p>
            <a:r>
              <a:rPr lang="en-US" sz="1200" dirty="0"/>
              <a:t>Predicted sentiment :  Negative</a:t>
            </a:r>
            <a:endParaRPr lang="en-NZ" sz="1200" dirty="0"/>
          </a:p>
        </p:txBody>
      </p:sp>
    </p:spTree>
    <p:extLst>
      <p:ext uri="{BB962C8B-B14F-4D97-AF65-F5344CB8AC3E}">
        <p14:creationId xmlns:p14="http://schemas.microsoft.com/office/powerpoint/2010/main" val="195228043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296</TotalTime>
  <Words>721</Words>
  <Application>Microsoft Office PowerPoint</Application>
  <PresentationFormat>Widescreen</PresentationFormat>
  <Paragraphs>115</Paragraphs>
  <Slides>7</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7</vt:i4>
      </vt:variant>
    </vt:vector>
  </HeadingPairs>
  <TitlesOfParts>
    <vt:vector size="17" baseType="lpstr">
      <vt:lpstr>-apple-system</vt:lpstr>
      <vt:lpstr>Arial</vt:lpstr>
      <vt:lpstr>Calibri</vt:lpstr>
      <vt:lpstr>Lato</vt:lpstr>
      <vt:lpstr>Segoe UI</vt:lpstr>
      <vt:lpstr>Segoe UI Light</vt:lpstr>
      <vt:lpstr>Balancing Act</vt:lpstr>
      <vt:lpstr>Wellspring</vt:lpstr>
      <vt:lpstr>Star of the show</vt:lpstr>
      <vt:lpstr>Amusements</vt:lpstr>
      <vt:lpstr>MINI PROJECT 3 Sentiment Analysis For Movie Reviews - NLP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Movie Reviews - NLP   </dc:title>
  <dc:creator>Divendra Raj</dc:creator>
  <cp:lastModifiedBy>Divendra Raj</cp:lastModifiedBy>
  <cp:revision>14</cp:revision>
  <dcterms:created xsi:type="dcterms:W3CDTF">2023-03-17T07:44:25Z</dcterms:created>
  <dcterms:modified xsi:type="dcterms:W3CDTF">2023-03-18T00:45:03Z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Balancing Act:7\Wellspring:7\Star of the show:7\Amusements:7</vt:lpwstr>
  </property>
  <property fmtid="{D5CDD505-2E9C-101B-9397-08002B2CF9AE}" pid="3" name="ClassificationContentMarkingFooterText">
    <vt:lpwstr>Protected: TFNZ Partners Only. </vt:lpwstr>
  </property>
  <property fmtid="{D5CDD505-2E9C-101B-9397-08002B2CF9AE}" pid="4" name="MSIP_Label_98c06d35-9ed0-4904-8dde-64d58ccb5a33_Enabled">
    <vt:lpwstr>true</vt:lpwstr>
  </property>
  <property fmtid="{D5CDD505-2E9C-101B-9397-08002B2CF9AE}" pid="5" name="MSIP_Label_98c06d35-9ed0-4904-8dde-64d58ccb5a33_SetDate">
    <vt:lpwstr>2023-03-18T00:07:02Z</vt:lpwstr>
  </property>
  <property fmtid="{D5CDD505-2E9C-101B-9397-08002B2CF9AE}" pid="6" name="MSIP_Label_98c06d35-9ed0-4904-8dde-64d58ccb5a33_Method">
    <vt:lpwstr>Privileged</vt:lpwstr>
  </property>
  <property fmtid="{D5CDD505-2E9C-101B-9397-08002B2CF9AE}" pid="7" name="MSIP_Label_98c06d35-9ed0-4904-8dde-64d58ccb5a33_Name">
    <vt:lpwstr>Non-Business</vt:lpwstr>
  </property>
  <property fmtid="{D5CDD505-2E9C-101B-9397-08002B2CF9AE}" pid="8" name="MSIP_Label_98c06d35-9ed0-4904-8dde-64d58ccb5a33_SiteId">
    <vt:lpwstr>ce310dfd-2c96-4708-92cf-0665a23f4549</vt:lpwstr>
  </property>
  <property fmtid="{D5CDD505-2E9C-101B-9397-08002B2CF9AE}" pid="9" name="MSIP_Label_98c06d35-9ed0-4904-8dde-64d58ccb5a33_ActionId">
    <vt:lpwstr>87a1b750-a0a8-4426-a428-ea3ffee73305</vt:lpwstr>
  </property>
  <property fmtid="{D5CDD505-2E9C-101B-9397-08002B2CF9AE}" pid="10" name="MSIP_Label_98c06d35-9ed0-4904-8dde-64d58ccb5a33_ContentBits">
    <vt:lpwstr>0</vt:lpwstr>
  </property>
</Properties>
</file>