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Roboto Slab"/>
      <p:regular r:id="rId37"/>
      <p:bold r:id="rId38"/>
    </p:embeddedFon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2843FF9-3D78-46A8-ADB4-830309EAF093}">
  <a:tblStyle styleId="{12843FF9-3D78-46A8-ADB4-830309EAF09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4.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Slab-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regular.fntdata"/><Relationship Id="rId16" Type="http://schemas.openxmlformats.org/officeDocument/2006/relationships/slide" Target="slides/slide10.xml"/><Relationship Id="rId38" Type="http://schemas.openxmlformats.org/officeDocument/2006/relationships/font" Target="fonts/RobotoSlab-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3a8a0b9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3a8a0b9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preprocessing in the first stage; and 2) pattern classification using CNN deep learning algorithm with two different architectures in the second stage.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3d1b6bd9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3d1b6bd9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ReLU activation function:</a:t>
            </a:r>
            <a:r>
              <a:rPr lang="en" sz="1200">
                <a:solidFill>
                  <a:srgbClr val="202124"/>
                </a:solidFill>
                <a:highlight>
                  <a:schemeClr val="lt1"/>
                </a:highlight>
              </a:rPr>
              <a:t>The rectified linear activation function or ReLU for short is </a:t>
            </a:r>
            <a:r>
              <a:rPr b="1" lang="en" sz="1200">
                <a:solidFill>
                  <a:srgbClr val="202124"/>
                </a:solidFill>
                <a:highlight>
                  <a:schemeClr val="lt1"/>
                </a:highlight>
              </a:rPr>
              <a:t>a piecewise linear function that will output the input directly if it is positive, otherwise, it will output zero</a:t>
            </a:r>
            <a:endParaRPr b="1" sz="1200">
              <a:solidFill>
                <a:srgbClr val="202124"/>
              </a:solidFill>
              <a:highlight>
                <a:schemeClr val="lt1"/>
              </a:highlight>
            </a:endParaRPr>
          </a:p>
          <a:p>
            <a:pPr indent="0" lvl="0" marL="0" rtl="0" algn="l">
              <a:spcBef>
                <a:spcPts val="0"/>
              </a:spcBef>
              <a:spcAft>
                <a:spcPts val="0"/>
              </a:spcAft>
              <a:buClr>
                <a:schemeClr val="dk1"/>
              </a:buClr>
              <a:buSzPts val="1100"/>
              <a:buFont typeface="Arial"/>
              <a:buNone/>
            </a:pPr>
            <a:r>
              <a:t/>
            </a:r>
            <a:endParaRPr b="1" sz="1200">
              <a:solidFill>
                <a:srgbClr val="202124"/>
              </a:solidFill>
              <a:highlight>
                <a:schemeClr val="lt1"/>
              </a:highlight>
            </a:endParaRPr>
          </a:p>
          <a:p>
            <a:pPr indent="0" lvl="0" marL="0" rtl="0" algn="l">
              <a:spcBef>
                <a:spcPts val="0"/>
              </a:spcBef>
              <a:spcAft>
                <a:spcPts val="0"/>
              </a:spcAft>
              <a:buNone/>
            </a:pPr>
            <a:r>
              <a:rPr lang="en" sz="1200">
                <a:solidFill>
                  <a:srgbClr val="202124"/>
                </a:solidFill>
                <a:highlight>
                  <a:schemeClr val="lt1"/>
                </a:highlight>
              </a:rPr>
              <a:t>Softmax activation function:</a:t>
            </a:r>
            <a:r>
              <a:rPr lang="en" sz="1000">
                <a:solidFill>
                  <a:srgbClr val="202124"/>
                </a:solidFill>
                <a:highlight>
                  <a:schemeClr val="lt1"/>
                </a:highlight>
                <a:latin typeface="Roboto"/>
                <a:ea typeface="Roboto"/>
                <a:cs typeface="Roboto"/>
                <a:sym typeface="Roboto"/>
              </a:rPr>
              <a:t>The softmax function is used as the activation function in the output layer of neural network models that predict a multi class classification problem.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baseline deep CNN design is composed of two convolutional layers, two pooling layers and two fully connected layers with ReLU.</a:t>
            </a:r>
            <a:endParaRPr/>
          </a:p>
          <a:p>
            <a:pPr indent="0" lvl="0" marL="0" rtl="0" algn="l">
              <a:spcBef>
                <a:spcPts val="0"/>
              </a:spcBef>
              <a:spcAft>
                <a:spcPts val="0"/>
              </a:spcAft>
              <a:buNone/>
            </a:pPr>
            <a:r>
              <a:rPr lang="en"/>
              <a:t>There are two dropout procedures after the two pooling layers, and the third dropout is performed after the first fully connected layer.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convolutional layer has a kernel size of 5x5 pixels that contains 32 feature maps with a ReLU activation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Max-Pooling layer uses the maximum value to progressively reduce the spatial size of the representation to reduce the amount of parameters and computation in the network, and hence to also control overfitting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next layer is a regularization layer (Dropout) that was configured to randomly exclude 20 percent of neurons to reduce overfitting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next hidden layer is a convolutional layer that has a kernel size of 3×3 pixels and also contains 32 feature maps with a ReLU activation function. This layer is followed by another pooling and regularization layer that is the same as the previous layer. Afterwards, a layer called Flatten converts the two-dimensional matrix data to a vector, thereby allowing the final output to be processed by standard fully connected layers to obtain the next layers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fully connected layer with the ReLU activation function contains 128 neurons. This is followed by a dropout layer to exclude 20% of neurons to reduce overfitting. The second fully connected layer containing 64 neurons with the ReLU activation function that receiving the previous 128- dimensional output of the first fully connected layer. The final part of the CNN structure is the output layer which comprises a Softmax activation function, and contains 6 neurons, one for each hand gesture recognition class.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200">
              <a:solidFill>
                <a:srgbClr val="202124"/>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3d1b6bd9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f3d1b6bd9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8461"/>
              </a:lnSpc>
              <a:spcBef>
                <a:spcPts val="1400"/>
              </a:spcBef>
              <a:spcAft>
                <a:spcPts val="0"/>
              </a:spcAft>
              <a:buClr>
                <a:schemeClr val="dk1"/>
              </a:buClr>
              <a:buSzPts val="1100"/>
              <a:buFont typeface="Arial"/>
              <a:buNone/>
            </a:pPr>
            <a:r>
              <a:rPr b="1" lang="en" sz="1500">
                <a:solidFill>
                  <a:srgbClr val="222222"/>
                </a:solidFill>
                <a:highlight>
                  <a:srgbClr val="FFFFFF"/>
                </a:highlight>
              </a:rPr>
              <a:t>He Weight Initialization</a:t>
            </a:r>
            <a:endParaRPr b="1" sz="1500">
              <a:solidFill>
                <a:srgbClr val="222222"/>
              </a:solidFill>
              <a:highlight>
                <a:srgbClr val="FFFFFF"/>
              </a:highlight>
            </a:endParaRPr>
          </a:p>
          <a:p>
            <a:pPr indent="0" lvl="0" marL="0" rtl="0" algn="l">
              <a:lnSpc>
                <a:spcPct val="163636"/>
              </a:lnSpc>
              <a:spcBef>
                <a:spcPts val="600"/>
              </a:spcBef>
              <a:spcAft>
                <a:spcPts val="0"/>
              </a:spcAft>
              <a:buClr>
                <a:schemeClr val="dk1"/>
              </a:buClr>
              <a:buSzPts val="1100"/>
              <a:buFont typeface="Arial"/>
              <a:buNone/>
            </a:pPr>
            <a:r>
              <a:rPr lang="en" sz="1150">
                <a:solidFill>
                  <a:srgbClr val="555555"/>
                </a:solidFill>
                <a:highlight>
                  <a:srgbClr val="FFFFFF"/>
                </a:highlight>
              </a:rPr>
              <a:t>The he initialization method is calculated as a random number with a Gaussian probability distribution (G) with a mean of 0.0 and a standard deviation of sqrt(2/n), where </a:t>
            </a:r>
            <a:r>
              <a:rPr i="1" lang="en" sz="1150">
                <a:solidFill>
                  <a:srgbClr val="555555"/>
                </a:solidFill>
                <a:highlight>
                  <a:srgbClr val="FFFFFF"/>
                </a:highlight>
              </a:rPr>
              <a:t>n</a:t>
            </a:r>
            <a:r>
              <a:rPr lang="en" sz="1150">
                <a:solidFill>
                  <a:srgbClr val="555555"/>
                </a:solidFill>
                <a:highlight>
                  <a:srgbClr val="FFFFFF"/>
                </a:highlight>
              </a:rPr>
              <a:t> is the number of inputs to the node.</a:t>
            </a:r>
            <a:endParaRPr sz="1150">
              <a:solidFill>
                <a:srgbClr val="55555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00">
                <a:solidFill>
                  <a:srgbClr val="555555"/>
                </a:solidFill>
                <a:highlight>
                  <a:srgbClr val="FFFFFF"/>
                </a:highlight>
              </a:rPr>
              <a:t>·</a:t>
            </a:r>
            <a:r>
              <a:rPr lang="en" sz="700">
                <a:solidFill>
                  <a:srgbClr val="555555"/>
                </a:solidFill>
                <a:highlight>
                  <a:srgbClr val="FFFFFF"/>
                </a:highlight>
                <a:latin typeface="Times New Roman"/>
                <a:ea typeface="Times New Roman"/>
                <a:cs typeface="Times New Roman"/>
                <a:sym typeface="Times New Roman"/>
              </a:rPr>
              <a:t>         </a:t>
            </a:r>
            <a:r>
              <a:rPr lang="en" sz="1150">
                <a:solidFill>
                  <a:srgbClr val="555555"/>
                </a:solidFill>
                <a:highlight>
                  <a:srgbClr val="FFFFFF"/>
                </a:highlight>
              </a:rPr>
              <a:t>weight = G (0.0, sqrt(2/n))</a:t>
            </a:r>
            <a:endParaRPr sz="1150">
              <a:solidFill>
                <a:srgbClr val="555555"/>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150">
                <a:solidFill>
                  <a:srgbClr val="555555"/>
                </a:solidFill>
                <a:highlight>
                  <a:srgbClr val="FFFFFF"/>
                </a:highlight>
              </a:rPr>
              <a:t> </a:t>
            </a:r>
            <a:endParaRPr sz="1150">
              <a:solidFill>
                <a:srgbClr val="555555"/>
              </a:solidFill>
              <a:highlight>
                <a:srgbClr val="FFFFFF"/>
              </a:highlight>
            </a:endParaRPr>
          </a:p>
          <a:p>
            <a:pPr indent="0" lvl="0" marL="0" rtl="0" algn="l">
              <a:lnSpc>
                <a:spcPct val="138461"/>
              </a:lnSpc>
              <a:spcBef>
                <a:spcPts val="1400"/>
              </a:spcBef>
              <a:spcAft>
                <a:spcPts val="0"/>
              </a:spcAft>
              <a:buClr>
                <a:schemeClr val="dk1"/>
              </a:buClr>
              <a:buSzPts val="1100"/>
              <a:buFont typeface="Arial"/>
              <a:buNone/>
            </a:pPr>
            <a:r>
              <a:rPr b="1" lang="en" sz="1500">
                <a:solidFill>
                  <a:srgbClr val="222222"/>
                </a:solidFill>
                <a:highlight>
                  <a:srgbClr val="FFFFFF"/>
                </a:highlight>
              </a:rPr>
              <a:t>Xavier Weight Initialization</a:t>
            </a:r>
            <a:endParaRPr b="1" sz="1500">
              <a:solidFill>
                <a:srgbClr val="222222"/>
              </a:solidFill>
              <a:highlight>
                <a:srgbClr val="FFFFFF"/>
              </a:highlight>
            </a:endParaRPr>
          </a:p>
          <a:p>
            <a:pPr indent="0" lvl="0" marL="0" rtl="0" algn="l">
              <a:lnSpc>
                <a:spcPct val="163636"/>
              </a:lnSpc>
              <a:spcBef>
                <a:spcPts val="600"/>
              </a:spcBef>
              <a:spcAft>
                <a:spcPts val="0"/>
              </a:spcAft>
              <a:buClr>
                <a:schemeClr val="dk1"/>
              </a:buClr>
              <a:buSzPts val="1100"/>
              <a:buFont typeface="Arial"/>
              <a:buNone/>
            </a:pPr>
            <a:r>
              <a:rPr lang="en" sz="1150">
                <a:solidFill>
                  <a:srgbClr val="555555"/>
                </a:solidFill>
                <a:highlight>
                  <a:srgbClr val="FFFFFF"/>
                </a:highlight>
              </a:rPr>
              <a:t>The xavier initialization method is calculated as a random number with a uniform probability distribution (U) between the range -(1/sqrt(n)) and 1/sqrt(n), where </a:t>
            </a:r>
            <a:r>
              <a:rPr i="1" lang="en" sz="1150">
                <a:solidFill>
                  <a:srgbClr val="555555"/>
                </a:solidFill>
                <a:highlight>
                  <a:srgbClr val="FFFFFF"/>
                </a:highlight>
              </a:rPr>
              <a:t>n</a:t>
            </a:r>
            <a:r>
              <a:rPr lang="en" sz="1150">
                <a:solidFill>
                  <a:srgbClr val="555555"/>
                </a:solidFill>
                <a:highlight>
                  <a:srgbClr val="FFFFFF"/>
                </a:highlight>
              </a:rPr>
              <a:t> is the number of inputs to the node.</a:t>
            </a:r>
            <a:endParaRPr sz="1150">
              <a:solidFill>
                <a:srgbClr val="55555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00">
                <a:solidFill>
                  <a:srgbClr val="555555"/>
                </a:solidFill>
                <a:highlight>
                  <a:srgbClr val="FFFFFF"/>
                </a:highlight>
              </a:rPr>
              <a:t>·</a:t>
            </a:r>
            <a:r>
              <a:rPr lang="en" sz="700">
                <a:solidFill>
                  <a:srgbClr val="555555"/>
                </a:solidFill>
                <a:highlight>
                  <a:srgbClr val="FFFFFF"/>
                </a:highlight>
                <a:latin typeface="Times New Roman"/>
                <a:ea typeface="Times New Roman"/>
                <a:cs typeface="Times New Roman"/>
                <a:sym typeface="Times New Roman"/>
              </a:rPr>
              <a:t>         </a:t>
            </a:r>
            <a:r>
              <a:rPr lang="en" sz="1150">
                <a:solidFill>
                  <a:srgbClr val="555555"/>
                </a:solidFill>
                <a:highlight>
                  <a:srgbClr val="FFFFFF"/>
                </a:highlight>
              </a:rPr>
              <a:t>weight = U [-(1/sqrt(n)), 1/sqrt(n)]</a:t>
            </a:r>
            <a:endParaRPr sz="1150">
              <a:solidFill>
                <a:srgbClr val="555555"/>
              </a:solidFill>
              <a:highlight>
                <a:srgbClr val="FFFFFF"/>
              </a:highlight>
            </a:endParaRPr>
          </a:p>
          <a:p>
            <a:pPr indent="0" lvl="0" marL="0" rtl="0" algn="l">
              <a:lnSpc>
                <a:spcPct val="163636"/>
              </a:lnSpc>
              <a:spcBef>
                <a:spcPts val="0"/>
              </a:spcBef>
              <a:spcAft>
                <a:spcPts val="0"/>
              </a:spcAft>
              <a:buClr>
                <a:schemeClr val="dk1"/>
              </a:buClr>
              <a:buSzPts val="1100"/>
              <a:buFont typeface="Arial"/>
              <a:buNone/>
            </a:pPr>
            <a:r>
              <a:rPr lang="en" sz="1150">
                <a:solidFill>
                  <a:srgbClr val="555555"/>
                </a:solidFill>
                <a:highlight>
                  <a:srgbClr val="FFFFFF"/>
                </a:highlight>
              </a:rPr>
              <a:t>We can implement this directly in Python.</a:t>
            </a:r>
            <a:endParaRPr sz="1150">
              <a:solidFill>
                <a:srgbClr val="555555"/>
              </a:solidFill>
              <a:highlight>
                <a:srgbClr val="FFFFFF"/>
              </a:highlight>
            </a:endParaRPr>
          </a:p>
          <a:p>
            <a:pPr indent="0" lvl="0" marL="0" rtl="0" algn="l">
              <a:lnSpc>
                <a:spcPct val="163636"/>
              </a:lnSpc>
              <a:spcBef>
                <a:spcPts val="1400"/>
              </a:spcBef>
              <a:spcAft>
                <a:spcPts val="0"/>
              </a:spcAft>
              <a:buClr>
                <a:schemeClr val="dk1"/>
              </a:buClr>
              <a:buSzPts val="1100"/>
              <a:buFont typeface="Arial"/>
              <a:buNone/>
            </a:pPr>
            <a:r>
              <a:rPr lang="en" sz="1150">
                <a:solidFill>
                  <a:srgbClr val="555555"/>
                </a:solidFill>
                <a:highlight>
                  <a:srgbClr val="FFFFFF"/>
                </a:highlight>
              </a:rPr>
              <a:t>The example below assumes 10 inputs to a node, then calculates the lower and upper bounds of the range and calculates 1,000 initial weight values that could be used for the nodes in a layer or a network that uses the sigmoid or tanh activation function.</a:t>
            </a:r>
            <a:endParaRPr sz="1150">
              <a:solidFill>
                <a:srgbClr val="555555"/>
              </a:solidFill>
              <a:highlight>
                <a:srgbClr val="FFFFFF"/>
              </a:highlight>
            </a:endParaRPr>
          </a:p>
          <a:p>
            <a:pPr indent="0" lvl="0" marL="0" rtl="0" algn="l">
              <a:lnSpc>
                <a:spcPct val="163636"/>
              </a:lnSpc>
              <a:spcBef>
                <a:spcPts val="1400"/>
              </a:spcBef>
              <a:spcAft>
                <a:spcPts val="0"/>
              </a:spcAft>
              <a:buClr>
                <a:schemeClr val="dk1"/>
              </a:buClr>
              <a:buSzPts val="1100"/>
              <a:buFont typeface="Arial"/>
              <a:buNone/>
            </a:pPr>
            <a:r>
              <a:rPr lang="en" sz="1150">
                <a:solidFill>
                  <a:srgbClr val="555555"/>
                </a:solidFill>
                <a:highlight>
                  <a:srgbClr val="FFFFFF"/>
                </a:highlight>
              </a:rPr>
              <a:t>After calculating the weights, the lower and upper bounds are printed as are the min, max, mean, and standard deviation of the generated weights.</a:t>
            </a:r>
            <a:endParaRPr sz="1150">
              <a:solidFill>
                <a:srgbClr val="555555"/>
              </a:solidFill>
              <a:highlight>
                <a:srgbClr val="FFFFFF"/>
              </a:highlight>
            </a:endParaRPr>
          </a:p>
          <a:p>
            <a:pPr indent="0" lvl="0" marL="0" rtl="0" algn="l">
              <a:lnSpc>
                <a:spcPct val="163636"/>
              </a:lnSpc>
              <a:spcBef>
                <a:spcPts val="1400"/>
              </a:spcBef>
              <a:spcAft>
                <a:spcPts val="0"/>
              </a:spcAft>
              <a:buClr>
                <a:schemeClr val="dk1"/>
              </a:buClr>
              <a:buSzPts val="1100"/>
              <a:buFont typeface="Arial"/>
              <a:buNone/>
            </a:pPr>
            <a:r>
              <a:rPr lang="en" sz="1150">
                <a:solidFill>
                  <a:srgbClr val="555555"/>
                </a:solidFill>
                <a:highlight>
                  <a:srgbClr val="FFFFFF"/>
                </a:highlight>
              </a:rPr>
              <a:t> </a:t>
            </a:r>
            <a:endParaRPr sz="1150">
              <a:solidFill>
                <a:srgbClr val="555555"/>
              </a:solidFill>
              <a:highlight>
                <a:srgbClr val="FFFFFF"/>
              </a:highlight>
            </a:endParaRPr>
          </a:p>
          <a:p>
            <a:pPr indent="0" lvl="0" marL="0" rtl="0" algn="l">
              <a:spcBef>
                <a:spcPts val="14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3d1b6bd95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3d1b6bd95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3a8a0b92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3a8a0b92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3d1b6bd9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3d1b6bd9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3d1b6bd9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3d1b6bd9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afdb584c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afdb584c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3d1b6bd9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3d1b6bd9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3d1b6bd9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f3d1b6bd9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1af226b11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1af226b11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easier for humans to use their hands rather than other tools.</a:t>
            </a:r>
            <a:endParaRPr/>
          </a:p>
          <a:p>
            <a:pPr indent="0" lvl="0" marL="0" rtl="0" algn="l">
              <a:spcBef>
                <a:spcPts val="0"/>
              </a:spcBef>
              <a:spcAft>
                <a:spcPts val="0"/>
              </a:spcAft>
              <a:buNone/>
            </a:pPr>
            <a:r>
              <a:rPr lang="en"/>
              <a:t>Target groups - Disabled people, elderly people, situations where human presence is difficult/dangerous but require human control.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3d1b6bd9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f3d1b6bd9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663c24c2c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2663c24c2c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af226b11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1af226b11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2663c24c2c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2663c24c2c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6900fcbc6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26900fcbc6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663c24c2c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2663c24c2c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2663c24c2c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2663c24c2c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26900fcbc6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26900fcbc6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2663c24c2c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2663c24c2c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3c0158b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23c0158b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1af226b11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1af226b11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This is dependent on the use-case, but generally the solution should be able to properly classify most hand gestures within reasonable deviation.</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For real time applications especially, the solution should be fast enough.reasonable deviation.</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This considers other factors such as the equipment used, the scalability of the solution, the cost required to implement it, the ease of use and many other factors.</a:t>
            </a:r>
            <a:endParaRPr sz="1800">
              <a:solidFill>
                <a:schemeClr val="dk1"/>
              </a:solidFill>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3c0158bf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23c0158bf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af226b11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af226b11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6f75fce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75fce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663c24c2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663c24c2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The features extracted from a CNN using the three types of layers are hierarchical. The bottom layers in a CNN collect the low-level features and high-level layers collect and learn features with more abstract information; this is useful for classification tasks</a:t>
            </a:r>
            <a:endParaRPr sz="1800">
              <a:solidFill>
                <a:schemeClr val="dk1"/>
              </a:solidFill>
              <a:latin typeface="Roboto"/>
              <a:ea typeface="Roboto"/>
              <a:cs typeface="Roboto"/>
              <a:sym typeface="Roboto"/>
            </a:endParaRPr>
          </a:p>
          <a:p>
            <a:pPr indent="0" lvl="0" marL="0" rtl="0" algn="l">
              <a:lnSpc>
                <a:spcPct val="115000"/>
              </a:lnSpc>
              <a:spcBef>
                <a:spcPts val="1600"/>
              </a:spcBef>
              <a:spcAft>
                <a:spcPts val="1600"/>
              </a:spcAft>
              <a:buClr>
                <a:schemeClr val="dk1"/>
              </a:buClr>
              <a:buSzPts val="1100"/>
              <a:buFont typeface="Arial"/>
              <a:buNone/>
            </a:pPr>
            <a:r>
              <a:rPr lang="en" sz="1450">
                <a:solidFill>
                  <a:srgbClr val="282829"/>
                </a:solidFill>
              </a:rPr>
              <a:t>The feature map is the output of one filter applied to the previous layer. A given filter is drawn across the entire previous layer, moved one pixel at a time. Each position results in an activation of the neuron and the output is collected in the feature map. </a:t>
            </a:r>
            <a:r>
              <a:rPr lang="en" sz="2100">
                <a:solidFill>
                  <a:schemeClr val="lt1"/>
                </a:solidFill>
                <a:latin typeface="Roboto"/>
                <a:ea typeface="Roboto"/>
                <a:cs typeface="Roboto"/>
                <a:sym typeface="Roboto"/>
              </a:rPr>
              <a:t> </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3d1b6bd9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3d1b6bd9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The features extracted from a CNN using the three types of layers are hierarchical. The bottom layers in a CNN collect the low-level features and high-level layers collect and learn features with more abstract information; this is useful for classification tasks</a:t>
            </a:r>
            <a:endParaRPr sz="1800">
              <a:solidFill>
                <a:schemeClr val="dk1"/>
              </a:solidFill>
              <a:latin typeface="Roboto"/>
              <a:ea typeface="Roboto"/>
              <a:cs typeface="Roboto"/>
              <a:sym typeface="Roboto"/>
            </a:endParaRPr>
          </a:p>
          <a:p>
            <a:pPr indent="0" lvl="0" marL="0" rtl="0" algn="l">
              <a:lnSpc>
                <a:spcPct val="115000"/>
              </a:lnSpc>
              <a:spcBef>
                <a:spcPts val="1600"/>
              </a:spcBef>
              <a:spcAft>
                <a:spcPts val="1600"/>
              </a:spcAft>
              <a:buClr>
                <a:schemeClr val="dk1"/>
              </a:buClr>
              <a:buSzPts val="1100"/>
              <a:buFont typeface="Arial"/>
              <a:buNone/>
            </a:pPr>
            <a:r>
              <a:rPr lang="en" sz="1450">
                <a:solidFill>
                  <a:srgbClr val="282829"/>
                </a:solidFill>
              </a:rPr>
              <a:t>The feature map is the output of one filter applied to the previous layer. A given filter is drawn across the entire previous layer, moved one pixel at a time. Each position results in an activation of the neuron and the output is collected in the feature map. </a:t>
            </a:r>
            <a:r>
              <a:rPr lang="en" sz="2100">
                <a:solidFill>
                  <a:schemeClr val="lt1"/>
                </a:solidFill>
                <a:latin typeface="Roboto"/>
                <a:ea typeface="Roboto"/>
                <a:cs typeface="Roboto"/>
                <a:sym typeface="Roboto"/>
              </a:rPr>
              <a:t> </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663c24c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663c24c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6D737D"/>
                </a:solidFill>
                <a:highlight>
                  <a:srgbClr val="FFFFFF"/>
                </a:highlight>
              </a:rPr>
              <a:t>This means that the neurons in each layer feed their output forward to the next layer until we get a final output</a:t>
            </a:r>
            <a:endParaRPr sz="1450">
              <a:solidFill>
                <a:srgbClr val="282829"/>
              </a:solidFill>
            </a:endParaRPr>
          </a:p>
          <a:p>
            <a:pPr indent="0" lvl="0" marL="0" rtl="0" algn="l">
              <a:lnSpc>
                <a:spcPct val="115000"/>
              </a:lnSpc>
              <a:spcBef>
                <a:spcPts val="1600"/>
              </a:spcBef>
              <a:spcAft>
                <a:spcPts val="0"/>
              </a:spcAft>
              <a:buClr>
                <a:schemeClr val="dk1"/>
              </a:buClr>
              <a:buSzPts val="1100"/>
              <a:buFont typeface="Arial"/>
              <a:buNone/>
            </a:pPr>
            <a:r>
              <a:rPr lang="en" sz="1450">
                <a:solidFill>
                  <a:srgbClr val="282829"/>
                </a:solidFill>
              </a:rPr>
              <a:t>The feature map is the output of one filter applied to the previous layer. A given filter is drawn across the entire previous layer, moved one pixel at a time. Each position results in an activation of the neuron and the output is collected in the feature map. </a:t>
            </a:r>
            <a:endParaRPr sz="1450">
              <a:solidFill>
                <a:srgbClr val="282829"/>
              </a:solidFill>
            </a:endParaRPr>
          </a:p>
          <a:p>
            <a:pPr indent="0" lvl="0" marL="0" rtl="0" algn="l">
              <a:lnSpc>
                <a:spcPct val="115000"/>
              </a:lnSpc>
              <a:spcBef>
                <a:spcPts val="1600"/>
              </a:spcBef>
              <a:spcAft>
                <a:spcPts val="0"/>
              </a:spcAft>
              <a:buClr>
                <a:schemeClr val="dk1"/>
              </a:buClr>
              <a:buSzPts val="1100"/>
              <a:buFont typeface="Arial"/>
              <a:buNone/>
            </a:pPr>
            <a:r>
              <a:t/>
            </a:r>
            <a:endParaRPr sz="2100">
              <a:solidFill>
                <a:schemeClr val="lt1"/>
              </a:solidFill>
              <a:latin typeface="Roboto"/>
              <a:ea typeface="Roboto"/>
              <a:cs typeface="Roboto"/>
              <a:sym typeface="Roboto"/>
            </a:endParaRPr>
          </a:p>
          <a:p>
            <a:pPr indent="0" lvl="0" marL="0" rtl="0" algn="l">
              <a:lnSpc>
                <a:spcPct val="115000"/>
              </a:lnSpc>
              <a:spcBef>
                <a:spcPts val="1600"/>
              </a:spcBef>
              <a:spcAft>
                <a:spcPts val="1600"/>
              </a:spcAft>
              <a:buClr>
                <a:schemeClr val="dk1"/>
              </a:buClr>
              <a:buSzPts val="1100"/>
              <a:buFont typeface="Arial"/>
              <a:buNone/>
            </a:pPr>
            <a:r>
              <a:rPr lang="en" sz="2100">
                <a:solidFill>
                  <a:schemeClr val="lt1"/>
                </a:solidFill>
                <a:latin typeface="Roboto"/>
                <a:ea typeface="Roboto"/>
                <a:cs typeface="Roboto"/>
                <a:sym typeface="Roboto"/>
              </a:rPr>
              <a:t> </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3d1b6bd9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3d1b6bd9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02124"/>
                </a:solidFill>
                <a:highlight>
                  <a:srgbClr val="FFFFFF"/>
                </a:highlight>
              </a:rPr>
              <a:t>Dropout is </a:t>
            </a:r>
            <a:r>
              <a:rPr b="1" lang="en" sz="1200">
                <a:solidFill>
                  <a:srgbClr val="202124"/>
                </a:solidFill>
                <a:highlight>
                  <a:srgbClr val="FFFFFF"/>
                </a:highlight>
              </a:rPr>
              <a:t>a technique used to prevent a model from overfitting</a:t>
            </a:r>
            <a:r>
              <a:rPr lang="en" sz="1200">
                <a:solidFill>
                  <a:srgbClr val="202124"/>
                </a:solidFill>
                <a:highlight>
                  <a:srgbClr val="FFFFFF"/>
                </a:highlight>
              </a:rPr>
              <a:t>. Dropout works by randomly setting the outgoing edges of hidden units to 0 at each update of the training phase.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jpg"/><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9.png"/><Relationship Id="rId9" Type="http://schemas.openxmlformats.org/officeDocument/2006/relationships/image" Target="../media/image17.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6.png"/><Relationship Id="rId8"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www.kaggle.com/datasets/muhammadkhalid/sign-language-for-alphabets" TargetMode="External"/><Relationship Id="rId4" Type="http://schemas.openxmlformats.org/officeDocument/2006/relationships/hyperlink" Target="https://www.kaggle.com/datasets/vaishnaviasonawane/indian-sign-language-datas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4667"/>
              <a:buFont typeface="Arial"/>
              <a:buNone/>
            </a:pPr>
            <a:r>
              <a:rPr lang="en" sz="2600">
                <a:latin typeface="Roboto"/>
                <a:ea typeface="Roboto"/>
                <a:cs typeface="Roboto"/>
                <a:sym typeface="Roboto"/>
              </a:rPr>
              <a:t>Hand Gesture Recognition Using an Adapted Convolutional Neural Network with</a:t>
            </a:r>
            <a:endParaRPr sz="2600">
              <a:latin typeface="Roboto"/>
              <a:ea typeface="Roboto"/>
              <a:cs typeface="Roboto"/>
              <a:sym typeface="Roboto"/>
            </a:endParaRPr>
          </a:p>
          <a:p>
            <a:pPr indent="0" lvl="0" marL="0" rtl="0" algn="ctr">
              <a:spcBef>
                <a:spcPts val="0"/>
              </a:spcBef>
              <a:spcAft>
                <a:spcPts val="0"/>
              </a:spcAft>
              <a:buClr>
                <a:srgbClr val="000000"/>
              </a:buClr>
              <a:buSzPts val="4667"/>
              <a:buFont typeface="Arial"/>
              <a:buNone/>
            </a:pPr>
            <a:r>
              <a:rPr lang="en" sz="2600">
                <a:latin typeface="Roboto"/>
                <a:ea typeface="Roboto"/>
                <a:cs typeface="Roboto"/>
                <a:sym typeface="Roboto"/>
              </a:rPr>
              <a:t>Data Augmentation</a:t>
            </a:r>
            <a:endParaRPr sz="2600"/>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Divyanshu Pant</a:t>
            </a:r>
            <a:endParaRPr/>
          </a:p>
          <a:p>
            <a:pPr indent="0" lvl="0" marL="0" rtl="0" algn="ctr">
              <a:spcBef>
                <a:spcPts val="0"/>
              </a:spcBef>
              <a:spcAft>
                <a:spcPts val="0"/>
              </a:spcAft>
              <a:buNone/>
            </a:pPr>
            <a:r>
              <a:rPr lang="en"/>
              <a:t>Minu Rajeeve Payyapilly</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87900" y="371825"/>
            <a:ext cx="8368200" cy="694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Stages of Hand Gesture Recognition Model</a:t>
            </a:r>
            <a:endParaRPr/>
          </a:p>
        </p:txBody>
      </p:sp>
      <p:sp>
        <p:nvSpPr>
          <p:cNvPr id="122" name="Google Shape;122;p22"/>
          <p:cNvSpPr txBox="1"/>
          <p:nvPr>
            <p:ph idx="1" type="body"/>
          </p:nvPr>
        </p:nvSpPr>
        <p:spPr>
          <a:xfrm>
            <a:off x="165550" y="1412925"/>
            <a:ext cx="8658900" cy="3273300"/>
          </a:xfrm>
          <a:prstGeom prst="rect">
            <a:avLst/>
          </a:prstGeom>
        </p:spPr>
        <p:txBody>
          <a:bodyPr anchorCtr="0" anchor="t" bIns="91425" lIns="91425" spcFirstLastPara="1" rIns="91425" wrap="square" tIns="91425">
            <a:noAutofit/>
          </a:bodyPr>
          <a:lstStyle/>
          <a:p>
            <a:pPr indent="-361950" lvl="0" marL="457200" rtl="0" algn="l">
              <a:lnSpc>
                <a:spcPct val="100000"/>
              </a:lnSpc>
              <a:spcBef>
                <a:spcPts val="0"/>
              </a:spcBef>
              <a:spcAft>
                <a:spcPts val="0"/>
              </a:spcAft>
              <a:buSzPts val="2100"/>
              <a:buChar char="●"/>
            </a:pPr>
            <a:r>
              <a:rPr lang="en" sz="1400">
                <a:latin typeface="Arial"/>
                <a:ea typeface="Arial"/>
                <a:cs typeface="Arial"/>
                <a:sym typeface="Arial"/>
              </a:rPr>
              <a:t>P</a:t>
            </a:r>
            <a:r>
              <a:rPr lang="en" sz="1400">
                <a:latin typeface="Arial"/>
                <a:ea typeface="Arial"/>
                <a:cs typeface="Arial"/>
                <a:sym typeface="Arial"/>
              </a:rPr>
              <a:t>reprocessing in the first stage</a:t>
            </a:r>
            <a:endParaRPr sz="2100"/>
          </a:p>
          <a:p>
            <a:pPr indent="-361950" lvl="0" marL="457200" rtl="0" algn="l">
              <a:lnSpc>
                <a:spcPct val="100000"/>
              </a:lnSpc>
              <a:spcBef>
                <a:spcPts val="0"/>
              </a:spcBef>
              <a:spcAft>
                <a:spcPts val="0"/>
              </a:spcAft>
              <a:buSzPts val="2100"/>
              <a:buChar char="●"/>
            </a:pPr>
            <a:r>
              <a:rPr lang="en" sz="1400">
                <a:latin typeface="Arial"/>
                <a:ea typeface="Arial"/>
                <a:cs typeface="Arial"/>
                <a:sym typeface="Arial"/>
              </a:rPr>
              <a:t>Pattern classification using CNN deep learning algorithm with two different architectures in the second stage. </a:t>
            </a:r>
            <a:endParaRPr sz="2100"/>
          </a:p>
        </p:txBody>
      </p:sp>
      <p:pic>
        <p:nvPicPr>
          <p:cNvPr id="123" name="Google Shape;123;p22"/>
          <p:cNvPicPr preferRelativeResize="0"/>
          <p:nvPr/>
        </p:nvPicPr>
        <p:blipFill>
          <a:blip r:embed="rId3">
            <a:alphaModFix/>
          </a:blip>
          <a:stretch>
            <a:fillRect/>
          </a:stretch>
        </p:blipFill>
        <p:spPr>
          <a:xfrm>
            <a:off x="415663" y="2447750"/>
            <a:ext cx="8312675" cy="1977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100">
                <a:latin typeface="Roboto"/>
                <a:ea typeface="Roboto"/>
                <a:cs typeface="Roboto"/>
                <a:sym typeface="Roboto"/>
              </a:rPr>
              <a:t>Baseline CNN Configuration</a:t>
            </a:r>
            <a:endParaRPr/>
          </a:p>
        </p:txBody>
      </p:sp>
      <p:sp>
        <p:nvSpPr>
          <p:cNvPr id="129" name="Google Shape;129;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130" name="Google Shape;130;p23"/>
          <p:cNvPicPr preferRelativeResize="0"/>
          <p:nvPr/>
        </p:nvPicPr>
        <p:blipFill>
          <a:blip r:embed="rId3">
            <a:alphaModFix/>
          </a:blip>
          <a:stretch>
            <a:fillRect/>
          </a:stretch>
        </p:blipFill>
        <p:spPr>
          <a:xfrm>
            <a:off x="311629" y="1489825"/>
            <a:ext cx="5156475" cy="3319400"/>
          </a:xfrm>
          <a:prstGeom prst="rect">
            <a:avLst/>
          </a:prstGeom>
          <a:noFill/>
          <a:ln>
            <a:noFill/>
          </a:ln>
        </p:spPr>
      </p:pic>
      <p:pic>
        <p:nvPicPr>
          <p:cNvPr id="131" name="Google Shape;131;p23"/>
          <p:cNvPicPr preferRelativeResize="0"/>
          <p:nvPr/>
        </p:nvPicPr>
        <p:blipFill rotWithShape="1">
          <a:blip r:embed="rId4">
            <a:alphaModFix/>
          </a:blip>
          <a:srcRect b="0" l="0" r="0" t="0"/>
          <a:stretch/>
        </p:blipFill>
        <p:spPr>
          <a:xfrm>
            <a:off x="6304150" y="571574"/>
            <a:ext cx="1990725" cy="42376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800"/>
              <a:buFont typeface="Arial"/>
              <a:buNone/>
            </a:pPr>
            <a:r>
              <a:rPr lang="en" sz="3100">
                <a:latin typeface="Roboto"/>
                <a:ea typeface="Roboto"/>
                <a:cs typeface="Roboto"/>
                <a:sym typeface="Roboto"/>
              </a:rPr>
              <a:t>Adapted Deep Convolutional Neural Network</a:t>
            </a:r>
            <a:endParaRPr/>
          </a:p>
        </p:txBody>
      </p:sp>
      <p:sp>
        <p:nvSpPr>
          <p:cNvPr id="137" name="Google Shape;137;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performance of the baseline CNN was improved by tuning the parameters to include</a:t>
            </a:r>
            <a:r>
              <a:rPr b="1" lang="en"/>
              <a:t> network initialization </a:t>
            </a:r>
            <a:r>
              <a:rPr lang="en"/>
              <a:t>and </a:t>
            </a:r>
            <a:r>
              <a:rPr b="1" lang="en"/>
              <a:t>regularization</a:t>
            </a:r>
            <a:r>
              <a:rPr lang="en"/>
              <a:t>. The proposed approach also includes </a:t>
            </a:r>
            <a:r>
              <a:rPr b="1" lang="en"/>
              <a:t>data augmentation</a:t>
            </a:r>
            <a:endParaRPr b="1"/>
          </a:p>
          <a:p>
            <a:pPr indent="-342900" lvl="0" marL="457200" rtl="0" algn="l">
              <a:spcBef>
                <a:spcPts val="1600"/>
              </a:spcBef>
              <a:spcAft>
                <a:spcPts val="0"/>
              </a:spcAft>
              <a:buSzPts val="1800"/>
              <a:buChar char="●"/>
            </a:pPr>
            <a:r>
              <a:rPr b="1" lang="en"/>
              <a:t>Network initialization:</a:t>
            </a:r>
            <a:r>
              <a:rPr lang="en"/>
              <a:t> </a:t>
            </a:r>
            <a:endParaRPr/>
          </a:p>
          <a:p>
            <a:pPr indent="-317500" lvl="1" marL="914400" rtl="0" algn="l">
              <a:spcBef>
                <a:spcPts val="0"/>
              </a:spcBef>
              <a:spcAft>
                <a:spcPts val="0"/>
              </a:spcAft>
              <a:buSzPts val="1400"/>
              <a:buChar char="○"/>
            </a:pPr>
            <a:r>
              <a:rPr lang="en"/>
              <a:t>initializing the weights in an appropriate way can significantly influence how easily the network learns from the training set. </a:t>
            </a:r>
            <a:endParaRPr/>
          </a:p>
          <a:p>
            <a:pPr indent="-317500" lvl="1" marL="914400" rtl="0" algn="l">
              <a:spcBef>
                <a:spcPts val="0"/>
              </a:spcBef>
              <a:spcAft>
                <a:spcPts val="0"/>
              </a:spcAft>
              <a:buSzPts val="1400"/>
              <a:buChar char="○"/>
            </a:pPr>
            <a:r>
              <a:rPr lang="en"/>
              <a:t>The ADCNN network architecture uses the uniform He initialization (he_uniform) for all ReLU layers and the uniform Xavier initialization (glorot_uniform) for the output Softmax layer (for effective generalization of the logistic function for multiple inputs).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01150" y="48280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100">
                <a:latin typeface="Roboto"/>
                <a:ea typeface="Roboto"/>
                <a:cs typeface="Roboto"/>
                <a:sym typeface="Roboto"/>
              </a:rPr>
              <a:t>Adapted Deep Convolutional Neural Network</a:t>
            </a:r>
            <a:endParaRPr/>
          </a:p>
        </p:txBody>
      </p:sp>
      <p:sp>
        <p:nvSpPr>
          <p:cNvPr id="143" name="Google Shape;143;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L2 Regularization</a:t>
            </a:r>
            <a:r>
              <a:rPr lang="en"/>
              <a:t>: </a:t>
            </a:r>
            <a:endParaRPr/>
          </a:p>
          <a:p>
            <a:pPr indent="-317500" lvl="1" marL="914400" rtl="0" algn="l">
              <a:spcBef>
                <a:spcPts val="0"/>
              </a:spcBef>
              <a:spcAft>
                <a:spcPts val="0"/>
              </a:spcAft>
              <a:buSzPts val="1400"/>
              <a:buChar char="○"/>
            </a:pPr>
            <a:r>
              <a:rPr lang="en"/>
              <a:t>This aims to decrease the complexity of the model while maintaining the same parameter count. L2 regularization does so by penalizing weights with large magnitudes, by minimizing their L2 norm.</a:t>
            </a:r>
            <a:endParaRPr/>
          </a:p>
          <a:p>
            <a:pPr indent="-317500" lvl="1" marL="914400" rtl="0" algn="l">
              <a:spcBef>
                <a:spcPts val="0"/>
              </a:spcBef>
              <a:spcAft>
                <a:spcPts val="0"/>
              </a:spcAft>
              <a:buSzPts val="1400"/>
              <a:buChar char="○"/>
            </a:pPr>
            <a:r>
              <a:rPr lang="en"/>
              <a:t> It uses a hyper parameter λ = 0.0001 to specify the relative importance of minimizing the norm to minimizing the loss on the training set.</a:t>
            </a:r>
            <a:endParaRPr/>
          </a:p>
          <a:p>
            <a:pPr indent="-342900" lvl="0" marL="457200" rtl="0" algn="l">
              <a:spcBef>
                <a:spcPts val="0"/>
              </a:spcBef>
              <a:spcAft>
                <a:spcPts val="0"/>
              </a:spcAft>
              <a:buSzPts val="1800"/>
              <a:buChar char="●"/>
            </a:pPr>
            <a:r>
              <a:rPr b="1" lang="en"/>
              <a:t>Data Augmentation: </a:t>
            </a:r>
            <a:endParaRPr b="1"/>
          </a:p>
          <a:p>
            <a:pPr indent="-317500" lvl="1" marL="914400" rtl="0" algn="l">
              <a:spcBef>
                <a:spcPts val="0"/>
              </a:spcBef>
              <a:spcAft>
                <a:spcPts val="0"/>
              </a:spcAft>
              <a:buSzPts val="1400"/>
              <a:buChar char="○"/>
            </a:pPr>
            <a:r>
              <a:rPr lang="en"/>
              <a:t>Data </a:t>
            </a:r>
            <a:r>
              <a:rPr lang="en"/>
              <a:t>augmentation</a:t>
            </a:r>
            <a:r>
              <a:rPr lang="en"/>
              <a:t> can be used to reduce overfitting as well as improve the classifier as its able to learn better from a variety of images about the same gesture.</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100">
                <a:latin typeface="Roboto"/>
                <a:ea typeface="Roboto"/>
                <a:cs typeface="Roboto"/>
                <a:sym typeface="Roboto"/>
              </a:rPr>
              <a:t>Adapted Deep Convolutional Neural Network</a:t>
            </a:r>
            <a:endParaRPr/>
          </a:p>
        </p:txBody>
      </p:sp>
      <p:sp>
        <p:nvSpPr>
          <p:cNvPr id="149" name="Google Shape;149;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random horizontal and vertical shifts were applied to the data to derive new images</a:t>
            </a:r>
            <a:endParaRPr/>
          </a:p>
          <a:p>
            <a:pPr indent="-342900" lvl="0" marL="457200" rtl="0" algn="l">
              <a:spcBef>
                <a:spcPts val="0"/>
              </a:spcBef>
              <a:spcAft>
                <a:spcPts val="0"/>
              </a:spcAft>
              <a:buSzPts val="1800"/>
              <a:buChar char="●"/>
            </a:pPr>
            <a:r>
              <a:rPr lang="en"/>
              <a:t>using data augmentation the images are shifted both horizontally and vertically to an extent of 20% of the original dimensions randomly, in order to numerically increase the size of the dataset and to add the robustness needed for a deep learning approach. </a:t>
            </a:r>
            <a:endParaRPr sz="3000"/>
          </a:p>
          <a:p>
            <a:pPr indent="0" lvl="0" marL="457200" rtl="0" algn="l">
              <a:spcBef>
                <a:spcPts val="1600"/>
              </a:spcBef>
              <a:spcAft>
                <a:spcPts val="0"/>
              </a:spcAft>
              <a:buNone/>
            </a:pPr>
            <a:r>
              <a:t/>
            </a:r>
            <a:endParaRPr sz="3000"/>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22525" y="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100">
                <a:latin typeface="Roboto"/>
                <a:ea typeface="Roboto"/>
                <a:cs typeface="Roboto"/>
                <a:sym typeface="Roboto"/>
              </a:rPr>
              <a:t>ADCNN Architecture</a:t>
            </a:r>
            <a:endParaRPr/>
          </a:p>
        </p:txBody>
      </p:sp>
      <p:pic>
        <p:nvPicPr>
          <p:cNvPr id="155" name="Google Shape;155;p27"/>
          <p:cNvPicPr preferRelativeResize="0"/>
          <p:nvPr/>
        </p:nvPicPr>
        <p:blipFill rotWithShape="1">
          <a:blip r:embed="rId3">
            <a:alphaModFix/>
          </a:blip>
          <a:srcRect b="0" l="0" r="0" t="0"/>
          <a:stretch/>
        </p:blipFill>
        <p:spPr>
          <a:xfrm>
            <a:off x="400950" y="1265913"/>
            <a:ext cx="4876400" cy="3109949"/>
          </a:xfrm>
          <a:prstGeom prst="rect">
            <a:avLst/>
          </a:prstGeom>
          <a:noFill/>
          <a:ln>
            <a:noFill/>
          </a:ln>
        </p:spPr>
      </p:pic>
      <p:pic>
        <p:nvPicPr>
          <p:cNvPr id="156" name="Google Shape;156;p27"/>
          <p:cNvPicPr preferRelativeResize="0"/>
          <p:nvPr/>
        </p:nvPicPr>
        <p:blipFill rotWithShape="1">
          <a:blip r:embed="rId4">
            <a:alphaModFix/>
          </a:blip>
          <a:srcRect b="0" l="0" r="0" t="0"/>
          <a:stretch/>
        </p:blipFill>
        <p:spPr>
          <a:xfrm>
            <a:off x="5932600" y="1052775"/>
            <a:ext cx="2236750" cy="4035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Experimental</a:t>
            </a:r>
            <a:r>
              <a:rPr lang="en"/>
              <a:t> Methodology: 1. Dataset</a:t>
            </a:r>
            <a:endParaRPr/>
          </a:p>
        </p:txBody>
      </p:sp>
      <p:sp>
        <p:nvSpPr>
          <p:cNvPr id="162" name="Google Shape;162;p28"/>
          <p:cNvSpPr txBox="1"/>
          <p:nvPr>
            <p:ph idx="1" type="body"/>
          </p:nvPr>
        </p:nvSpPr>
        <p:spPr>
          <a:xfrm>
            <a:off x="371238" y="1339574"/>
            <a:ext cx="8368200" cy="3078900"/>
          </a:xfrm>
          <a:prstGeom prst="rect">
            <a:avLst/>
          </a:prstGeom>
        </p:spPr>
        <p:txBody>
          <a:bodyPr anchorCtr="0" anchor="t" bIns="91425" lIns="91425" spcFirstLastPara="1" rIns="91425" wrap="square" tIns="91425">
            <a:noAutofit/>
          </a:bodyPr>
          <a:lstStyle/>
          <a:p>
            <a:pPr indent="-374650" lvl="0" marL="457200" rtl="0" algn="l">
              <a:lnSpc>
                <a:spcPct val="100000"/>
              </a:lnSpc>
              <a:spcBef>
                <a:spcPts val="0"/>
              </a:spcBef>
              <a:spcAft>
                <a:spcPts val="0"/>
              </a:spcAft>
              <a:buClr>
                <a:schemeClr val="dk1"/>
              </a:buClr>
              <a:buSzPts val="2300"/>
              <a:buFont typeface="Roboto"/>
              <a:buChar char="●"/>
            </a:pPr>
            <a:r>
              <a:rPr lang="en" sz="2300"/>
              <a:t>The LSP dataset contains hand gestures used in the sign language of Peru.</a:t>
            </a:r>
            <a:endParaRPr sz="2300"/>
          </a:p>
          <a:p>
            <a:pPr indent="-374650" lvl="0" marL="457200" rtl="0" algn="l">
              <a:lnSpc>
                <a:spcPct val="100000"/>
              </a:lnSpc>
              <a:spcBef>
                <a:spcPts val="0"/>
              </a:spcBef>
              <a:spcAft>
                <a:spcPts val="0"/>
              </a:spcAft>
              <a:buClr>
                <a:schemeClr val="dk1"/>
              </a:buClr>
              <a:buSzPts val="2300"/>
              <a:buFont typeface="Roboto"/>
              <a:buChar char="●"/>
            </a:pPr>
            <a:r>
              <a:rPr lang="en" sz="2300"/>
              <a:t>Each gesture belongs to one of 6 distinct classes  as shown in the table.</a:t>
            </a:r>
            <a:endParaRPr sz="2300"/>
          </a:p>
          <a:p>
            <a:pPr indent="0" lvl="0" marL="0" rtl="0" algn="l">
              <a:spcBef>
                <a:spcPts val="0"/>
              </a:spcBef>
              <a:spcAft>
                <a:spcPts val="1600"/>
              </a:spcAft>
              <a:buNone/>
            </a:pPr>
            <a:r>
              <a:t/>
            </a:r>
            <a:endParaRPr/>
          </a:p>
        </p:txBody>
      </p:sp>
      <p:pic>
        <p:nvPicPr>
          <p:cNvPr id="163" name="Google Shape;163;p28"/>
          <p:cNvPicPr preferRelativeResize="0"/>
          <p:nvPr/>
        </p:nvPicPr>
        <p:blipFill>
          <a:blip r:embed="rId3">
            <a:alphaModFix/>
          </a:blip>
          <a:stretch>
            <a:fillRect/>
          </a:stretch>
        </p:blipFill>
        <p:spPr>
          <a:xfrm>
            <a:off x="1005950" y="3391125"/>
            <a:ext cx="5553725" cy="1408975"/>
          </a:xfrm>
          <a:prstGeom prst="rect">
            <a:avLst/>
          </a:prstGeom>
          <a:noFill/>
          <a:ln>
            <a:noFill/>
          </a:ln>
        </p:spPr>
      </p:pic>
      <p:pic>
        <p:nvPicPr>
          <p:cNvPr id="164" name="Google Shape;164;p28"/>
          <p:cNvPicPr preferRelativeResize="0"/>
          <p:nvPr/>
        </p:nvPicPr>
        <p:blipFill>
          <a:blip r:embed="rId4">
            <a:alphaModFix/>
          </a:blip>
          <a:stretch>
            <a:fillRect/>
          </a:stretch>
        </p:blipFill>
        <p:spPr>
          <a:xfrm>
            <a:off x="6967800" y="2676738"/>
            <a:ext cx="904875" cy="847725"/>
          </a:xfrm>
          <a:prstGeom prst="rect">
            <a:avLst/>
          </a:prstGeom>
          <a:noFill/>
          <a:ln>
            <a:noFill/>
          </a:ln>
        </p:spPr>
      </p:pic>
      <p:pic>
        <p:nvPicPr>
          <p:cNvPr id="165" name="Google Shape;165;p28"/>
          <p:cNvPicPr preferRelativeResize="0"/>
          <p:nvPr/>
        </p:nvPicPr>
        <p:blipFill>
          <a:blip r:embed="rId5">
            <a:alphaModFix/>
          </a:blip>
          <a:stretch>
            <a:fillRect/>
          </a:stretch>
        </p:blipFill>
        <p:spPr>
          <a:xfrm>
            <a:off x="7839313" y="2676750"/>
            <a:ext cx="933450" cy="714375"/>
          </a:xfrm>
          <a:prstGeom prst="rect">
            <a:avLst/>
          </a:prstGeom>
          <a:noFill/>
          <a:ln>
            <a:noFill/>
          </a:ln>
        </p:spPr>
      </p:pic>
      <p:pic>
        <p:nvPicPr>
          <p:cNvPr id="166" name="Google Shape;166;p28"/>
          <p:cNvPicPr preferRelativeResize="0"/>
          <p:nvPr/>
        </p:nvPicPr>
        <p:blipFill>
          <a:blip r:embed="rId6">
            <a:alphaModFix/>
          </a:blip>
          <a:stretch>
            <a:fillRect/>
          </a:stretch>
        </p:blipFill>
        <p:spPr>
          <a:xfrm>
            <a:off x="6967800" y="3391125"/>
            <a:ext cx="933450" cy="704850"/>
          </a:xfrm>
          <a:prstGeom prst="rect">
            <a:avLst/>
          </a:prstGeom>
          <a:noFill/>
          <a:ln>
            <a:noFill/>
          </a:ln>
        </p:spPr>
      </p:pic>
      <p:pic>
        <p:nvPicPr>
          <p:cNvPr id="167" name="Google Shape;167;p28"/>
          <p:cNvPicPr preferRelativeResize="0"/>
          <p:nvPr/>
        </p:nvPicPr>
        <p:blipFill>
          <a:blip r:embed="rId7">
            <a:alphaModFix/>
          </a:blip>
          <a:stretch>
            <a:fillRect/>
          </a:stretch>
        </p:blipFill>
        <p:spPr>
          <a:xfrm>
            <a:off x="7863150" y="3391113"/>
            <a:ext cx="885825" cy="704850"/>
          </a:xfrm>
          <a:prstGeom prst="rect">
            <a:avLst/>
          </a:prstGeom>
          <a:noFill/>
          <a:ln>
            <a:noFill/>
          </a:ln>
        </p:spPr>
      </p:pic>
      <p:pic>
        <p:nvPicPr>
          <p:cNvPr id="168" name="Google Shape;168;p28"/>
          <p:cNvPicPr preferRelativeResize="0"/>
          <p:nvPr/>
        </p:nvPicPr>
        <p:blipFill>
          <a:blip r:embed="rId8">
            <a:alphaModFix/>
          </a:blip>
          <a:stretch>
            <a:fillRect/>
          </a:stretch>
        </p:blipFill>
        <p:spPr>
          <a:xfrm>
            <a:off x="6967800" y="4095963"/>
            <a:ext cx="904875" cy="695325"/>
          </a:xfrm>
          <a:prstGeom prst="rect">
            <a:avLst/>
          </a:prstGeom>
          <a:noFill/>
          <a:ln>
            <a:noFill/>
          </a:ln>
        </p:spPr>
      </p:pic>
      <p:pic>
        <p:nvPicPr>
          <p:cNvPr id="169" name="Google Shape;169;p28"/>
          <p:cNvPicPr preferRelativeResize="0"/>
          <p:nvPr/>
        </p:nvPicPr>
        <p:blipFill>
          <a:blip r:embed="rId9">
            <a:alphaModFix/>
          </a:blip>
          <a:stretch>
            <a:fillRect/>
          </a:stretch>
        </p:blipFill>
        <p:spPr>
          <a:xfrm>
            <a:off x="7872663" y="4086438"/>
            <a:ext cx="866775" cy="714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419100" lvl="0" marL="457200" rtl="0" algn="l">
              <a:spcBef>
                <a:spcPts val="0"/>
              </a:spcBef>
              <a:spcAft>
                <a:spcPts val="0"/>
              </a:spcAft>
              <a:buSzPts val="3000"/>
              <a:buAutoNum type="arabicPeriod"/>
            </a:pPr>
            <a:r>
              <a:rPr lang="en"/>
              <a:t>Dataset</a:t>
            </a:r>
            <a:endParaRPr/>
          </a:p>
        </p:txBody>
      </p:sp>
      <p:sp>
        <p:nvSpPr>
          <p:cNvPr id="175" name="Google Shape;175;p29"/>
          <p:cNvSpPr txBox="1"/>
          <p:nvPr>
            <p:ph idx="1" type="body"/>
          </p:nvPr>
        </p:nvSpPr>
        <p:spPr>
          <a:xfrm>
            <a:off x="371238" y="133957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300"/>
              <a:t>Some challenges mentioned in the </a:t>
            </a:r>
            <a:r>
              <a:rPr lang="en" sz="2300"/>
              <a:t>paper regarding said dataset were:</a:t>
            </a:r>
            <a:endParaRPr sz="2300"/>
          </a:p>
          <a:p>
            <a:pPr indent="-374650" lvl="0" marL="914400" rtl="0" algn="l">
              <a:lnSpc>
                <a:spcPct val="100000"/>
              </a:lnSpc>
              <a:spcBef>
                <a:spcPts val="0"/>
              </a:spcBef>
              <a:spcAft>
                <a:spcPts val="0"/>
              </a:spcAft>
              <a:buClr>
                <a:schemeClr val="dk1"/>
              </a:buClr>
              <a:buSzPts val="2300"/>
              <a:buFont typeface="Roboto"/>
              <a:buChar char="●"/>
            </a:pPr>
            <a:r>
              <a:rPr lang="en" sz="2300"/>
              <a:t>Non-regular illumination of hands</a:t>
            </a:r>
            <a:endParaRPr sz="2300"/>
          </a:p>
          <a:p>
            <a:pPr indent="-374650" lvl="0" marL="914400" rtl="0" algn="l">
              <a:lnSpc>
                <a:spcPct val="100000"/>
              </a:lnSpc>
              <a:spcBef>
                <a:spcPts val="0"/>
              </a:spcBef>
              <a:spcAft>
                <a:spcPts val="0"/>
              </a:spcAft>
              <a:buClr>
                <a:schemeClr val="dk1"/>
              </a:buClr>
              <a:buSzPts val="2300"/>
              <a:buFont typeface="Roboto"/>
              <a:buChar char="●"/>
            </a:pPr>
            <a:r>
              <a:rPr lang="en" sz="2300"/>
              <a:t>Rotation of hands</a:t>
            </a:r>
            <a:endParaRPr sz="2300"/>
          </a:p>
          <a:p>
            <a:pPr indent="-374650" lvl="0" marL="914400" rtl="0" algn="l">
              <a:lnSpc>
                <a:spcPct val="100000"/>
              </a:lnSpc>
              <a:spcBef>
                <a:spcPts val="0"/>
              </a:spcBef>
              <a:spcAft>
                <a:spcPts val="0"/>
              </a:spcAft>
              <a:buClr>
                <a:schemeClr val="dk1"/>
              </a:buClr>
              <a:buSzPts val="2300"/>
              <a:buFont typeface="Roboto"/>
              <a:buChar char="●"/>
            </a:pPr>
            <a:r>
              <a:rPr lang="en" sz="2300"/>
              <a:t>Uneven hand sizes</a:t>
            </a:r>
            <a:endParaRPr sz="2300"/>
          </a:p>
          <a:p>
            <a:pPr indent="-374650" lvl="0" marL="914400" rtl="0" algn="l">
              <a:lnSpc>
                <a:spcPct val="100000"/>
              </a:lnSpc>
              <a:spcBef>
                <a:spcPts val="0"/>
              </a:spcBef>
              <a:spcAft>
                <a:spcPts val="0"/>
              </a:spcAft>
              <a:buClr>
                <a:schemeClr val="dk1"/>
              </a:buClr>
              <a:buSzPts val="2300"/>
              <a:buFont typeface="Roboto"/>
              <a:buChar char="●"/>
            </a:pPr>
            <a:r>
              <a:rPr lang="en" sz="2300"/>
              <a:t>Translation of the key components</a:t>
            </a:r>
            <a:endParaRPr sz="2300"/>
          </a:p>
          <a:p>
            <a:pPr indent="-374650" lvl="0" marL="914400" rtl="0" algn="l">
              <a:lnSpc>
                <a:spcPct val="100000"/>
              </a:lnSpc>
              <a:spcBef>
                <a:spcPts val="0"/>
              </a:spcBef>
              <a:spcAft>
                <a:spcPts val="0"/>
              </a:spcAft>
              <a:buClr>
                <a:schemeClr val="dk1"/>
              </a:buClr>
              <a:buSzPts val="2300"/>
              <a:buFont typeface="Roboto"/>
              <a:buChar char="●"/>
            </a:pPr>
            <a:r>
              <a:rPr lang="en" sz="2300"/>
              <a:t>Noise, in general</a:t>
            </a:r>
            <a:endParaRPr sz="2300"/>
          </a:p>
          <a:p>
            <a:pPr indent="0" lvl="0" marL="0" rtl="0" algn="l">
              <a:spcBef>
                <a:spcPts val="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Image Pre-Processing</a:t>
            </a:r>
            <a:endParaRPr/>
          </a:p>
        </p:txBody>
      </p:sp>
      <p:sp>
        <p:nvSpPr>
          <p:cNvPr id="181" name="Google Shape;181;p3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convolutional layers before the first pooling layers are the bottleneck of the computational efficiency and memory requirements. </a:t>
            </a:r>
            <a:endParaRPr/>
          </a:p>
          <a:p>
            <a:pPr indent="0" lvl="0" marL="0" rtl="0" algn="l">
              <a:spcBef>
                <a:spcPts val="1600"/>
              </a:spcBef>
              <a:spcAft>
                <a:spcPts val="0"/>
              </a:spcAft>
              <a:buNone/>
            </a:pPr>
            <a:r>
              <a:rPr lang="en"/>
              <a:t>Some of the Preprocessing Steps performed:</a:t>
            </a:r>
            <a:endParaRPr/>
          </a:p>
          <a:p>
            <a:pPr indent="-342900" lvl="0" marL="457200" rtl="0" algn="l">
              <a:spcBef>
                <a:spcPts val="1600"/>
              </a:spcBef>
              <a:spcAft>
                <a:spcPts val="0"/>
              </a:spcAft>
              <a:buSzPts val="1800"/>
              <a:buChar char="●"/>
            </a:pPr>
            <a:r>
              <a:rPr lang="en"/>
              <a:t>The images are converted to gray scale</a:t>
            </a:r>
            <a:endParaRPr/>
          </a:p>
          <a:p>
            <a:pPr indent="-342900" lvl="0" marL="457200" rtl="0" algn="l">
              <a:spcBef>
                <a:spcPts val="0"/>
              </a:spcBef>
              <a:spcAft>
                <a:spcPts val="0"/>
              </a:spcAft>
              <a:buSzPts val="1800"/>
              <a:buChar char="●"/>
            </a:pPr>
            <a:r>
              <a:rPr lang="en"/>
              <a:t>Color space conversion was also applied, permitting work on only one color channel instead of processing the three RGB channels.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 </a:t>
            </a:r>
            <a:r>
              <a:rPr lang="en"/>
              <a:t>Evaluation Measures</a:t>
            </a:r>
            <a:endParaRPr/>
          </a:p>
        </p:txBody>
      </p:sp>
      <p:sp>
        <p:nvSpPr>
          <p:cNvPr id="187" name="Google Shape;187;p31"/>
          <p:cNvSpPr txBox="1"/>
          <p:nvPr>
            <p:ph idx="1" type="body"/>
          </p:nvPr>
        </p:nvSpPr>
        <p:spPr>
          <a:xfrm>
            <a:off x="28875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pic>
        <p:nvPicPr>
          <p:cNvPr id="188" name="Google Shape;188;p31"/>
          <p:cNvPicPr preferRelativeResize="0"/>
          <p:nvPr/>
        </p:nvPicPr>
        <p:blipFill>
          <a:blip r:embed="rId3">
            <a:alphaModFix/>
          </a:blip>
          <a:stretch>
            <a:fillRect/>
          </a:stretch>
        </p:blipFill>
        <p:spPr>
          <a:xfrm>
            <a:off x="498438" y="1593938"/>
            <a:ext cx="2619375" cy="790575"/>
          </a:xfrm>
          <a:prstGeom prst="rect">
            <a:avLst/>
          </a:prstGeom>
          <a:noFill/>
          <a:ln>
            <a:noFill/>
          </a:ln>
        </p:spPr>
      </p:pic>
      <p:pic>
        <p:nvPicPr>
          <p:cNvPr id="189" name="Google Shape;189;p31"/>
          <p:cNvPicPr preferRelativeResize="0"/>
          <p:nvPr/>
        </p:nvPicPr>
        <p:blipFill>
          <a:blip r:embed="rId4">
            <a:alphaModFix/>
          </a:blip>
          <a:stretch>
            <a:fillRect/>
          </a:stretch>
        </p:blipFill>
        <p:spPr>
          <a:xfrm>
            <a:off x="498438" y="2945763"/>
            <a:ext cx="2343150" cy="714375"/>
          </a:xfrm>
          <a:prstGeom prst="rect">
            <a:avLst/>
          </a:prstGeom>
          <a:noFill/>
          <a:ln>
            <a:noFill/>
          </a:ln>
        </p:spPr>
      </p:pic>
      <p:pic>
        <p:nvPicPr>
          <p:cNvPr id="190" name="Google Shape;190;p31"/>
          <p:cNvPicPr preferRelativeResize="0"/>
          <p:nvPr/>
        </p:nvPicPr>
        <p:blipFill>
          <a:blip r:embed="rId5">
            <a:alphaModFix/>
          </a:blip>
          <a:stretch>
            <a:fillRect/>
          </a:stretch>
        </p:blipFill>
        <p:spPr>
          <a:xfrm>
            <a:off x="3795213" y="1593950"/>
            <a:ext cx="3457575" cy="933450"/>
          </a:xfrm>
          <a:prstGeom prst="rect">
            <a:avLst/>
          </a:prstGeom>
          <a:noFill/>
          <a:ln>
            <a:noFill/>
          </a:ln>
        </p:spPr>
      </p:pic>
      <p:pic>
        <p:nvPicPr>
          <p:cNvPr id="191" name="Google Shape;191;p31"/>
          <p:cNvPicPr preferRelativeResize="0"/>
          <p:nvPr/>
        </p:nvPicPr>
        <p:blipFill>
          <a:blip r:embed="rId6">
            <a:alphaModFix/>
          </a:blip>
          <a:stretch>
            <a:fillRect/>
          </a:stretch>
        </p:blipFill>
        <p:spPr>
          <a:xfrm>
            <a:off x="3795213" y="2977225"/>
            <a:ext cx="4219575" cy="695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Introduction/Problem Description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Hand gesture recognition is an </a:t>
            </a:r>
            <a:r>
              <a:rPr lang="en"/>
              <a:t>important</a:t>
            </a:r>
            <a:r>
              <a:rPr lang="en"/>
              <a:t> aspect of Human Computer Interaction.</a:t>
            </a:r>
            <a:endParaRPr/>
          </a:p>
          <a:p>
            <a:pPr indent="-342900" lvl="0" marL="457200" rtl="0" algn="l">
              <a:spcBef>
                <a:spcPts val="0"/>
              </a:spcBef>
              <a:spcAft>
                <a:spcPts val="0"/>
              </a:spcAft>
              <a:buSzPts val="1800"/>
              <a:buChar char="●"/>
            </a:pPr>
            <a:r>
              <a:rPr lang="en"/>
              <a:t>Most apparent non verbal communication is done with the help of hand gestures and hence, it is important to develop methods by which computers can identify human hand gestures.</a:t>
            </a:r>
            <a:endParaRPr/>
          </a:p>
          <a:p>
            <a:pPr indent="-342900" lvl="0" marL="457200" rtl="0" algn="l">
              <a:spcBef>
                <a:spcPts val="0"/>
              </a:spcBef>
              <a:spcAft>
                <a:spcPts val="0"/>
              </a:spcAft>
              <a:buSzPts val="1800"/>
              <a:buChar char="●"/>
            </a:pPr>
            <a:r>
              <a:rPr lang="en"/>
              <a:t>This problem can find further use-cases in the form of sign language recognition, ease of access for target groups, virtual reality applications and many more.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800"/>
              <a:buFont typeface="Arial"/>
              <a:buNone/>
            </a:pPr>
            <a:r>
              <a:rPr lang="en" sz="3100">
                <a:latin typeface="Roboto"/>
                <a:ea typeface="Roboto"/>
                <a:cs typeface="Roboto"/>
                <a:sym typeface="Roboto"/>
              </a:rPr>
              <a:t>Research Paper Results</a:t>
            </a:r>
            <a:endParaRPr/>
          </a:p>
        </p:txBody>
      </p:sp>
      <p:sp>
        <p:nvSpPr>
          <p:cNvPr id="197" name="Google Shape;197;p3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300"/>
              <a:buFont typeface="Arial"/>
              <a:buNone/>
            </a:pPr>
            <a:r>
              <a:rPr lang="en" sz="2300"/>
              <a:t>ADCNN model achieved a 99.73% accuracy compared to 95.73% accuracy of baseline CNN.</a:t>
            </a:r>
            <a:endParaRPr sz="2300"/>
          </a:p>
          <a:p>
            <a:pPr indent="0" lvl="0" marL="0" rtl="0" algn="l">
              <a:lnSpc>
                <a:spcPct val="100000"/>
              </a:lnSpc>
              <a:spcBef>
                <a:spcPts val="0"/>
              </a:spcBef>
              <a:spcAft>
                <a:spcPts val="0"/>
              </a:spcAft>
              <a:buClr>
                <a:srgbClr val="000000"/>
              </a:buClr>
              <a:buSzPts val="2300"/>
              <a:buFont typeface="Arial"/>
              <a:buNone/>
            </a:pPr>
            <a:r>
              <a:t/>
            </a:r>
            <a:endParaRPr sz="2300"/>
          </a:p>
        </p:txBody>
      </p:sp>
      <p:pic>
        <p:nvPicPr>
          <p:cNvPr id="198" name="Google Shape;198;p32"/>
          <p:cNvPicPr preferRelativeResize="0"/>
          <p:nvPr/>
        </p:nvPicPr>
        <p:blipFill rotWithShape="1">
          <a:blip r:embed="rId3">
            <a:alphaModFix/>
          </a:blip>
          <a:srcRect b="0" l="0" r="0" t="0"/>
          <a:stretch/>
        </p:blipFill>
        <p:spPr>
          <a:xfrm>
            <a:off x="1891200" y="2327525"/>
            <a:ext cx="4541275" cy="2685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800"/>
              <a:buFont typeface="Arial"/>
              <a:buNone/>
            </a:pPr>
            <a:r>
              <a:rPr lang="en" sz="3100">
                <a:latin typeface="Roboto"/>
                <a:ea typeface="Roboto"/>
                <a:cs typeface="Roboto"/>
                <a:sym typeface="Roboto"/>
              </a:rPr>
              <a:t>Implementation </a:t>
            </a:r>
            <a:r>
              <a:rPr lang="en" sz="3100">
                <a:latin typeface="Roboto"/>
                <a:ea typeface="Roboto"/>
                <a:cs typeface="Roboto"/>
                <a:sym typeface="Roboto"/>
              </a:rPr>
              <a:t>Results</a:t>
            </a:r>
            <a:endParaRPr/>
          </a:p>
        </p:txBody>
      </p:sp>
      <p:graphicFrame>
        <p:nvGraphicFramePr>
          <p:cNvPr id="204" name="Google Shape;204;p33"/>
          <p:cNvGraphicFramePr/>
          <p:nvPr/>
        </p:nvGraphicFramePr>
        <p:xfrm>
          <a:off x="1060150" y="1532980"/>
          <a:ext cx="3000000" cy="3000000"/>
        </p:xfrm>
        <a:graphic>
          <a:graphicData uri="http://schemas.openxmlformats.org/drawingml/2006/table">
            <a:tbl>
              <a:tblPr>
                <a:noFill/>
                <a:tableStyleId>{12843FF9-3D78-46A8-ADB4-830309EAF093}</a:tableStyleId>
              </a:tblPr>
              <a:tblGrid>
                <a:gridCol w="1408350"/>
                <a:gridCol w="1130325"/>
                <a:gridCol w="615150"/>
                <a:gridCol w="893200"/>
                <a:gridCol w="705100"/>
                <a:gridCol w="950425"/>
                <a:gridCol w="950425"/>
              </a:tblGrid>
              <a:tr h="447375">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Model</a:t>
                      </a:r>
                      <a:endParaRPr sz="10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Dataset </a:t>
                      </a:r>
                      <a:endParaRPr sz="10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Epochs</a:t>
                      </a:r>
                      <a:endParaRPr sz="10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Precision</a:t>
                      </a:r>
                      <a:endParaRPr sz="10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Recall</a:t>
                      </a:r>
                      <a:endParaRPr sz="10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F1 Score</a:t>
                      </a:r>
                      <a:endParaRPr sz="10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Accuracy</a:t>
                      </a:r>
                      <a:endParaRPr sz="1000">
                        <a:solidFill>
                          <a:schemeClr val="dk1"/>
                        </a:solidFill>
                        <a:latin typeface="Roboto"/>
                        <a:ea typeface="Roboto"/>
                        <a:cs typeface="Roboto"/>
                        <a:sym typeface="Roboto"/>
                      </a:endParaRPr>
                    </a:p>
                  </a:txBody>
                  <a:tcPr marT="91425" marB="91425" marR="91425" marL="91425"/>
                </a:tc>
              </a:tr>
              <a:tr h="447375">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Baseline CNN</a:t>
                      </a:r>
                      <a:endParaRPr sz="1000">
                        <a:solidFill>
                          <a:schemeClr val="dk1"/>
                        </a:solidFill>
                        <a:latin typeface="Roboto"/>
                        <a:ea typeface="Roboto"/>
                        <a:cs typeface="Roboto"/>
                        <a:sym typeface="Roboto"/>
                      </a:endParaRPr>
                    </a:p>
                  </a:txBody>
                  <a:tcPr marT="91425" marB="91425" marR="91425" marL="91425"/>
                </a:tc>
                <a:tc>
                  <a:txBody>
                    <a:bodyPr/>
                    <a:lstStyle/>
                    <a:p>
                      <a:pPr indent="0" lvl="0" marL="0" rtl="0" algn="l">
                        <a:lnSpc>
                          <a:spcPct val="135714"/>
                        </a:lnSpc>
                        <a:spcBef>
                          <a:spcPts val="0"/>
                        </a:spcBef>
                        <a:spcAft>
                          <a:spcPts val="0"/>
                        </a:spcAft>
                        <a:buNone/>
                      </a:pPr>
                      <a:r>
                        <a:rPr lang="en" sz="1000">
                          <a:solidFill>
                            <a:schemeClr val="dk1"/>
                          </a:solidFill>
                          <a:latin typeface="Roboto"/>
                          <a:ea typeface="Roboto"/>
                          <a:cs typeface="Roboto"/>
                          <a:sym typeface="Roboto"/>
                        </a:rPr>
                        <a:t>SL_Muhammad</a:t>
                      </a:r>
                      <a:endParaRPr sz="1000">
                        <a:solidFill>
                          <a:schemeClr val="dk1"/>
                        </a:solidFill>
                        <a:latin typeface="Roboto"/>
                        <a:ea typeface="Roboto"/>
                        <a:cs typeface="Roboto"/>
                        <a:sym typeface="Roboto"/>
                      </a:endParaRPr>
                    </a:p>
                    <a:p>
                      <a:pPr indent="0" lvl="0" marL="0" rtl="0" algn="l">
                        <a:spcBef>
                          <a:spcPts val="0"/>
                        </a:spcBef>
                        <a:spcAft>
                          <a:spcPts val="0"/>
                        </a:spcAft>
                        <a:buNone/>
                      </a:pPr>
                      <a:r>
                        <a:t/>
                      </a:r>
                      <a:endParaRPr sz="10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30</a:t>
                      </a:r>
                      <a:endParaRPr sz="10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0.97</a:t>
                      </a:r>
                      <a:endParaRPr sz="10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0.97</a:t>
                      </a:r>
                      <a:endParaRPr sz="10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0.97</a:t>
                      </a:r>
                      <a:endParaRPr sz="10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0.97</a:t>
                      </a:r>
                      <a:endParaRPr sz="1000">
                        <a:solidFill>
                          <a:schemeClr val="dk1"/>
                        </a:solidFill>
                        <a:latin typeface="Roboto"/>
                        <a:ea typeface="Roboto"/>
                        <a:cs typeface="Roboto"/>
                        <a:sym typeface="Roboto"/>
                      </a:endParaRPr>
                    </a:p>
                  </a:txBody>
                  <a:tcPr marT="91425" marB="91425" marR="91425" marL="91425"/>
                </a:tc>
              </a:tr>
              <a:tr h="447375">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Proposed ADCNN</a:t>
                      </a:r>
                      <a:endParaRPr sz="1000">
                        <a:solidFill>
                          <a:schemeClr val="dk1"/>
                        </a:solidFill>
                        <a:latin typeface="Roboto"/>
                        <a:ea typeface="Roboto"/>
                        <a:cs typeface="Roboto"/>
                        <a:sym typeface="Roboto"/>
                      </a:endParaRPr>
                    </a:p>
                  </a:txBody>
                  <a:tcPr marT="91425" marB="91425" marR="91425" marL="91425"/>
                </a:tc>
                <a:tc>
                  <a:txBody>
                    <a:bodyPr/>
                    <a:lstStyle/>
                    <a:p>
                      <a:pPr indent="0" lvl="0" marL="0" rtl="0" algn="l">
                        <a:lnSpc>
                          <a:spcPct val="135714"/>
                        </a:lnSpc>
                        <a:spcBef>
                          <a:spcPts val="0"/>
                        </a:spcBef>
                        <a:spcAft>
                          <a:spcPts val="0"/>
                        </a:spcAft>
                        <a:buNone/>
                      </a:pPr>
                      <a:r>
                        <a:rPr lang="en" sz="1000">
                          <a:solidFill>
                            <a:schemeClr val="dk1"/>
                          </a:solidFill>
                          <a:latin typeface="Roboto"/>
                          <a:ea typeface="Roboto"/>
                          <a:cs typeface="Roboto"/>
                          <a:sym typeface="Roboto"/>
                        </a:rPr>
                        <a:t>SL_Muhammad</a:t>
                      </a:r>
                      <a:endParaRPr sz="1000">
                        <a:solidFill>
                          <a:schemeClr val="dk1"/>
                        </a:solidFill>
                        <a:latin typeface="Roboto"/>
                        <a:ea typeface="Roboto"/>
                        <a:cs typeface="Roboto"/>
                        <a:sym typeface="Roboto"/>
                      </a:endParaRPr>
                    </a:p>
                    <a:p>
                      <a:pPr indent="0" lvl="0" marL="0" rtl="0" algn="l">
                        <a:spcBef>
                          <a:spcPts val="0"/>
                        </a:spcBef>
                        <a:spcAft>
                          <a:spcPts val="0"/>
                        </a:spcAft>
                        <a:buNone/>
                      </a:pPr>
                      <a:r>
                        <a:t/>
                      </a:r>
                      <a:endParaRPr sz="10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30</a:t>
                      </a:r>
                      <a:endParaRPr sz="10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0.96</a:t>
                      </a:r>
                      <a:endParaRPr sz="10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0.96</a:t>
                      </a:r>
                      <a:endParaRPr sz="10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0.96</a:t>
                      </a:r>
                      <a:endParaRPr sz="10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0.96</a:t>
                      </a:r>
                      <a:endParaRPr sz="1000">
                        <a:solidFill>
                          <a:schemeClr val="dk1"/>
                        </a:solidFill>
                        <a:latin typeface="Roboto"/>
                        <a:ea typeface="Roboto"/>
                        <a:cs typeface="Roboto"/>
                        <a:sym typeface="Roboto"/>
                      </a:endParaRPr>
                    </a:p>
                  </a:txBody>
                  <a:tcPr marT="91425" marB="91425" marR="91425" marL="91425"/>
                </a:tc>
              </a:tr>
              <a:tr h="447375">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Baseline CNN</a:t>
                      </a:r>
                      <a:endParaRPr sz="10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ASL</a:t>
                      </a:r>
                      <a:endParaRPr sz="10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30</a:t>
                      </a:r>
                      <a:endParaRPr sz="10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0.94</a:t>
                      </a:r>
                      <a:endParaRPr sz="10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0.94</a:t>
                      </a:r>
                      <a:endParaRPr sz="10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0.94</a:t>
                      </a:r>
                      <a:endParaRPr sz="10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0.94</a:t>
                      </a:r>
                      <a:endParaRPr sz="1000">
                        <a:solidFill>
                          <a:schemeClr val="dk1"/>
                        </a:solidFill>
                        <a:latin typeface="Roboto"/>
                        <a:ea typeface="Roboto"/>
                        <a:cs typeface="Roboto"/>
                        <a:sym typeface="Roboto"/>
                      </a:endParaRPr>
                    </a:p>
                  </a:txBody>
                  <a:tcPr marT="91425" marB="91425" marR="91425" marL="91425"/>
                </a:tc>
              </a:tr>
              <a:tr h="447375">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Proposed ADCNN</a:t>
                      </a:r>
                      <a:endParaRPr sz="10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ASL</a:t>
                      </a:r>
                      <a:endParaRPr sz="10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30</a:t>
                      </a:r>
                      <a:endParaRPr sz="10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0.94</a:t>
                      </a:r>
                      <a:endParaRPr sz="10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0.94</a:t>
                      </a:r>
                      <a:endParaRPr sz="10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0.94</a:t>
                      </a:r>
                      <a:endParaRPr sz="10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0.94</a:t>
                      </a:r>
                      <a:endParaRPr sz="1000">
                        <a:solidFill>
                          <a:schemeClr val="dk1"/>
                        </a:solidFill>
                        <a:latin typeface="Roboto"/>
                        <a:ea typeface="Roboto"/>
                        <a:cs typeface="Roboto"/>
                        <a:sym typeface="Roboto"/>
                      </a:endParaRPr>
                    </a:p>
                  </a:txBody>
                  <a:tcPr marT="91425" marB="91425" marR="91425" marL="91425"/>
                </a:tc>
              </a:tr>
              <a:tr h="447375">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Baseline CNN</a:t>
                      </a:r>
                      <a:endParaRPr sz="10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ISL</a:t>
                      </a:r>
                      <a:endParaRPr sz="10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30</a:t>
                      </a:r>
                      <a:endParaRPr sz="10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1.0</a:t>
                      </a:r>
                      <a:endParaRPr sz="10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1.0</a:t>
                      </a:r>
                      <a:endParaRPr sz="10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1.0</a:t>
                      </a:r>
                      <a:endParaRPr sz="10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1.0</a:t>
                      </a:r>
                      <a:endParaRPr sz="1000">
                        <a:solidFill>
                          <a:schemeClr val="dk1"/>
                        </a:solidFill>
                        <a:latin typeface="Roboto"/>
                        <a:ea typeface="Roboto"/>
                        <a:cs typeface="Roboto"/>
                        <a:sym typeface="Roboto"/>
                      </a:endParaRPr>
                    </a:p>
                  </a:txBody>
                  <a:tcPr marT="91425" marB="91425" marR="91425" marL="91425"/>
                </a:tc>
              </a:tr>
              <a:tr h="447375">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Proposed ADCNN</a:t>
                      </a:r>
                      <a:endParaRPr sz="10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ISL</a:t>
                      </a:r>
                      <a:endParaRPr sz="10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30</a:t>
                      </a:r>
                      <a:endParaRPr sz="10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1.0</a:t>
                      </a:r>
                      <a:endParaRPr sz="10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1.0</a:t>
                      </a:r>
                      <a:endParaRPr sz="10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1.0</a:t>
                      </a:r>
                      <a:endParaRPr sz="10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1.0</a:t>
                      </a:r>
                      <a:endParaRPr sz="1000">
                        <a:solidFill>
                          <a:schemeClr val="dk1"/>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Chosen Issues for work</a:t>
            </a:r>
            <a:endParaRPr/>
          </a:p>
        </p:txBody>
      </p:sp>
      <p:sp>
        <p:nvSpPr>
          <p:cNvPr id="210" name="Google Shape;210;p3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paper gives an accuracy of 95.73% on the baseline CNN and 99.73% on the ADCNN for the LSP dataset.</a:t>
            </a:r>
            <a:endParaRPr/>
          </a:p>
          <a:p>
            <a:pPr indent="-342900" lvl="0" marL="457200" rtl="0" algn="l">
              <a:spcBef>
                <a:spcPts val="0"/>
              </a:spcBef>
              <a:spcAft>
                <a:spcPts val="0"/>
              </a:spcAft>
              <a:buSzPts val="1800"/>
              <a:buChar char="●"/>
            </a:pPr>
            <a:r>
              <a:rPr lang="en"/>
              <a:t>Future scope mentions testing the model on other datasets, which will be the main focus of our following implementation. This might lead to reduced accuracies and increased training times.</a:t>
            </a:r>
            <a:endParaRPr/>
          </a:p>
          <a:p>
            <a:pPr indent="-342900" lvl="0" marL="457200" rtl="0" algn="l">
              <a:spcBef>
                <a:spcPts val="0"/>
              </a:spcBef>
              <a:spcAft>
                <a:spcPts val="0"/>
              </a:spcAft>
              <a:buSzPts val="1800"/>
              <a:buChar char="●"/>
            </a:pPr>
            <a:r>
              <a:rPr lang="en"/>
              <a:t>The following modifications were attempted:</a:t>
            </a:r>
            <a:endParaRPr/>
          </a:p>
          <a:p>
            <a:pPr indent="-317500" lvl="1" marL="914400" rtl="0" algn="l">
              <a:spcBef>
                <a:spcPts val="0"/>
              </a:spcBef>
              <a:spcAft>
                <a:spcPts val="0"/>
              </a:spcAft>
              <a:buSzPts val="1400"/>
              <a:buChar char="○"/>
            </a:pPr>
            <a:r>
              <a:rPr lang="en"/>
              <a:t>Usage of validation sets for hyperparameter tuning.</a:t>
            </a:r>
            <a:endParaRPr/>
          </a:p>
          <a:p>
            <a:pPr indent="-317500" lvl="1" marL="914400" rtl="0" algn="l">
              <a:spcBef>
                <a:spcPts val="0"/>
              </a:spcBef>
              <a:spcAft>
                <a:spcPts val="0"/>
              </a:spcAft>
              <a:buSzPts val="1400"/>
              <a:buChar char="○"/>
            </a:pPr>
            <a:r>
              <a:rPr lang="en"/>
              <a:t>Image processing methods to reduce unnecessary features, while maintaining the </a:t>
            </a:r>
            <a:r>
              <a:rPr lang="en"/>
              <a:t>features required for proper classification.</a:t>
            </a:r>
            <a:endParaRPr/>
          </a:p>
          <a:p>
            <a:pPr indent="-317500" lvl="1" marL="914400" rtl="0" algn="l">
              <a:spcBef>
                <a:spcPts val="0"/>
              </a:spcBef>
              <a:spcAft>
                <a:spcPts val="0"/>
              </a:spcAft>
              <a:buSzPts val="1400"/>
              <a:buChar char="○"/>
            </a:pPr>
            <a:r>
              <a:rPr lang="en"/>
              <a:t>Data augmentation: Addition of random rotations and scalings along with the prescribed translations as part of the data augmentation step.</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Proposed Modification (idea discussion)</a:t>
            </a:r>
            <a:endParaRPr/>
          </a:p>
        </p:txBody>
      </p:sp>
      <p:sp>
        <p:nvSpPr>
          <p:cNvPr id="216" name="Google Shape;216;p3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Using different datasets to train the model, we have observed that the accuracy of the ADCNN is lower than baseline CNN, which is contrary to the paper’s claims of ADCNN being a better model.</a:t>
            </a:r>
            <a:endParaRPr/>
          </a:p>
          <a:p>
            <a:pPr indent="-342900" lvl="0" marL="457200" rtl="0" algn="l">
              <a:spcBef>
                <a:spcPts val="0"/>
              </a:spcBef>
              <a:spcAft>
                <a:spcPts val="0"/>
              </a:spcAft>
              <a:buSzPts val="1800"/>
              <a:buChar char="●"/>
            </a:pPr>
            <a:r>
              <a:rPr lang="en"/>
              <a:t>We added further rotation and scaling to the input images, which further lowered the accuracy of the model to 95%.</a:t>
            </a:r>
            <a:endParaRPr/>
          </a:p>
          <a:p>
            <a:pPr indent="-342900" lvl="0" marL="457200" rtl="0" algn="l">
              <a:spcBef>
                <a:spcPts val="0"/>
              </a:spcBef>
              <a:spcAft>
                <a:spcPts val="0"/>
              </a:spcAft>
              <a:buSzPts val="1800"/>
              <a:buChar char="●"/>
            </a:pPr>
            <a:r>
              <a:rPr lang="en"/>
              <a:t>In order to compensate for this, the model was allowed to run for 50 epochs, with an </a:t>
            </a:r>
            <a:r>
              <a:rPr lang="en"/>
              <a:t>additional</a:t>
            </a:r>
            <a:r>
              <a:rPr lang="en"/>
              <a:t> validation set of 300 images per alphabet.</a:t>
            </a:r>
            <a:endParaRPr/>
          </a:p>
          <a:p>
            <a:pPr indent="0" lvl="0" marL="91440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Proposed Modification (idea discussion)</a:t>
            </a:r>
            <a:endParaRPr/>
          </a:p>
        </p:txBody>
      </p:sp>
      <p:sp>
        <p:nvSpPr>
          <p:cNvPr id="222" name="Google Shape;222;p3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Validation testing revealed that the accuracy of the model on predicting the validation set was maximum at 45 epochs.</a:t>
            </a:r>
            <a:endParaRPr/>
          </a:p>
          <a:p>
            <a:pPr indent="-342900" lvl="0" marL="457200" rtl="0" algn="l">
              <a:spcBef>
                <a:spcPts val="0"/>
              </a:spcBef>
              <a:spcAft>
                <a:spcPts val="0"/>
              </a:spcAft>
              <a:buSzPts val="1800"/>
              <a:buChar char="●"/>
            </a:pPr>
            <a:r>
              <a:rPr lang="en"/>
              <a:t>The model was hence allowed to train for 45 epochs, and gave a maximum accuracy of 97%, as good as the baseline, yet able to predict images with a wider range of errors and defects.</a:t>
            </a:r>
            <a:endParaRPr/>
          </a:p>
          <a:p>
            <a:pPr indent="-342900" lvl="0" marL="457200" rtl="0" algn="l">
              <a:spcBef>
                <a:spcPts val="0"/>
              </a:spcBef>
              <a:spcAft>
                <a:spcPts val="0"/>
              </a:spcAft>
              <a:buSzPts val="1800"/>
              <a:buChar char="●"/>
            </a:pPr>
            <a:r>
              <a:rPr lang="en"/>
              <a:t>Another approach was the introduction of batchnorm layers into the model. The dropout layers were replaced with batchnorm layers. This resulted in a considerable increase in training accuracy in initial epochs.</a:t>
            </a:r>
            <a:endParaRPr/>
          </a:p>
          <a:p>
            <a:pPr indent="-342900" lvl="0" marL="457200" rtl="0" algn="l">
              <a:spcBef>
                <a:spcPts val="0"/>
              </a:spcBef>
              <a:spcAft>
                <a:spcPts val="0"/>
              </a:spcAft>
              <a:buSzPts val="1800"/>
              <a:buChar char="●"/>
            </a:pPr>
            <a:r>
              <a:rPr lang="en"/>
              <a:t>Test accuracy was, however, highly unpredictable across epochs. Running this for 30 epochs led to a 93% test accuracy, even lower still.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800"/>
              <a:buFont typeface="Arial"/>
              <a:buNone/>
            </a:pPr>
            <a:r>
              <a:rPr lang="en" sz="2300">
                <a:latin typeface="Roboto"/>
                <a:ea typeface="Roboto"/>
                <a:cs typeface="Roboto"/>
                <a:sym typeface="Roboto"/>
              </a:rPr>
              <a:t>Implementation Results Modified ADCNN (Solution discussion)</a:t>
            </a:r>
            <a:endParaRPr sz="2200"/>
          </a:p>
        </p:txBody>
      </p:sp>
      <p:graphicFrame>
        <p:nvGraphicFramePr>
          <p:cNvPr id="228" name="Google Shape;228;p37"/>
          <p:cNvGraphicFramePr/>
          <p:nvPr/>
        </p:nvGraphicFramePr>
        <p:xfrm>
          <a:off x="952500" y="1809750"/>
          <a:ext cx="3000000" cy="3000000"/>
        </p:xfrm>
        <a:graphic>
          <a:graphicData uri="http://schemas.openxmlformats.org/drawingml/2006/table">
            <a:tbl>
              <a:tblPr>
                <a:noFill/>
                <a:tableStyleId>{12843FF9-3D78-46A8-ADB4-830309EAF093}</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en">
                          <a:solidFill>
                            <a:schemeClr val="dk1"/>
                          </a:solidFill>
                        </a:rPr>
                        <a:t>Model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epochs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Precision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Recall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F1 Score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Accuracy</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Proposed ADCNN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0.96</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0.96</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0.96</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0.96</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With Batch Norm</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30</a:t>
                      </a:r>
                      <a:endParaRPr>
                        <a:solidFill>
                          <a:schemeClr val="dk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1"/>
                          </a:solidFill>
                        </a:rPr>
                        <a:t>0.94</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0.93</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0.93</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0.93</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With Rotation,</a:t>
                      </a:r>
                      <a:endParaRPr>
                        <a:solidFill>
                          <a:schemeClr val="dk1"/>
                        </a:solidFill>
                      </a:endParaRPr>
                    </a:p>
                    <a:p>
                      <a:pPr indent="0" lvl="0" marL="0" rtl="0" algn="l">
                        <a:spcBef>
                          <a:spcPts val="0"/>
                        </a:spcBef>
                        <a:spcAft>
                          <a:spcPts val="0"/>
                        </a:spcAft>
                        <a:buNone/>
                      </a:pPr>
                      <a:r>
                        <a:rPr lang="en">
                          <a:solidFill>
                            <a:schemeClr val="dk1"/>
                          </a:solidFill>
                        </a:rPr>
                        <a:t>Scaling, epochs validation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0.97</a:t>
                      </a:r>
                      <a:endParaRPr>
                        <a:solidFill>
                          <a:schemeClr val="dk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1"/>
                          </a:solidFill>
                        </a:rPr>
                        <a:t>0.97</a:t>
                      </a:r>
                      <a:endParaRPr>
                        <a:solidFill>
                          <a:schemeClr val="dk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1"/>
                          </a:solidFill>
                        </a:rPr>
                        <a:t>0.97</a:t>
                      </a:r>
                      <a:endParaRPr>
                        <a:solidFill>
                          <a:schemeClr val="dk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1"/>
                          </a:solidFill>
                        </a:rPr>
                        <a:t>0.97</a:t>
                      </a:r>
                      <a:endParaRPr>
                        <a:solidFill>
                          <a:schemeClr val="dk1"/>
                        </a:solidFill>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200"/>
              <a:t>V</a:t>
            </a:r>
            <a:r>
              <a:rPr lang="en" sz="2200"/>
              <a:t>alidation Testing over a range of 50 epochs</a:t>
            </a:r>
            <a:endParaRPr sz="2200"/>
          </a:p>
        </p:txBody>
      </p:sp>
      <p:pic>
        <p:nvPicPr>
          <p:cNvPr id="234" name="Google Shape;234;p38"/>
          <p:cNvPicPr preferRelativeResize="0"/>
          <p:nvPr/>
        </p:nvPicPr>
        <p:blipFill>
          <a:blip r:embed="rId3">
            <a:alphaModFix/>
          </a:blip>
          <a:stretch>
            <a:fillRect/>
          </a:stretch>
        </p:blipFill>
        <p:spPr>
          <a:xfrm>
            <a:off x="432037" y="1346050"/>
            <a:ext cx="8279924" cy="2718775"/>
          </a:xfrm>
          <a:prstGeom prst="rect">
            <a:avLst/>
          </a:prstGeom>
          <a:noFill/>
          <a:ln>
            <a:noFill/>
          </a:ln>
        </p:spPr>
      </p:pic>
      <p:sp>
        <p:nvSpPr>
          <p:cNvPr id="235" name="Google Shape;235;p38"/>
          <p:cNvSpPr txBox="1"/>
          <p:nvPr/>
        </p:nvSpPr>
        <p:spPr>
          <a:xfrm>
            <a:off x="536975" y="4377575"/>
            <a:ext cx="8062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Modified ADCNN model with rotation, scaling, epochs validation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No of epochs chosen = 45</a:t>
            </a:r>
            <a:endParaRPr>
              <a:solidFill>
                <a:schemeClr val="dk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Batch Normalization accuracies over 30 epochs</a:t>
            </a:r>
            <a:endParaRPr/>
          </a:p>
        </p:txBody>
      </p:sp>
      <p:pic>
        <p:nvPicPr>
          <p:cNvPr id="241" name="Google Shape;241;p39"/>
          <p:cNvPicPr preferRelativeResize="0"/>
          <p:nvPr/>
        </p:nvPicPr>
        <p:blipFill>
          <a:blip r:embed="rId3">
            <a:alphaModFix/>
          </a:blip>
          <a:stretch>
            <a:fillRect/>
          </a:stretch>
        </p:blipFill>
        <p:spPr>
          <a:xfrm>
            <a:off x="159300" y="1492450"/>
            <a:ext cx="8756099" cy="279670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nvSpPr>
        <p:spPr>
          <a:xfrm>
            <a:off x="1751850" y="2039200"/>
            <a:ext cx="56403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200">
                <a:solidFill>
                  <a:schemeClr val="dk1"/>
                </a:solidFill>
                <a:latin typeface="Roboto"/>
                <a:ea typeface="Roboto"/>
                <a:cs typeface="Roboto"/>
                <a:sym typeface="Roboto"/>
              </a:rPr>
              <a:t>DEMO</a:t>
            </a:r>
            <a:endParaRPr sz="7200">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Citations</a:t>
            </a:r>
            <a:endParaRPr/>
          </a:p>
        </p:txBody>
      </p:sp>
      <p:sp>
        <p:nvSpPr>
          <p:cNvPr id="252" name="Google Shape;252;p4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A.A.A., G.C., A.T., &amp; T.M.M.G. (2018). Hand Gesture Recognition Using an Adapted Convolutional Neural Network with Data Augmentation. </a:t>
            </a:r>
            <a:r>
              <a:rPr i="1" lang="en"/>
              <a:t>2018 4th IEEE International Conference on Information Management</a:t>
            </a:r>
            <a:r>
              <a:rPr lang="en"/>
              <a:t>.</a:t>
            </a:r>
            <a:endParaRPr/>
          </a:p>
          <a:p>
            <a:pPr indent="-342900" lvl="0" marL="457200" rtl="0" algn="l">
              <a:spcBef>
                <a:spcPts val="0"/>
              </a:spcBef>
              <a:spcAft>
                <a:spcPts val="0"/>
              </a:spcAft>
              <a:buSzPts val="1800"/>
              <a:buChar char="●"/>
            </a:pPr>
            <a:r>
              <a:rPr lang="en"/>
              <a:t>Oudah, Munir, Ali Al-Naji, and Javaan Chahl. 2020. "Hand Gesture Recognition Based on Computer Vision: A Review of Techniques" Journal of Imaging 6, no. 8: 73.</a:t>
            </a:r>
            <a:endParaRPr/>
          </a:p>
          <a:p>
            <a:pPr indent="-342900" lvl="0" marL="457200" rtl="0" algn="l">
              <a:spcBef>
                <a:spcPts val="0"/>
              </a:spcBef>
              <a:spcAft>
                <a:spcPts val="0"/>
              </a:spcAft>
              <a:buSzPts val="1800"/>
              <a:buChar char="●"/>
            </a:pPr>
            <a:r>
              <a:rPr lang="en" u="sng">
                <a:solidFill>
                  <a:schemeClr val="hlink"/>
                </a:solidFill>
                <a:hlinkClick r:id="rId3"/>
              </a:rPr>
              <a:t>https://www.kaggle.com/datasets/muhammadkhalid/sign-language-for-alphabets</a:t>
            </a:r>
            <a:endParaRPr/>
          </a:p>
          <a:p>
            <a:pPr indent="-342900" lvl="0" marL="457200" rtl="0" algn="l">
              <a:spcBef>
                <a:spcPts val="0"/>
              </a:spcBef>
              <a:spcAft>
                <a:spcPts val="0"/>
              </a:spcAft>
              <a:buSzPts val="1800"/>
              <a:buChar char="●"/>
            </a:pPr>
            <a:r>
              <a:rPr lang="en" u="sng">
                <a:solidFill>
                  <a:schemeClr val="hlink"/>
                </a:solidFill>
                <a:hlinkClick r:id="rId4"/>
              </a:rPr>
              <a:t>https://www.kaggle.com/datasets/vaishnaviasonawane/indian-sign-language-dataset</a:t>
            </a:r>
            <a:endParaRPr/>
          </a:p>
          <a:p>
            <a:pPr indent="-342900" lvl="0" marL="457200" rtl="0" algn="l">
              <a:spcBef>
                <a:spcPts val="0"/>
              </a:spcBef>
              <a:spcAft>
                <a:spcPts val="0"/>
              </a:spcAft>
              <a:buSzPts val="1800"/>
              <a:buChar char="●"/>
            </a:pPr>
            <a:r>
              <a:rPr lang="en"/>
              <a:t>https://www.kaggle.com/datasets/grassknoted/asl-alphabet</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r>
              <a:rPr lang="en"/>
              <a:t>/Problem Description</a:t>
            </a:r>
            <a:endParaRPr/>
          </a:p>
        </p:txBody>
      </p:sp>
      <p:sp>
        <p:nvSpPr>
          <p:cNvPr id="76" name="Google Shape;76;p15"/>
          <p:cNvSpPr txBox="1"/>
          <p:nvPr>
            <p:ph idx="1" type="body"/>
          </p:nvPr>
        </p:nvSpPr>
        <p:spPr>
          <a:xfrm>
            <a:off x="475713" y="1450449"/>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number of solutions can be proposed for the task at hand. Some important qualities that are desirable in a solution are:</a:t>
            </a:r>
            <a:endParaRPr/>
          </a:p>
          <a:p>
            <a:pPr indent="0" lvl="0" marL="457200" rtl="0" algn="l">
              <a:spcBef>
                <a:spcPts val="1600"/>
              </a:spcBef>
              <a:spcAft>
                <a:spcPts val="1600"/>
              </a:spcAft>
              <a:buNone/>
            </a:pPr>
            <a:r>
              <a:t/>
            </a:r>
            <a:endParaRPr/>
          </a:p>
        </p:txBody>
      </p:sp>
      <p:sp>
        <p:nvSpPr>
          <p:cNvPr id="77" name="Google Shape;77;p15"/>
          <p:cNvSpPr/>
          <p:nvPr/>
        </p:nvSpPr>
        <p:spPr>
          <a:xfrm>
            <a:off x="5701125" y="2761635"/>
            <a:ext cx="3142800" cy="11535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GENERAL FEASIBILITY</a:t>
            </a:r>
            <a:endParaRPr>
              <a:solidFill>
                <a:srgbClr val="FFFFFF"/>
              </a:solidFill>
              <a:latin typeface="Roboto"/>
              <a:ea typeface="Roboto"/>
              <a:cs typeface="Roboto"/>
              <a:sym typeface="Roboto"/>
            </a:endParaRPr>
          </a:p>
        </p:txBody>
      </p:sp>
      <p:sp>
        <p:nvSpPr>
          <p:cNvPr id="78" name="Google Shape;78;p15"/>
          <p:cNvSpPr/>
          <p:nvPr/>
        </p:nvSpPr>
        <p:spPr>
          <a:xfrm>
            <a:off x="103000" y="2761800"/>
            <a:ext cx="3372300" cy="11535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ACCURACY</a:t>
            </a:r>
            <a:endParaRPr>
              <a:solidFill>
                <a:srgbClr val="FFFFFF"/>
              </a:solidFill>
              <a:latin typeface="Roboto"/>
              <a:ea typeface="Roboto"/>
              <a:cs typeface="Roboto"/>
              <a:sym typeface="Roboto"/>
            </a:endParaRPr>
          </a:p>
        </p:txBody>
      </p:sp>
      <p:sp>
        <p:nvSpPr>
          <p:cNvPr id="79" name="Google Shape;79;p15"/>
          <p:cNvSpPr/>
          <p:nvPr/>
        </p:nvSpPr>
        <p:spPr>
          <a:xfrm>
            <a:off x="3023304" y="2761624"/>
            <a:ext cx="3142800" cy="11535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SPEED</a:t>
            </a:r>
            <a:endParaRPr>
              <a:solidFill>
                <a:srgbClr val="FFFFFF"/>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2"/>
          <p:cNvSpPr txBox="1"/>
          <p:nvPr>
            <p:ph type="ctrTitle"/>
          </p:nvPr>
        </p:nvSpPr>
        <p:spPr>
          <a:xfrm>
            <a:off x="1680300" y="718825"/>
            <a:ext cx="5783400" cy="2094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4667"/>
              <a:buFont typeface="Arial"/>
              <a:buNone/>
            </a:pPr>
            <a:r>
              <a:rPr lang="en" sz="4200"/>
              <a:t>THANK YOU </a:t>
            </a:r>
            <a:endParaRPr sz="4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latin typeface="Roboto"/>
                <a:ea typeface="Roboto"/>
                <a:cs typeface="Roboto"/>
                <a:sym typeface="Roboto"/>
              </a:rPr>
              <a:t>Solution: using Deep Learning model</a:t>
            </a:r>
            <a:endParaRPr sz="2800">
              <a:latin typeface="Roboto"/>
              <a:ea typeface="Roboto"/>
              <a:cs typeface="Roboto"/>
              <a:sym typeface="Roboto"/>
            </a:endParaRPr>
          </a:p>
        </p:txBody>
      </p:sp>
      <p:sp>
        <p:nvSpPr>
          <p:cNvPr id="85" name="Google Shape;85;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rPr lang="en"/>
              <a:t>The method used in the paper selected by us is the deep learning method which solves the problem with reasonably high accuracy and once trained it gives the results fast. The main challenge faced by this method is the collection of the datasets, appropriate pre-processing and the subsequent time taken for training the models.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Summary Of the Paper Chosen</a:t>
            </a:r>
            <a:endParaRPr/>
          </a:p>
        </p:txBody>
      </p:sp>
      <p:sp>
        <p:nvSpPr>
          <p:cNvPr id="91" name="Google Shape;91;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What does the model do?</a:t>
            </a:r>
            <a:endParaRPr/>
          </a:p>
          <a:p>
            <a:pPr indent="-342900" lvl="0" marL="457200" rtl="0" algn="l">
              <a:spcBef>
                <a:spcPts val="0"/>
              </a:spcBef>
              <a:spcAft>
                <a:spcPts val="0"/>
              </a:spcAft>
              <a:buSzPts val="1800"/>
              <a:buChar char="●"/>
            </a:pPr>
            <a:r>
              <a:rPr lang="en"/>
              <a:t>Convolutional Neural Network</a:t>
            </a:r>
            <a:endParaRPr/>
          </a:p>
          <a:p>
            <a:pPr indent="-342900" lvl="0" marL="457200" rtl="0" algn="l">
              <a:spcBef>
                <a:spcPts val="0"/>
              </a:spcBef>
              <a:spcAft>
                <a:spcPts val="0"/>
              </a:spcAft>
              <a:buSzPts val="1800"/>
              <a:buChar char="●"/>
            </a:pPr>
            <a:r>
              <a:rPr lang="en"/>
              <a:t>Baseline C</a:t>
            </a:r>
            <a:r>
              <a:rPr lang="en"/>
              <a:t>onvolutional Neural Network</a:t>
            </a:r>
            <a:endParaRPr/>
          </a:p>
          <a:p>
            <a:pPr indent="-342900" lvl="0" marL="457200" rtl="0" algn="l">
              <a:spcBef>
                <a:spcPts val="0"/>
              </a:spcBef>
              <a:spcAft>
                <a:spcPts val="0"/>
              </a:spcAft>
              <a:buSzPts val="1800"/>
              <a:buChar char="●"/>
            </a:pPr>
            <a:r>
              <a:rPr lang="en"/>
              <a:t>Adapted Deep Convolutional Neural Network</a:t>
            </a:r>
            <a:endParaRPr/>
          </a:p>
          <a:p>
            <a:pPr indent="-342900" lvl="0" marL="457200" rtl="0" algn="l">
              <a:spcBef>
                <a:spcPts val="0"/>
              </a:spcBef>
              <a:spcAft>
                <a:spcPts val="0"/>
              </a:spcAft>
              <a:buSzPts val="1800"/>
              <a:buChar char="●"/>
            </a:pPr>
            <a:r>
              <a:rPr lang="en"/>
              <a:t>Experimental Methodology</a:t>
            </a:r>
            <a:endParaRPr/>
          </a:p>
          <a:p>
            <a:pPr indent="-342900" lvl="0" marL="457200" rtl="0" algn="l">
              <a:spcBef>
                <a:spcPts val="0"/>
              </a:spcBef>
              <a:spcAft>
                <a:spcPts val="0"/>
              </a:spcAft>
              <a:buSzPts val="1800"/>
              <a:buChar char="●"/>
            </a:pPr>
            <a:r>
              <a:rPr lang="en"/>
              <a:t>Results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87900" y="48867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does the model do?</a:t>
            </a:r>
            <a:endParaRPr/>
          </a:p>
        </p:txBody>
      </p:sp>
      <p:sp>
        <p:nvSpPr>
          <p:cNvPr id="97" name="Google Shape;97;p18"/>
          <p:cNvSpPr txBox="1"/>
          <p:nvPr>
            <p:ph idx="1" type="body"/>
          </p:nvPr>
        </p:nvSpPr>
        <p:spPr>
          <a:xfrm>
            <a:off x="387900" y="1273200"/>
            <a:ext cx="8368200" cy="321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CNN Models take input of hand gestures in the form of image and gives the classified output - the most matching hand gesture label.</a:t>
            </a:r>
            <a:endParaRPr/>
          </a:p>
          <a:p>
            <a:pPr indent="-336550" lvl="0" marL="457200" rtl="0" algn="l">
              <a:spcBef>
                <a:spcPts val="0"/>
              </a:spcBef>
              <a:spcAft>
                <a:spcPts val="0"/>
              </a:spcAft>
              <a:buSzPts val="1700"/>
              <a:buChar char="●"/>
            </a:pPr>
            <a:r>
              <a:rPr lang="en" sz="1700"/>
              <a:t>The paper uses </a:t>
            </a:r>
            <a:r>
              <a:rPr lang="en" sz="1700"/>
              <a:t>The LSP dataset which contains 6 hand gesture classes used in the sign language of Peru.</a:t>
            </a:r>
            <a:endParaRPr sz="1700"/>
          </a:p>
          <a:p>
            <a:pPr indent="-336550" lvl="0" marL="457200" rtl="0" algn="l">
              <a:spcBef>
                <a:spcPts val="0"/>
              </a:spcBef>
              <a:spcAft>
                <a:spcPts val="0"/>
              </a:spcAft>
              <a:buSzPts val="1700"/>
              <a:buChar char="●"/>
            </a:pPr>
            <a:r>
              <a:rPr lang="en" sz="1700"/>
              <a:t>In our implementation we have used 3 dataset containing 6 hand gesture  classes.</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Convolutional Neural Network</a:t>
            </a:r>
            <a:endParaRPr/>
          </a:p>
        </p:txBody>
      </p:sp>
      <p:sp>
        <p:nvSpPr>
          <p:cNvPr id="103" name="Google Shape;103;p19"/>
          <p:cNvSpPr txBox="1"/>
          <p:nvPr>
            <p:ph idx="1" type="body"/>
          </p:nvPr>
        </p:nvSpPr>
        <p:spPr>
          <a:xfrm>
            <a:off x="387900" y="1273200"/>
            <a:ext cx="8368200" cy="321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CNN contains three types of layers; namely, </a:t>
            </a:r>
            <a:endParaRPr/>
          </a:p>
          <a:p>
            <a:pPr indent="0" lvl="0" marL="0" rtl="0" algn="l">
              <a:spcBef>
                <a:spcPts val="1600"/>
              </a:spcBef>
              <a:spcAft>
                <a:spcPts val="0"/>
              </a:spcAft>
              <a:buNone/>
            </a:pPr>
            <a:r>
              <a:rPr lang="en"/>
              <a:t> 1. C</a:t>
            </a:r>
            <a:r>
              <a:rPr lang="en"/>
              <a:t>onvolutional layer</a:t>
            </a:r>
            <a:endParaRPr/>
          </a:p>
          <a:p>
            <a:pPr indent="0" lvl="0" marL="0" rtl="0" algn="l">
              <a:spcBef>
                <a:spcPts val="1600"/>
              </a:spcBef>
              <a:spcAft>
                <a:spcPts val="0"/>
              </a:spcAft>
              <a:buNone/>
            </a:pPr>
            <a:r>
              <a:rPr lang="en"/>
              <a:t> 2. Subsampling or pooling layer</a:t>
            </a:r>
            <a:endParaRPr/>
          </a:p>
          <a:p>
            <a:pPr indent="0" lvl="0" marL="0" rtl="0" algn="l">
              <a:spcBef>
                <a:spcPts val="1600"/>
              </a:spcBef>
              <a:spcAft>
                <a:spcPts val="0"/>
              </a:spcAft>
              <a:buNone/>
            </a:pPr>
            <a:r>
              <a:rPr lang="en"/>
              <a:t> 3. Fully connected layer</a:t>
            </a:r>
            <a:endParaRPr/>
          </a:p>
          <a:p>
            <a:pPr indent="-342900" lvl="0" marL="457200" rtl="0" algn="l">
              <a:spcBef>
                <a:spcPts val="1600"/>
              </a:spcBef>
              <a:spcAft>
                <a:spcPts val="0"/>
              </a:spcAft>
              <a:buSzPts val="1800"/>
              <a:buChar char="●"/>
            </a:pPr>
            <a:r>
              <a:rPr lang="en"/>
              <a:t>CNN architecture is obtained by stacking several of the above-mentioned layers.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does CNN work?</a:t>
            </a:r>
            <a:endParaRPr/>
          </a:p>
        </p:txBody>
      </p:sp>
      <p:sp>
        <p:nvSpPr>
          <p:cNvPr id="109" name="Google Shape;109;p20"/>
          <p:cNvSpPr txBox="1"/>
          <p:nvPr>
            <p:ph idx="1" type="body"/>
          </p:nvPr>
        </p:nvSpPr>
        <p:spPr>
          <a:xfrm>
            <a:off x="387900" y="1433750"/>
            <a:ext cx="4184100" cy="3390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 neural network is made up of many artificial neurons. These artificial neurons are connected together to create a CNN using a  topology known as a feed-forward network.</a:t>
            </a:r>
            <a:r>
              <a:rPr lang="en" sz="1400"/>
              <a:t> </a:t>
            </a:r>
            <a:endParaRPr sz="1400"/>
          </a:p>
          <a:p>
            <a:pPr indent="-317500" lvl="0" marL="457200" rtl="0" algn="l">
              <a:spcBef>
                <a:spcPts val="0"/>
              </a:spcBef>
              <a:spcAft>
                <a:spcPts val="0"/>
              </a:spcAft>
              <a:buSzPts val="1400"/>
              <a:buChar char="●"/>
            </a:pPr>
            <a:r>
              <a:rPr lang="en" sz="1400"/>
              <a:t>A convolution layer investigates the spatially-local correlation of its input and maps it into the next layer, which is called a feature map. Different feature maps are constructed from different kernels.</a:t>
            </a:r>
            <a:endParaRPr sz="14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0" name="Google Shape;110;p20"/>
          <p:cNvPicPr preferRelativeResize="0"/>
          <p:nvPr/>
        </p:nvPicPr>
        <p:blipFill>
          <a:blip r:embed="rId3">
            <a:alphaModFix/>
          </a:blip>
          <a:stretch>
            <a:fillRect/>
          </a:stretch>
        </p:blipFill>
        <p:spPr>
          <a:xfrm>
            <a:off x="4724400" y="1296525"/>
            <a:ext cx="4267200" cy="25603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800"/>
              <a:buFont typeface="Arial"/>
              <a:buNone/>
            </a:pPr>
            <a:r>
              <a:rPr lang="en" sz="3100">
                <a:latin typeface="Roboto"/>
                <a:ea typeface="Roboto"/>
                <a:cs typeface="Roboto"/>
                <a:sym typeface="Roboto"/>
              </a:rPr>
              <a:t>Baseline Convolutional Neural Network</a:t>
            </a:r>
            <a:endParaRPr/>
          </a:p>
        </p:txBody>
      </p:sp>
      <p:sp>
        <p:nvSpPr>
          <p:cNvPr id="116" name="Google Shape;116;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
            </a:r>
            <a:r>
              <a:rPr lang="en"/>
              <a:t>aseline deep CNN design is composed of two convolutional layers, two pooling layers and two fully connected layers with ReLU .</a:t>
            </a:r>
            <a:endParaRPr/>
          </a:p>
          <a:p>
            <a:pPr indent="0" lvl="0" marL="0" rtl="0" algn="l">
              <a:spcBef>
                <a:spcPts val="1600"/>
              </a:spcBef>
              <a:spcAft>
                <a:spcPts val="0"/>
              </a:spcAft>
              <a:buNone/>
            </a:pPr>
            <a:r>
              <a:rPr lang="en"/>
              <a:t>Three dropout performances : two dropout procedures after the two pooling layers, and the third dropout is performed after the first fully connected layer.</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