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9"/>
  </p:notesMasterIdLst>
  <p:handoutMasterIdLst>
    <p:handoutMasterId r:id="rId10"/>
  </p:handoutMasterIdLst>
  <p:sldIdLst>
    <p:sldId id="257" r:id="rId2"/>
    <p:sldId id="487" r:id="rId3"/>
    <p:sldId id="494" r:id="rId4"/>
    <p:sldId id="266" r:id="rId5"/>
    <p:sldId id="267" r:id="rId6"/>
    <p:sldId id="492" r:id="rId7"/>
    <p:sldId id="493" r:id="rId8"/>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2FF"/>
    <a:srgbClr val="CCECFF"/>
    <a:srgbClr val="281EEA"/>
    <a:srgbClr val="FF3399"/>
    <a:srgbClr val="0045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3" autoAdjust="0"/>
    <p:restoredTop sz="96057" autoAdjust="0"/>
  </p:normalViewPr>
  <p:slideViewPr>
    <p:cSldViewPr>
      <p:cViewPr varScale="1">
        <p:scale>
          <a:sx n="124" d="100"/>
          <a:sy n="124" d="100"/>
        </p:scale>
        <p:origin x="1208" y="176"/>
      </p:cViewPr>
      <p:guideLst>
        <p:guide orient="horz" pos="2205"/>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252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scratch_space\Dropbox\seClassifiers\moti_mni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518770341689"/>
          <c:y val="5.0925925925925902E-2"/>
          <c:w val="0.81063032108607702"/>
          <c:h val="0.729579664612928"/>
        </c:manualLayout>
      </c:layout>
      <c:scatterChart>
        <c:scatterStyle val="smoothMarker"/>
        <c:varyColors val="0"/>
        <c:ser>
          <c:idx val="0"/>
          <c:order val="0"/>
          <c:spPr>
            <a:ln w="19050" cap="rnd">
              <a:solidFill>
                <a:schemeClr val="accent1"/>
              </a:solidFill>
              <a:round/>
            </a:ln>
            <a:effectLst/>
          </c:spPr>
          <c:marker>
            <c:symbol val="none"/>
          </c:marker>
          <c:xVal>
            <c:numRef>
              <c:f>Sheet1!$E$6:$E$105</c:f>
              <c:numCache>
                <c:formatCode>General</c:formatCode>
                <c:ptCount val="100"/>
                <c:pt idx="0">
                  <c:v>0.50072803407190603</c:v>
                </c:pt>
                <c:pt idx="1">
                  <c:v>0.50082629622895503</c:v>
                </c:pt>
                <c:pt idx="2">
                  <c:v>0.50093779583709097</c:v>
                </c:pt>
                <c:pt idx="3">
                  <c:v>0.50106430901427002</c:v>
                </c:pt>
                <c:pt idx="4">
                  <c:v>0.50120784812191699</c:v>
                </c:pt>
                <c:pt idx="5">
                  <c:v>0.50137069259351497</c:v>
                </c:pt>
                <c:pt idx="6">
                  <c:v>0.50155542361462002</c:v>
                </c:pt>
                <c:pt idx="7">
                  <c:v>0.50176496308549001</c:v>
                </c:pt>
                <c:pt idx="8">
                  <c:v>0.50200261733079998</c:v>
                </c:pt>
                <c:pt idx="9">
                  <c:v>0.50227212605188698</c:v>
                </c:pt>
                <c:pt idx="10">
                  <c:v>0.50257771704345</c:v>
                </c:pt>
                <c:pt idx="11">
                  <c:v>0.50292416721584998</c:v>
                </c:pt>
                <c:pt idx="12">
                  <c:v>0.50331687047225204</c:v>
                </c:pt>
                <c:pt idx="13">
                  <c:v>0.50376191298198403</c:v>
                </c:pt>
                <c:pt idx="14">
                  <c:v>0.50426615636121297</c:v>
                </c:pt>
                <c:pt idx="15">
                  <c:v>0.50483732921130997</c:v>
                </c:pt>
                <c:pt idx="16">
                  <c:v>0.50548412736381199</c:v>
                </c:pt>
                <c:pt idx="17">
                  <c:v>0.50621632302600394</c:v>
                </c:pt>
                <c:pt idx="18">
                  <c:v>0.50704488279722904</c:v>
                </c:pt>
                <c:pt idx="19">
                  <c:v>0.507982094214109</c:v>
                </c:pt>
                <c:pt idx="20">
                  <c:v>0.50904170006065796</c:v>
                </c:pt>
                <c:pt idx="21">
                  <c:v>0.51023903912056601</c:v>
                </c:pt>
                <c:pt idx="22">
                  <c:v>0.51159119132435504</c:v>
                </c:pt>
                <c:pt idx="23">
                  <c:v>0.51311712432150702</c:v>
                </c:pt>
                <c:pt idx="24">
                  <c:v>0.51483783735378896</c:v>
                </c:pt>
                <c:pt idx="25">
                  <c:v>0.51677649688914395</c:v>
                </c:pt>
                <c:pt idx="26">
                  <c:v>0.51895855676976999</c:v>
                </c:pt>
                <c:pt idx="27">
                  <c:v>0.521411853619555</c:v>
                </c:pt>
                <c:pt idx="28">
                  <c:v>0.52416666595193695</c:v>
                </c:pt>
                <c:pt idx="29">
                  <c:v>0.527255722859715</c:v>
                </c:pt>
                <c:pt idx="30">
                  <c:v>0.53071414544151196</c:v>
                </c:pt>
                <c:pt idx="31">
                  <c:v>0.53457930138060605</c:v>
                </c:pt>
                <c:pt idx="32">
                  <c:v>0.53889055058247004</c:v>
                </c:pt>
                <c:pt idx="33">
                  <c:v>0.54368885784695198</c:v>
                </c:pt>
                <c:pt idx="34">
                  <c:v>0.54901624767149104</c:v>
                </c:pt>
                <c:pt idx="35">
                  <c:v>0.55491507705230603</c:v>
                </c:pt>
                <c:pt idx="36">
                  <c:v>0.56142710528223405</c:v>
                </c:pt>
                <c:pt idx="37">
                  <c:v>0.56859234601195796</c:v>
                </c:pt>
                <c:pt idx="38">
                  <c:v>0.57644769699493603</c:v>
                </c:pt>
                <c:pt idx="39">
                  <c:v>0.58502535755465301</c:v>
                </c:pt>
                <c:pt idx="40">
                  <c:v>0.59435106310712105</c:v>
                </c:pt>
                <c:pt idx="41">
                  <c:v>0.604442189645645</c:v>
                </c:pt>
                <c:pt idx="42">
                  <c:v>0.61530580769801801</c:v>
                </c:pt>
                <c:pt idx="43">
                  <c:v>0.62693679260056001</c:v>
                </c:pt>
                <c:pt idx="44">
                  <c:v>0.63931612260002901</c:v>
                </c:pt>
                <c:pt idx="45">
                  <c:v>0.65240951397388502</c:v>
                </c:pt>
                <c:pt idx="46">
                  <c:v>0.66616654830237299</c:v>
                </c:pt>
                <c:pt idx="47">
                  <c:v>0.68052043687094099</c:v>
                </c:pt>
                <c:pt idx="48">
                  <c:v>0.69538853801589995</c:v>
                </c:pt>
                <c:pt idx="49">
                  <c:v>0.71067369468268105</c:v>
                </c:pt>
                <c:pt idx="50">
                  <c:v>0.72626639454544994</c:v>
                </c:pt>
                <c:pt idx="51">
                  <c:v>0.74204768031895096</c:v>
                </c:pt>
                <c:pt idx="52">
                  <c:v>0.75789266289225699</c:v>
                </c:pt>
                <c:pt idx="53">
                  <c:v>0.77367442555375798</c:v>
                </c:pt>
                <c:pt idx="54">
                  <c:v>0.78926806405734395</c:v>
                </c:pt>
                <c:pt idx="55">
                  <c:v>0.80455459185735101</c:v>
                </c:pt>
                <c:pt idx="56">
                  <c:v>0.81942445514811701</c:v>
                </c:pt>
                <c:pt idx="57">
                  <c:v>0.83378044576870103</c:v>
                </c:pt>
                <c:pt idx="58">
                  <c:v>0.84753986433303197</c:v>
                </c:pt>
                <c:pt idx="59">
                  <c:v>0.86063586092768996</c:v>
                </c:pt>
                <c:pt idx="60">
                  <c:v>0.87301795545774896</c:v>
                </c:pt>
                <c:pt idx="61">
                  <c:v>0.88465180469316795</c:v>
                </c:pt>
                <c:pt idx="62">
                  <c:v>0.89551833168133499</c:v>
                </c:pt>
                <c:pt idx="63">
                  <c:v>0.90561236243124799</c:v>
                </c:pt>
                <c:pt idx="64">
                  <c:v>0.91494092499716895</c:v>
                </c:pt>
                <c:pt idx="65">
                  <c:v>0.92352136019963305</c:v>
                </c:pt>
                <c:pt idx="66">
                  <c:v>0.93137937557748696</c:v>
                </c:pt>
                <c:pt idx="67">
                  <c:v>0.938547149515782</c:v>
                </c:pt>
                <c:pt idx="68">
                  <c:v>0.94506156516309303</c:v>
                </c:pt>
                <c:pt idx="69">
                  <c:v>0.95096262714089697</c:v>
                </c:pt>
                <c:pt idx="70">
                  <c:v>0.95629209045925401</c:v>
                </c:pt>
                <c:pt idx="71">
                  <c:v>0.96109231174131204</c:v>
                </c:pt>
                <c:pt idx="72">
                  <c:v>0.96540531822339104</c:v>
                </c:pt>
                <c:pt idx="73">
                  <c:v>0.96927207982790498</c:v>
                </c:pt>
                <c:pt idx="74">
                  <c:v>0.97273196332503598</c:v>
                </c:pt>
                <c:pt idx="75">
                  <c:v>0.97582234445698801</c:v>
                </c:pt>
                <c:pt idx="76">
                  <c:v>0.97857835312060504</c:v>
                </c:pt>
                <c:pt idx="77">
                  <c:v>0.98103272757866899</c:v>
                </c:pt>
                <c:pt idx="78">
                  <c:v>0.98321575559759999</c:v>
                </c:pt>
                <c:pt idx="79">
                  <c:v>0.985155282917199</c:v>
                </c:pt>
                <c:pt idx="80">
                  <c:v>0.98687677219672598</c:v>
                </c:pt>
                <c:pt idx="81">
                  <c:v>0.98840339830880697</c:v>
                </c:pt>
                <c:pt idx="82">
                  <c:v>0.98975616841302105</c:v>
                </c:pt>
                <c:pt idx="83">
                  <c:v>0.99095405754621302</c:v>
                </c:pt>
                <c:pt idx="84">
                  <c:v>0.99201415247615199</c:v>
                </c:pt>
                <c:pt idx="85">
                  <c:v>0.99295179827203905</c:v>
                </c:pt>
                <c:pt idx="86">
                  <c:v>0.99378074346324397</c:v>
                </c:pt>
                <c:pt idx="87">
                  <c:v>0.994513280812511</c:v>
                </c:pt>
                <c:pt idx="88">
                  <c:v>0.99516038165321896</c:v>
                </c:pt>
                <c:pt idx="89">
                  <c:v>0.99573182246559999</c:v>
                </c:pt>
                <c:pt idx="90">
                  <c:v>0.99623630292604404</c:v>
                </c:pt>
                <c:pt idx="91">
                  <c:v>0.99668155508633205</c:v>
                </c:pt>
                <c:pt idx="92">
                  <c:v>0.99707444365188203</c:v>
                </c:pt>
                <c:pt idx="93">
                  <c:v>0.99742105755233301</c:v>
                </c:pt>
                <c:pt idx="94">
                  <c:v>0.99772679315292601</c:v>
                </c:pt>
                <c:pt idx="95">
                  <c:v>0.99799642955671097</c:v>
                </c:pt>
                <c:pt idx="96">
                  <c:v>0.99823419650855805</c:v>
                </c:pt>
                <c:pt idx="97">
                  <c:v>0.99844383544224602</c:v>
                </c:pt>
                <c:pt idx="98">
                  <c:v>0.99862865421989699</c:v>
                </c:pt>
                <c:pt idx="99">
                  <c:v>0.99879157610494496</c:v>
                </c:pt>
              </c:numCache>
            </c:numRef>
          </c:xVal>
          <c:yVal>
            <c:numRef>
              <c:f>Sheet1!$F$6:$F$105</c:f>
              <c:numCache>
                <c:formatCode>General</c:formatCode>
                <c:ptCount val="100"/>
                <c:pt idx="0">
                  <c:v>9.0909090909090998E-5</c:v>
                </c:pt>
                <c:pt idx="1">
                  <c:v>0</c:v>
                </c:pt>
                <c:pt idx="2">
                  <c:v>0</c:v>
                </c:pt>
                <c:pt idx="3">
                  <c:v>0</c:v>
                </c:pt>
                <c:pt idx="4">
                  <c:v>9.0909090909090998E-5</c:v>
                </c:pt>
                <c:pt idx="5">
                  <c:v>0</c:v>
                </c:pt>
                <c:pt idx="6">
                  <c:v>0</c:v>
                </c:pt>
                <c:pt idx="7">
                  <c:v>0</c:v>
                </c:pt>
                <c:pt idx="8">
                  <c:v>0</c:v>
                </c:pt>
                <c:pt idx="9">
                  <c:v>0</c:v>
                </c:pt>
                <c:pt idx="10">
                  <c:v>0</c:v>
                </c:pt>
                <c:pt idx="11">
                  <c:v>0</c:v>
                </c:pt>
                <c:pt idx="12">
                  <c:v>0</c:v>
                </c:pt>
                <c:pt idx="13">
                  <c:v>0</c:v>
                </c:pt>
                <c:pt idx="14">
                  <c:v>9.0909090909090998E-5</c:v>
                </c:pt>
                <c:pt idx="15">
                  <c:v>0</c:v>
                </c:pt>
                <c:pt idx="16">
                  <c:v>1.81818181818182E-4</c:v>
                </c:pt>
                <c:pt idx="17">
                  <c:v>0</c:v>
                </c:pt>
                <c:pt idx="18">
                  <c:v>0</c:v>
                </c:pt>
                <c:pt idx="19">
                  <c:v>1.81818181818182E-4</c:v>
                </c:pt>
                <c:pt idx="20">
                  <c:v>1.81818181818182E-4</c:v>
                </c:pt>
                <c:pt idx="21">
                  <c:v>1.81818181818182E-4</c:v>
                </c:pt>
                <c:pt idx="22">
                  <c:v>9.0909090909090998E-5</c:v>
                </c:pt>
                <c:pt idx="23">
                  <c:v>9.0909090909090998E-5</c:v>
                </c:pt>
                <c:pt idx="24">
                  <c:v>9.0909090909090998E-5</c:v>
                </c:pt>
                <c:pt idx="25">
                  <c:v>1.81818181818182E-4</c:v>
                </c:pt>
                <c:pt idx="26">
                  <c:v>3.6363636363636399E-4</c:v>
                </c:pt>
                <c:pt idx="27">
                  <c:v>5.4545454545454504E-4</c:v>
                </c:pt>
                <c:pt idx="28">
                  <c:v>1.81818181818182E-4</c:v>
                </c:pt>
                <c:pt idx="29">
                  <c:v>3.6363636363636399E-4</c:v>
                </c:pt>
                <c:pt idx="30">
                  <c:v>9.0909090909090998E-5</c:v>
                </c:pt>
                <c:pt idx="31">
                  <c:v>3.6363636363636399E-4</c:v>
                </c:pt>
                <c:pt idx="32">
                  <c:v>2.7272727272727301E-4</c:v>
                </c:pt>
                <c:pt idx="33">
                  <c:v>2.7272727272727301E-4</c:v>
                </c:pt>
                <c:pt idx="34">
                  <c:v>3.6363636363636399E-4</c:v>
                </c:pt>
                <c:pt idx="35">
                  <c:v>2.7272727272727301E-4</c:v>
                </c:pt>
                <c:pt idx="36">
                  <c:v>9.0909090909090898E-4</c:v>
                </c:pt>
                <c:pt idx="37">
                  <c:v>2.7272727272727301E-4</c:v>
                </c:pt>
                <c:pt idx="38">
                  <c:v>1.4545454545454499E-3</c:v>
                </c:pt>
                <c:pt idx="39">
                  <c:v>5.4545454545454504E-4</c:v>
                </c:pt>
                <c:pt idx="40">
                  <c:v>1.27272727272727E-3</c:v>
                </c:pt>
                <c:pt idx="41">
                  <c:v>9.0909090909090898E-4</c:v>
                </c:pt>
                <c:pt idx="42">
                  <c:v>7.2727272727272701E-4</c:v>
                </c:pt>
                <c:pt idx="43">
                  <c:v>1.4545454545454499E-3</c:v>
                </c:pt>
                <c:pt idx="44">
                  <c:v>1E-3</c:v>
                </c:pt>
                <c:pt idx="45">
                  <c:v>2E-3</c:v>
                </c:pt>
                <c:pt idx="46">
                  <c:v>1.7272727272727301E-3</c:v>
                </c:pt>
                <c:pt idx="47">
                  <c:v>1.27272727272727E-3</c:v>
                </c:pt>
                <c:pt idx="48">
                  <c:v>2.0909090909090899E-3</c:v>
                </c:pt>
                <c:pt idx="49">
                  <c:v>2.6363636363636398E-3</c:v>
                </c:pt>
                <c:pt idx="50">
                  <c:v>2.4545454545454501E-3</c:v>
                </c:pt>
                <c:pt idx="51">
                  <c:v>4.0909090909090904E-3</c:v>
                </c:pt>
                <c:pt idx="52">
                  <c:v>3.81818181818182E-3</c:v>
                </c:pt>
                <c:pt idx="53">
                  <c:v>5.0909090909090904E-3</c:v>
                </c:pt>
                <c:pt idx="54">
                  <c:v>5.3636363636363604E-3</c:v>
                </c:pt>
                <c:pt idx="55">
                  <c:v>7.0000000000000001E-3</c:v>
                </c:pt>
                <c:pt idx="56">
                  <c:v>6.3636363636363604E-3</c:v>
                </c:pt>
                <c:pt idx="57">
                  <c:v>8.4545454545454594E-3</c:v>
                </c:pt>
                <c:pt idx="58">
                  <c:v>8.0909090909090896E-3</c:v>
                </c:pt>
                <c:pt idx="59">
                  <c:v>1.1545454545454499E-2</c:v>
                </c:pt>
                <c:pt idx="60">
                  <c:v>1.1727272727272701E-2</c:v>
                </c:pt>
                <c:pt idx="61">
                  <c:v>1.39090909090909E-2</c:v>
                </c:pt>
                <c:pt idx="62">
                  <c:v>1.7636363636363599E-2</c:v>
                </c:pt>
                <c:pt idx="63">
                  <c:v>1.9727272727272701E-2</c:v>
                </c:pt>
                <c:pt idx="64">
                  <c:v>1.88181818181818E-2</c:v>
                </c:pt>
                <c:pt idx="65">
                  <c:v>2.66363636363636E-2</c:v>
                </c:pt>
                <c:pt idx="66">
                  <c:v>2.8727272727272699E-2</c:v>
                </c:pt>
                <c:pt idx="67">
                  <c:v>3.5727272727272698E-2</c:v>
                </c:pt>
                <c:pt idx="68">
                  <c:v>3.6727272727272699E-2</c:v>
                </c:pt>
                <c:pt idx="69">
                  <c:v>4.4999999999999998E-2</c:v>
                </c:pt>
                <c:pt idx="70">
                  <c:v>4.1727272727272703E-2</c:v>
                </c:pt>
                <c:pt idx="71">
                  <c:v>4.4999999999999998E-2</c:v>
                </c:pt>
                <c:pt idx="72">
                  <c:v>5.2636363636363599E-2</c:v>
                </c:pt>
                <c:pt idx="73">
                  <c:v>5.50909090909091E-2</c:v>
                </c:pt>
                <c:pt idx="74">
                  <c:v>5.49090909090909E-2</c:v>
                </c:pt>
                <c:pt idx="75">
                  <c:v>5.1818181818181798E-2</c:v>
                </c:pt>
                <c:pt idx="76">
                  <c:v>4.8181818181818201E-2</c:v>
                </c:pt>
                <c:pt idx="77">
                  <c:v>4.6727272727272701E-2</c:v>
                </c:pt>
                <c:pt idx="78">
                  <c:v>4.3090909090909103E-2</c:v>
                </c:pt>
                <c:pt idx="79">
                  <c:v>3.4181818181818202E-2</c:v>
                </c:pt>
                <c:pt idx="80">
                  <c:v>3.1545454545454502E-2</c:v>
                </c:pt>
                <c:pt idx="81">
                  <c:v>2.26363636363636E-2</c:v>
                </c:pt>
                <c:pt idx="82">
                  <c:v>1.7363636363636401E-2</c:v>
                </c:pt>
                <c:pt idx="83">
                  <c:v>1.6909090909090901E-2</c:v>
                </c:pt>
                <c:pt idx="84">
                  <c:v>1.4E-2</c:v>
                </c:pt>
                <c:pt idx="85">
                  <c:v>1.05454545454545E-2</c:v>
                </c:pt>
                <c:pt idx="86">
                  <c:v>1.0454545454545499E-2</c:v>
                </c:pt>
                <c:pt idx="87">
                  <c:v>9.4545454545454603E-3</c:v>
                </c:pt>
                <c:pt idx="88">
                  <c:v>7.8181818181818196E-3</c:v>
                </c:pt>
                <c:pt idx="89">
                  <c:v>7.6363636363636399E-3</c:v>
                </c:pt>
                <c:pt idx="90">
                  <c:v>7.3636363636363604E-3</c:v>
                </c:pt>
                <c:pt idx="91">
                  <c:v>8.1818181818181807E-3</c:v>
                </c:pt>
                <c:pt idx="92">
                  <c:v>6.4545454545454498E-3</c:v>
                </c:pt>
                <c:pt idx="93">
                  <c:v>4.7272727272727301E-3</c:v>
                </c:pt>
                <c:pt idx="94">
                  <c:v>4.8181818181818204E-3</c:v>
                </c:pt>
                <c:pt idx="95">
                  <c:v>1.90909090909091E-3</c:v>
                </c:pt>
                <c:pt idx="96">
                  <c:v>2.27272727272727E-3</c:v>
                </c:pt>
                <c:pt idx="97">
                  <c:v>1.7272727272727301E-3</c:v>
                </c:pt>
                <c:pt idx="98">
                  <c:v>1E-3</c:v>
                </c:pt>
                <c:pt idx="99">
                  <c:v>9.0909090909090998E-5</c:v>
                </c:pt>
              </c:numCache>
            </c:numRef>
          </c:yVal>
          <c:smooth val="1"/>
          <c:extLst>
            <c:ext xmlns:c16="http://schemas.microsoft.com/office/drawing/2014/chart" uri="{C3380CC4-5D6E-409C-BE32-E72D297353CC}">
              <c16:uniqueId val="{00000000-A60C-3041-A360-969CAA0E9DA7}"/>
            </c:ext>
          </c:extLst>
        </c:ser>
        <c:dLbls>
          <c:showLegendKey val="0"/>
          <c:showVal val="0"/>
          <c:showCatName val="0"/>
          <c:showSerName val="0"/>
          <c:showPercent val="0"/>
          <c:showBubbleSize val="0"/>
        </c:dLbls>
        <c:axId val="257606064"/>
        <c:axId val="257606456"/>
      </c:scatterChart>
      <c:valAx>
        <c:axId val="257606064"/>
        <c:scaling>
          <c:orientation val="minMax"/>
          <c:max val="1.2"/>
          <c:min val="0.5"/>
        </c:scaling>
        <c:delete val="0"/>
        <c:axPos val="b"/>
        <c:title>
          <c:tx>
            <c:rich>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dirty="0">
                    <a:solidFill>
                      <a:sysClr val="windowText" lastClr="000000"/>
                    </a:solidFill>
                  </a:rPr>
                  <a:t>Class probability</a:t>
                </a:r>
                <a:r>
                  <a:rPr lang="en-US" sz="1200" b="1" baseline="0" dirty="0">
                    <a:solidFill>
                      <a:sysClr val="windowText" lastClr="000000"/>
                    </a:solidFill>
                  </a:rPr>
                  <a:t> </a:t>
                </a:r>
                <a:r>
                  <a:rPr lang="en-US" sz="1200" b="1" dirty="0">
                    <a:solidFill>
                      <a:sysClr val="windowText" lastClr="000000"/>
                    </a:solidFill>
                  </a:rPr>
                  <a:t>(dist. from decision boundary) </a:t>
                </a:r>
                <a:r>
                  <a:rPr lang="en-US" sz="1200" b="1" baseline="0" dirty="0">
                    <a:solidFill>
                      <a:sysClr val="windowText" lastClr="000000"/>
                    </a:solidFill>
                    <a:sym typeface="Wingdings" panose="05000000000000000000" pitchFamily="2" charset="2"/>
                  </a:rPr>
                  <a:t></a:t>
                </a:r>
                <a:endParaRPr lang="en-US" sz="1200" b="1" dirty="0">
                  <a:solidFill>
                    <a:sysClr val="windowText" lastClr="000000"/>
                  </a:solidFill>
                </a:endParaRPr>
              </a:p>
            </c:rich>
          </c:tx>
          <c:layout>
            <c:manualLayout>
              <c:xMode val="edge"/>
              <c:yMode val="edge"/>
              <c:x val="0.23363975046730001"/>
              <c:y val="0.90493716365044297"/>
            </c:manualLayout>
          </c:layout>
          <c:overlay val="0"/>
          <c:spPr>
            <a:noFill/>
            <a:ln>
              <a:noFill/>
            </a:ln>
            <a:effectLst/>
          </c:sp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57606456"/>
        <c:crosses val="autoZero"/>
        <c:crossBetween val="midCat"/>
        <c:majorUnit val="0.1"/>
      </c:valAx>
      <c:valAx>
        <c:axId val="257606456"/>
        <c:scaling>
          <c:orientation val="minMax"/>
          <c:max val="0.08"/>
          <c:min val="0"/>
        </c:scaling>
        <c:delete val="0"/>
        <c:axPos val="l"/>
        <c:title>
          <c:tx>
            <c:rich>
              <a:bodyPr rot="-54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r>
                  <a:rPr lang="en-US" sz="1200" b="1" baseline="0" dirty="0">
                    <a:solidFill>
                      <a:sysClr val="windowText" lastClr="000000"/>
                    </a:solidFill>
                  </a:rPr>
                  <a:t>Frac. test instances </a:t>
                </a:r>
                <a:r>
                  <a:rPr lang="en-US" sz="1200" b="1" baseline="0" dirty="0">
                    <a:solidFill>
                      <a:sysClr val="windowText" lastClr="000000"/>
                    </a:solidFill>
                    <a:sym typeface="Wingdings" panose="05000000000000000000" pitchFamily="2" charset="2"/>
                  </a:rPr>
                  <a:t></a:t>
                </a:r>
                <a:endParaRPr lang="en-US" sz="1200" b="1" dirty="0">
                  <a:solidFill>
                    <a:sysClr val="windowText" lastClr="000000"/>
                  </a:solidFill>
                </a:endParaRPr>
              </a:p>
            </c:rich>
          </c:tx>
          <c:layout>
            <c:manualLayout>
              <c:xMode val="edge"/>
              <c:yMode val="edge"/>
              <c:x val="9.3449464183728605E-3"/>
              <c:y val="5.0103519124649103E-2"/>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lgn="r">
              <a:defRPr sz="1400" b="0" i="0" u="none" strike="noStrike" kern="1200" baseline="0">
                <a:solidFill>
                  <a:sysClr val="windowText" lastClr="000000"/>
                </a:solidFill>
                <a:latin typeface="+mn-lt"/>
                <a:ea typeface="+mn-ea"/>
                <a:cs typeface="+mn-cs"/>
              </a:defRPr>
            </a:pPr>
            <a:endParaRPr lang="en-US"/>
          </a:p>
        </c:txPr>
        <c:crossAx val="257606064"/>
        <c:crosses val="autoZero"/>
        <c:crossBetween val="midCat"/>
        <c:majorUnit val="0.02"/>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4F5F204-0252-45F0-BE60-19CD740899C7}" type="datetimeFigureOut">
              <a:rPr lang="de-DE"/>
              <a:pPr>
                <a:defRPr/>
              </a:pPr>
              <a:t>29.09.19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EC069E6-80F5-444E-9FA9-15740BFD82E0}" type="slidenum">
              <a:rPr lang="de-DE"/>
              <a:pPr>
                <a:defRPr/>
              </a:pPr>
              <a:t>‹#›</a:t>
            </a:fld>
            <a:endParaRPr lang="de-DE"/>
          </a:p>
        </p:txBody>
      </p:sp>
    </p:spTree>
    <p:extLst>
      <p:ext uri="{BB962C8B-B14F-4D97-AF65-F5344CB8AC3E}">
        <p14:creationId xmlns:p14="http://schemas.microsoft.com/office/powerpoint/2010/main" val="384092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C8777A-3A96-42F9-9514-836BE560A873}" type="datetimeFigureOut">
              <a:rPr lang="de-DE"/>
              <a:pPr>
                <a:defRPr/>
              </a:pPr>
              <a:t>29.09.19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251B60B-8CBA-4367-AB69-AB601CACC8DA}" type="slidenum">
              <a:rPr lang="de-DE"/>
              <a:pPr>
                <a:defRPr/>
              </a:pPr>
              <a:t>‹#›</a:t>
            </a:fld>
            <a:endParaRPr lang="de-DE"/>
          </a:p>
        </p:txBody>
      </p:sp>
    </p:spTree>
    <p:extLst>
      <p:ext uri="{BB962C8B-B14F-4D97-AF65-F5344CB8AC3E}">
        <p14:creationId xmlns:p14="http://schemas.microsoft.com/office/powerpoint/2010/main" val="2989488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a:t>
            </a:r>
            <a:r>
              <a:rPr lang="en-US" baseline="0" dirty="0"/>
              <a:t> motivation for our works stems from the observation that inputs to classifiers vary in their inherent classification difficulty. We illustrate this using a simple example. Figure shows the inputs in a 2-class classification problem. The class labels are + and -.  The points are spread in a 2 dimensional input feature space; classifiers typically learn a decision boundary as shown to distinguish the classes.  The key insight Is that majority of the inputs lie far away from the decision boundary and intuitively do not need the full complexity of the classifier. Whereas, the small fraction near the decision boundary require its full effort. We quantitatively illustrate this using the MNIST handwritten digit recognition dataset. Figure shows the distribution of class probabilities of inputs for the dataset when a support vector machines classifier is used. We find over 70% lie far away from the boundary and are classified with a class probability of over 0.95. Some representative easy and hard inputs are shown. </a:t>
            </a:r>
          </a:p>
          <a:p>
            <a:endParaRPr lang="en-US" baseline="0" dirty="0"/>
          </a:p>
          <a:p>
            <a:r>
              <a:rPr lang="en-US" baseline="0" dirty="0"/>
              <a:t>While inputs vary in difficulty, ML classifiers are fixed effort systems.. i.e. the same classification model is used on all inputs thereby spending equal, in fact worst-case, effort on all. Clearly this leads to significant inefficiency and we address this problem by proposing scalable-effort classifiers.</a:t>
            </a:r>
            <a:endParaRPr lang="en-US" dirty="0"/>
          </a:p>
        </p:txBody>
      </p:sp>
      <p:sp>
        <p:nvSpPr>
          <p:cNvPr id="4" name="Slide Number Placeholder 3"/>
          <p:cNvSpPr>
            <a:spLocks noGrp="1"/>
          </p:cNvSpPr>
          <p:nvPr>
            <p:ph type="sldNum" sz="quarter" idx="10"/>
          </p:nvPr>
        </p:nvSpPr>
        <p:spPr/>
        <p:txBody>
          <a:bodyPr/>
          <a:lstStyle/>
          <a:p>
            <a:fld id="{832A5242-F790-C941-B3D5-9A337A99B07B}" type="slidenum">
              <a:rPr lang="en-US" smtClean="0"/>
              <a:t>3</a:t>
            </a:fld>
            <a:endParaRPr lang="en-US"/>
          </a:p>
        </p:txBody>
      </p:sp>
    </p:spTree>
    <p:extLst>
      <p:ext uri="{BB962C8B-B14F-4D97-AF65-F5344CB8AC3E}">
        <p14:creationId xmlns:p14="http://schemas.microsoft.com/office/powerpoint/2010/main" val="216219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behind SE classifiers is they adapt the</a:t>
            </a:r>
            <a:r>
              <a:rPr lang="en-US" baseline="0" dirty="0"/>
              <a:t> effort expended based on the difficulty of the inputs. Instead of a single complex model, SE classifiers are designed with a chain of models of growing complexity and accuracy. Each stage in the chain is equipped to gauge the difficulty of the input; and either classify the input or pass it to the next stage. So, the easy inputs are classified by the initial stage with very low effort, while the difficult inputs are passed through the chain. The final stage is similar to the original classifier and classifies all the inputs. Thus scalable effort execution is achieved by expending effort commensurate with the difficulty of the inputs</a:t>
            </a:r>
            <a:endParaRPr lang="en-US" dirty="0"/>
          </a:p>
        </p:txBody>
      </p:sp>
      <p:sp>
        <p:nvSpPr>
          <p:cNvPr id="4" name="Slide Number Placeholder 3"/>
          <p:cNvSpPr>
            <a:spLocks noGrp="1"/>
          </p:cNvSpPr>
          <p:nvPr>
            <p:ph type="sldNum" sz="quarter" idx="10"/>
          </p:nvPr>
        </p:nvSpPr>
        <p:spPr/>
        <p:txBody>
          <a:bodyPr/>
          <a:lstStyle/>
          <a:p>
            <a:fld id="{D6AE1DE9-3E69-4A61-A5AA-F465B7A7A1A5}" type="slidenum">
              <a:rPr lang="en-US" smtClean="0"/>
              <a:t>4</a:t>
            </a:fld>
            <a:endParaRPr lang="en-US"/>
          </a:p>
        </p:txBody>
      </p:sp>
    </p:spTree>
    <p:extLst>
      <p:ext uri="{BB962C8B-B14F-4D97-AF65-F5344CB8AC3E}">
        <p14:creationId xmlns:p14="http://schemas.microsoft.com/office/powerpoint/2010/main" val="2152970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40" y="0"/>
            <a:ext cx="9144004" cy="1665802"/>
          </a:xfrm>
          <a:prstGeom prst="rect">
            <a:avLst/>
          </a:prstGeom>
        </p:spPr>
      </p:pic>
      <p:sp>
        <p:nvSpPr>
          <p:cNvPr id="2" name="Titel 1"/>
          <p:cNvSpPr>
            <a:spLocks noGrp="1"/>
          </p:cNvSpPr>
          <p:nvPr>
            <p:ph type="ctrTitle"/>
          </p:nvPr>
        </p:nvSpPr>
        <p:spPr>
          <a:xfrm>
            <a:off x="685800" y="2130425"/>
            <a:ext cx="7772400" cy="1470025"/>
          </a:xfrm>
        </p:spPr>
        <p:txBody>
          <a:bodyPr wrap="square"/>
          <a:lstStyle>
            <a:lvl1pPr algn="ctr">
              <a:defRPr>
                <a:solidFill>
                  <a:schemeClr val="tx1"/>
                </a:solidFill>
              </a:defRPr>
            </a:lvl1pPr>
          </a:lstStyle>
          <a:p>
            <a:r>
              <a:rPr lang="en-US" dirty="0" err="1"/>
              <a:t>Click to edit Master title style</a:t>
            </a:r>
            <a:endParaRPr lang="de-DE" dirty="0"/>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Click to edit Master subtitle style</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Inhaltsplatzhalter 2"/>
          <p:cNvSpPr>
            <a:spLocks noGrp="1"/>
          </p:cNvSpPr>
          <p:nvPr>
            <p:ph idx="1"/>
          </p:nvPr>
        </p:nvSpPr>
        <p:spPr>
          <a:xfrm>
            <a:off x="457200" y="1196975"/>
            <a:ext cx="8229600" cy="5112345"/>
          </a:xfrm>
        </p:spPr>
        <p:txBody>
          <a:bodyPr>
            <a:normAutofit/>
          </a:bodyPr>
          <a:lstStyle>
            <a:lvl1pPr>
              <a:defRPr sz="2800" b="1" u="none"/>
            </a:lvl1pPr>
            <a:lvl2pPr>
              <a:defRPr sz="2800" b="1" u="none"/>
            </a:lvl2pPr>
            <a:lvl3pPr>
              <a:defRPr sz="2800" b="1" u="none"/>
            </a:lvl3pPr>
            <a:lvl4pPr>
              <a:defRPr sz="2800" b="1" u="none"/>
            </a:lvl4pPr>
            <a:lvl5pPr>
              <a:defRPr sz="2800" b="1" u="none"/>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8" name="Titel 7"/>
          <p:cNvSpPr>
            <a:spLocks noGrp="1"/>
          </p:cNvSpPr>
          <p:nvPr>
            <p:ph type="title"/>
          </p:nvPr>
        </p:nvSpPr>
        <p:spPr/>
        <p:txBody>
          <a:bodyPr/>
          <a:lstStyle/>
          <a:p>
            <a:r>
              <a:rPr lang="en-US" dirty="0"/>
              <a:t>Click to edit Master title style</a:t>
            </a:r>
            <a:endParaRPr lang="de-DE" dirty="0"/>
          </a:p>
        </p:txBody>
      </p:sp>
      <p:sp>
        <p:nvSpPr>
          <p:cNvPr id="6" name="Foliennummernplatzhalter 8"/>
          <p:cNvSpPr>
            <a:spLocks noGrp="1"/>
          </p:cNvSpPr>
          <p:nvPr>
            <p:ph type="sldNum" sz="quarter" idx="12"/>
          </p:nvPr>
        </p:nvSpPr>
        <p:spPr>
          <a:xfrm>
            <a:off x="7956376" y="6412507"/>
            <a:ext cx="1090612" cy="231775"/>
          </a:xfrm>
        </p:spPr>
        <p:txBody>
          <a:bodyPr/>
          <a:lstStyle>
            <a:lvl1pPr>
              <a:defRPr>
                <a:solidFill>
                  <a:schemeClr val="tx1">
                    <a:lumMod val="75000"/>
                    <a:lumOff val="25000"/>
                  </a:schemeClr>
                </a:solidFill>
              </a:defRPr>
            </a:lvl1pPr>
          </a:lstStyle>
          <a:p>
            <a:pPr>
              <a:defRPr/>
            </a:pPr>
            <a:fld id="{6F7A9704-5C4F-4D70-B356-CA1C98C2F907}" type="slidenum">
              <a:rPr lang="de-DE" smtClean="0"/>
              <a:pPr>
                <a:defRPr/>
              </a:pPr>
              <a:t>‹#›</a:t>
            </a:fld>
            <a:r>
              <a:rPr lang="de-DE" dirty="0"/>
              <a:t>/15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Click to edit Master title style</a:t>
            </a:r>
            <a:endParaRPr lang="de-DE" dirty="0"/>
          </a:p>
        </p:txBody>
      </p:sp>
      <p:sp>
        <p:nvSpPr>
          <p:cNvPr id="5" name="Foliennummernplatzhalter 5"/>
          <p:cNvSpPr>
            <a:spLocks noGrp="1"/>
          </p:cNvSpPr>
          <p:nvPr>
            <p:ph type="sldNum" sz="quarter" idx="12"/>
          </p:nvPr>
        </p:nvSpPr>
        <p:spPr/>
        <p:txBody>
          <a:bodyPr/>
          <a:lstStyle>
            <a:lvl1pPr>
              <a:defRPr/>
            </a:lvl1pPr>
          </a:lstStyle>
          <a:p>
            <a:pPr>
              <a:defRPr/>
            </a:pPr>
            <a:fld id="{E6E790BB-4D25-4F8D-BEF0-57D3161F5D40}" type="slidenum">
              <a:rPr lang="de-DE" smtClean="0"/>
              <a:pPr>
                <a:defRPr/>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909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platzhalter 2"/>
          <p:cNvSpPr>
            <a:spLocks noGrp="1"/>
          </p:cNvSpPr>
          <p:nvPr>
            <p:ph type="body" idx="1"/>
          </p:nvPr>
        </p:nvSpPr>
        <p:spPr bwMode="auto">
          <a:xfrm>
            <a:off x="457200" y="1196975"/>
            <a:ext cx="8229600" cy="5159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First Level Content</a:t>
            </a:r>
          </a:p>
          <a:p>
            <a:pPr lvl="1"/>
            <a:r>
              <a:rPr lang="de-DE"/>
              <a:t>Second Level Content</a:t>
            </a:r>
          </a:p>
          <a:p>
            <a:pPr lvl="2"/>
            <a:r>
              <a:rPr lang="de-DE"/>
              <a:t>Third Level Content</a:t>
            </a:r>
          </a:p>
          <a:p>
            <a:pPr lvl="3"/>
            <a:r>
              <a:rPr lang="de-DE"/>
              <a:t>Fourth Level Content</a:t>
            </a:r>
          </a:p>
          <a:p>
            <a:pPr lvl="4"/>
            <a:r>
              <a:rPr lang="de-DE"/>
              <a:t>Fifth Level Content</a:t>
            </a:r>
          </a:p>
        </p:txBody>
      </p:sp>
      <p:sp>
        <p:nvSpPr>
          <p:cNvPr id="6" name="Foliennummernplatzhalter 5"/>
          <p:cNvSpPr>
            <a:spLocks noGrp="1"/>
          </p:cNvSpPr>
          <p:nvPr>
            <p:ph type="sldNum" sz="quarter" idx="4"/>
          </p:nvPr>
        </p:nvSpPr>
        <p:spPr>
          <a:xfrm>
            <a:off x="7956376" y="6449144"/>
            <a:ext cx="1090612" cy="196131"/>
          </a:xfrm>
          <a:prstGeom prst="rect">
            <a:avLst/>
          </a:prstGeom>
        </p:spPr>
        <p:txBody>
          <a:bodyPr vert="horz" lIns="91440" tIns="45720" rIns="91440" bIns="45720" rtlCol="0" anchor="ctr"/>
          <a:lstStyle>
            <a:lvl1pPr algn="r" fontAlgn="auto">
              <a:spcBef>
                <a:spcPts val="0"/>
              </a:spcBef>
              <a:spcAft>
                <a:spcPts val="0"/>
              </a:spcAft>
              <a:defRPr sz="1200">
                <a:solidFill>
                  <a:schemeClr val="tx1">
                    <a:lumMod val="65000"/>
                    <a:lumOff val="35000"/>
                  </a:schemeClr>
                </a:solidFill>
                <a:latin typeface="+mn-lt"/>
              </a:defRPr>
            </a:lvl1pPr>
          </a:lstStyle>
          <a:p>
            <a:pPr>
              <a:defRPr/>
            </a:pPr>
            <a:fld id="{30EF50AF-D101-4080-9212-E2273EA1C5B4}" type="slidenum">
              <a:rPr lang="de-DE" smtClean="0"/>
              <a:pPr>
                <a:defRPr/>
              </a:pPr>
              <a:t>‹#›</a:t>
            </a:fld>
            <a:endParaRPr lang="de-DE" dirty="0"/>
          </a:p>
        </p:txBody>
      </p:sp>
      <p:sp>
        <p:nvSpPr>
          <p:cNvPr id="7" name="Rechteck 6"/>
          <p:cNvSpPr/>
          <p:nvPr userDrawn="1"/>
        </p:nvSpPr>
        <p:spPr>
          <a:xfrm>
            <a:off x="0" y="0"/>
            <a:ext cx="9144000" cy="908050"/>
          </a:xfrm>
          <a:prstGeom prst="rect">
            <a:avLst/>
          </a:prstGeom>
          <a:solidFill>
            <a:srgbClr val="281EEA"/>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031" name="Titelplatzhalter 1"/>
          <p:cNvSpPr>
            <a:spLocks noGrp="1"/>
          </p:cNvSpPr>
          <p:nvPr>
            <p:ph type="title"/>
          </p:nvPr>
        </p:nvSpPr>
        <p:spPr bwMode="auto">
          <a:xfrm>
            <a:off x="250825" y="92075"/>
            <a:ext cx="8642350" cy="769938"/>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Slide Title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1" r:id="rId3"/>
    <p:sldLayoutId id="2147483654" r:id="rId4"/>
  </p:sldLayoutIdLst>
  <p:hf hdr="0"/>
  <p:txStyles>
    <p:titleStyle>
      <a:lvl1pPr algn="l" rtl="0" eaLnBrk="0" fontAlgn="base" hangingPunct="0">
        <a:spcBef>
          <a:spcPct val="0"/>
        </a:spcBef>
        <a:spcAft>
          <a:spcPct val="0"/>
        </a:spcAft>
        <a:defRPr sz="4000" b="1" kern="1200">
          <a:solidFill>
            <a:schemeClr val="bg1"/>
          </a:solidFill>
          <a:latin typeface="+mj-lt"/>
          <a:ea typeface="+mj-ea"/>
          <a:cs typeface="+mj-cs"/>
        </a:defRPr>
      </a:lvl1pPr>
      <a:lvl2pPr algn="l" rtl="0" eaLnBrk="0" fontAlgn="base" hangingPunct="0">
        <a:spcBef>
          <a:spcPct val="0"/>
        </a:spcBef>
        <a:spcAft>
          <a:spcPct val="0"/>
        </a:spcAft>
        <a:defRPr sz="4000" b="1">
          <a:solidFill>
            <a:schemeClr val="bg1"/>
          </a:solidFill>
          <a:latin typeface="Calibri" pitchFamily="34" charset="0"/>
        </a:defRPr>
      </a:lvl2pPr>
      <a:lvl3pPr algn="l" rtl="0" eaLnBrk="0" fontAlgn="base" hangingPunct="0">
        <a:spcBef>
          <a:spcPct val="0"/>
        </a:spcBef>
        <a:spcAft>
          <a:spcPct val="0"/>
        </a:spcAft>
        <a:defRPr sz="4000" b="1">
          <a:solidFill>
            <a:schemeClr val="bg1"/>
          </a:solidFill>
          <a:latin typeface="Calibri" pitchFamily="34" charset="0"/>
        </a:defRPr>
      </a:lvl3pPr>
      <a:lvl4pPr algn="l" rtl="0" eaLnBrk="0" fontAlgn="base" hangingPunct="0">
        <a:spcBef>
          <a:spcPct val="0"/>
        </a:spcBef>
        <a:spcAft>
          <a:spcPct val="0"/>
        </a:spcAft>
        <a:defRPr sz="4000" b="1">
          <a:solidFill>
            <a:schemeClr val="bg1"/>
          </a:solidFill>
          <a:latin typeface="Calibri" pitchFamily="34" charset="0"/>
        </a:defRPr>
      </a:lvl4pPr>
      <a:lvl5pPr algn="l" rtl="0" eaLnBrk="0" fontAlgn="base" hangingPunct="0">
        <a:spcBef>
          <a:spcPct val="0"/>
        </a:spcBef>
        <a:spcAft>
          <a:spcPct val="0"/>
        </a:spcAft>
        <a:defRPr sz="4000" b="1">
          <a:solidFill>
            <a:schemeClr val="bg1"/>
          </a:solidFill>
          <a:latin typeface="Calibri" pitchFamily="34" charset="0"/>
        </a:defRPr>
      </a:lvl5pPr>
      <a:lvl6pPr marL="457200" algn="l" rtl="0" fontAlgn="base">
        <a:spcBef>
          <a:spcPct val="0"/>
        </a:spcBef>
        <a:spcAft>
          <a:spcPct val="0"/>
        </a:spcAft>
        <a:defRPr sz="4000" b="1">
          <a:solidFill>
            <a:schemeClr val="bg1"/>
          </a:solidFill>
          <a:latin typeface="Calibri" pitchFamily="34" charset="0"/>
        </a:defRPr>
      </a:lvl6pPr>
      <a:lvl7pPr marL="914400" algn="l" rtl="0" fontAlgn="base">
        <a:spcBef>
          <a:spcPct val="0"/>
        </a:spcBef>
        <a:spcAft>
          <a:spcPct val="0"/>
        </a:spcAft>
        <a:defRPr sz="4000" b="1">
          <a:solidFill>
            <a:schemeClr val="bg1"/>
          </a:solidFill>
          <a:latin typeface="Calibri" pitchFamily="34" charset="0"/>
        </a:defRPr>
      </a:lvl7pPr>
      <a:lvl8pPr marL="1371600" algn="l" rtl="0" fontAlgn="base">
        <a:spcBef>
          <a:spcPct val="0"/>
        </a:spcBef>
        <a:spcAft>
          <a:spcPct val="0"/>
        </a:spcAft>
        <a:defRPr sz="4000" b="1">
          <a:solidFill>
            <a:schemeClr val="bg1"/>
          </a:solidFill>
          <a:latin typeface="Calibri" pitchFamily="34" charset="0"/>
        </a:defRPr>
      </a:lvl8pPr>
      <a:lvl9pPr marL="1828800" algn="l" rtl="0" fontAlgn="base">
        <a:spcBef>
          <a:spcPct val="0"/>
        </a:spcBef>
        <a:spcAft>
          <a:spcPct val="0"/>
        </a:spcAft>
        <a:defRPr sz="40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4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hart" Target="../charts/chart1.xm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el 9"/>
          <p:cNvSpPr>
            <a:spLocks noGrp="1"/>
          </p:cNvSpPr>
          <p:nvPr>
            <p:ph type="ctrTitle"/>
          </p:nvPr>
        </p:nvSpPr>
        <p:spPr>
          <a:xfrm>
            <a:off x="1241884" y="1772816"/>
            <a:ext cx="6660232" cy="2088232"/>
          </a:xfrm>
        </p:spPr>
        <p:txBody>
          <a:bodyPr/>
          <a:lstStyle/>
          <a:p>
            <a:pPr eaLnBrk="1" hangingPunct="1"/>
            <a:r>
              <a:rPr lang="en-US" sz="3600" dirty="0"/>
              <a:t>Adaptive Effort Classifiers: </a:t>
            </a:r>
            <a:br>
              <a:rPr lang="en-US" sz="3600" dirty="0"/>
            </a:br>
            <a:r>
              <a:rPr lang="en-US" sz="3600" dirty="0"/>
              <a:t>A System Design for</a:t>
            </a:r>
            <a:br>
              <a:rPr lang="en-US" sz="3600" dirty="0"/>
            </a:br>
            <a:r>
              <a:rPr lang="en-US" sz="3600" dirty="0"/>
              <a:t>Partitioned Edge/Cloud Inference</a:t>
            </a:r>
            <a:endParaRPr lang="de-DE" sz="3600" dirty="0"/>
          </a:p>
        </p:txBody>
      </p:sp>
      <p:sp>
        <p:nvSpPr>
          <p:cNvPr id="2" name="Subtitle 1"/>
          <p:cNvSpPr>
            <a:spLocks noGrp="1"/>
          </p:cNvSpPr>
          <p:nvPr>
            <p:ph type="subTitle" idx="1"/>
          </p:nvPr>
        </p:nvSpPr>
        <p:spPr>
          <a:xfrm>
            <a:off x="683568" y="4149080"/>
            <a:ext cx="7776864" cy="1728192"/>
          </a:xfrm>
        </p:spPr>
        <p:txBody>
          <a:bodyPr/>
          <a:lstStyle/>
          <a:p>
            <a:r>
              <a:rPr lang="en-US" sz="1800" dirty="0" err="1"/>
              <a:t>Divya</a:t>
            </a:r>
            <a:r>
              <a:rPr lang="en-US" sz="1800" dirty="0"/>
              <a:t> Sankar</a:t>
            </a:r>
          </a:p>
          <a:p>
            <a:endParaRPr lang="en-US" sz="1800" dirty="0"/>
          </a:p>
          <a:p>
            <a:r>
              <a:rPr lang="en-US" sz="1800" dirty="0"/>
              <a:t>Advisor: Ravindran </a:t>
            </a:r>
            <a:r>
              <a:rPr lang="en-US" sz="1800" dirty="0" err="1"/>
              <a:t>Kaliappa</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FCDD7-B532-7F4C-A99C-6FF3B7450997}"/>
              </a:ext>
            </a:extLst>
          </p:cNvPr>
          <p:cNvSpPr>
            <a:spLocks noGrp="1"/>
          </p:cNvSpPr>
          <p:nvPr>
            <p:ph idx="1"/>
          </p:nvPr>
        </p:nvSpPr>
        <p:spPr>
          <a:xfrm>
            <a:off x="457200" y="3520608"/>
            <a:ext cx="8589788" cy="2891899"/>
          </a:xfrm>
        </p:spPr>
        <p:txBody>
          <a:bodyPr>
            <a:normAutofit/>
          </a:bodyPr>
          <a:lstStyle/>
          <a:p>
            <a:r>
              <a:rPr lang="en-US" sz="1800" dirty="0">
                <a:latin typeface="Trebuchet MS" panose="020B0703020202090204" pitchFamily="34" charset="0"/>
                <a:cs typeface="Arial" panose="020B0604020202020204" pitchFamily="34" charset="0"/>
              </a:rPr>
              <a:t>Data captured by the edge device is wirelessly transmitted to the cloud for advanced data processing</a:t>
            </a:r>
          </a:p>
          <a:p>
            <a:pPr lvl="1"/>
            <a:r>
              <a:rPr lang="en-US" sz="1800" dirty="0"/>
              <a:t>E.g. Cameras used in surveillance. </a:t>
            </a:r>
            <a:endParaRPr lang="en-US" sz="1800" dirty="0">
              <a:latin typeface="Trebuchet MS" panose="020B0703020202090204" pitchFamily="34" charset="0"/>
              <a:cs typeface="Arial" panose="020B0604020202020204" pitchFamily="34" charset="0"/>
            </a:endParaRPr>
          </a:p>
          <a:p>
            <a:endParaRPr lang="en-US" sz="1800" dirty="0">
              <a:latin typeface="Trebuchet MS" panose="020B0703020202090204" pitchFamily="34" charset="0"/>
              <a:cs typeface="Arial" panose="020B0604020202020204" pitchFamily="34" charset="0"/>
            </a:endParaRPr>
          </a:p>
          <a:p>
            <a:r>
              <a:rPr lang="en-US" sz="1800" dirty="0">
                <a:latin typeface="Trebuchet MS" panose="020B0703020202090204" pitchFamily="34" charset="0"/>
                <a:cs typeface="Arial" panose="020B0604020202020204" pitchFamily="34" charset="0"/>
              </a:rPr>
              <a:t>Edge devices are usually energy-constrained as they are battery-driven systems</a:t>
            </a:r>
          </a:p>
          <a:p>
            <a:pPr lvl="1"/>
            <a:r>
              <a:rPr lang="en-US" sz="1800" dirty="0">
                <a:latin typeface="Trebuchet MS" panose="020B0703020202090204" pitchFamily="34" charset="0"/>
                <a:cs typeface="Arial" panose="020B0604020202020204" pitchFamily="34" charset="0"/>
              </a:rPr>
              <a:t>Most of the energy is consumed in data sensing and transmission</a:t>
            </a:r>
          </a:p>
          <a:p>
            <a:pPr lvl="1"/>
            <a:r>
              <a:rPr lang="en-US" sz="1800" dirty="0">
                <a:latin typeface="Trebuchet MS" panose="020B0703020202090204" pitchFamily="34" charset="0"/>
                <a:cs typeface="Arial" panose="020B0604020202020204" pitchFamily="34" charset="0"/>
              </a:rPr>
              <a:t>Severely limits application scope</a:t>
            </a:r>
            <a:endParaRPr lang="en-US" sz="1800" dirty="0"/>
          </a:p>
          <a:p>
            <a:endParaRPr lang="en-US" sz="1800" dirty="0"/>
          </a:p>
        </p:txBody>
      </p:sp>
      <p:sp>
        <p:nvSpPr>
          <p:cNvPr id="3" name="Title 2">
            <a:extLst>
              <a:ext uri="{FF2B5EF4-FFF2-40B4-BE49-F238E27FC236}">
                <a16:creationId xmlns:a16="http://schemas.microsoft.com/office/drawing/2014/main" id="{DAEE558B-20BB-D142-BCEB-373CC3A4FC7B}"/>
              </a:ext>
            </a:extLst>
          </p:cNvPr>
          <p:cNvSpPr>
            <a:spLocks noGrp="1"/>
          </p:cNvSpPr>
          <p:nvPr>
            <p:ph type="title"/>
          </p:nvPr>
        </p:nvSpPr>
        <p:spPr>
          <a:xfrm>
            <a:off x="1" y="92384"/>
            <a:ext cx="9043236" cy="769938"/>
          </a:xfrm>
        </p:spPr>
        <p:txBody>
          <a:bodyPr/>
          <a:lstStyle/>
          <a:p>
            <a:r>
              <a:rPr lang="en-US" dirty="0"/>
              <a:t> </a:t>
            </a:r>
            <a:r>
              <a:rPr lang="en-US" sz="3200" dirty="0"/>
              <a:t>Inference on Edge/Cloud Systems</a:t>
            </a:r>
          </a:p>
        </p:txBody>
      </p:sp>
      <p:sp>
        <p:nvSpPr>
          <p:cNvPr id="24" name="Rectangle 23">
            <a:extLst>
              <a:ext uri="{FF2B5EF4-FFF2-40B4-BE49-F238E27FC236}">
                <a16:creationId xmlns:a16="http://schemas.microsoft.com/office/drawing/2014/main" id="{4408EFC5-A2B5-5A43-8E18-850A403C4A88}"/>
              </a:ext>
            </a:extLst>
          </p:cNvPr>
          <p:cNvSpPr/>
          <p:nvPr/>
        </p:nvSpPr>
        <p:spPr bwMode="auto">
          <a:xfrm>
            <a:off x="856445" y="1449444"/>
            <a:ext cx="1357951" cy="648598"/>
          </a:xfrm>
          <a:prstGeom prst="rect">
            <a:avLst/>
          </a:prstGeom>
          <a:solidFill>
            <a:schemeClr val="accent1">
              <a:lumMod val="75000"/>
            </a:schemeClr>
          </a:solidFill>
          <a:ln>
            <a:noFill/>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t>Edge Device</a:t>
            </a:r>
          </a:p>
        </p:txBody>
      </p:sp>
      <p:sp>
        <p:nvSpPr>
          <p:cNvPr id="25" name="TextBox 24">
            <a:extLst>
              <a:ext uri="{FF2B5EF4-FFF2-40B4-BE49-F238E27FC236}">
                <a16:creationId xmlns:a16="http://schemas.microsoft.com/office/drawing/2014/main" id="{C5B03EB6-E58F-6A44-8E0A-804C16F74142}"/>
              </a:ext>
            </a:extLst>
          </p:cNvPr>
          <p:cNvSpPr txBox="1"/>
          <p:nvPr/>
        </p:nvSpPr>
        <p:spPr>
          <a:xfrm>
            <a:off x="3718412" y="1315973"/>
            <a:ext cx="1141619" cy="369332"/>
          </a:xfrm>
          <a:prstGeom prst="rect">
            <a:avLst/>
          </a:prstGeom>
          <a:noFill/>
        </p:spPr>
        <p:txBody>
          <a:bodyPr wrap="square" rtlCol="0">
            <a:spAutoFit/>
          </a:bodyPr>
          <a:lstStyle/>
          <a:p>
            <a:r>
              <a:rPr lang="en-US" b="1" dirty="0">
                <a:latin typeface="+mj-lt"/>
              </a:rPr>
              <a:t>LTE / WiFi</a:t>
            </a:r>
          </a:p>
        </p:txBody>
      </p:sp>
      <p:sp>
        <p:nvSpPr>
          <p:cNvPr id="26" name="TextBox 25">
            <a:extLst>
              <a:ext uri="{FF2B5EF4-FFF2-40B4-BE49-F238E27FC236}">
                <a16:creationId xmlns:a16="http://schemas.microsoft.com/office/drawing/2014/main" id="{D269B06E-9EFB-5E4D-918D-F69B772B8934}"/>
              </a:ext>
            </a:extLst>
          </p:cNvPr>
          <p:cNvSpPr txBox="1"/>
          <p:nvPr/>
        </p:nvSpPr>
        <p:spPr>
          <a:xfrm>
            <a:off x="577138" y="2281184"/>
            <a:ext cx="1995992" cy="923330"/>
          </a:xfrm>
          <a:prstGeom prst="rect">
            <a:avLst/>
          </a:prstGeom>
          <a:noFill/>
        </p:spPr>
        <p:txBody>
          <a:bodyPr wrap="square" rtlCol="0">
            <a:spAutoFit/>
          </a:bodyPr>
          <a:lstStyle/>
          <a:p>
            <a:pPr algn="ctr"/>
            <a:r>
              <a:rPr lang="en-US" b="1" dirty="0">
                <a:solidFill>
                  <a:schemeClr val="accent1">
                    <a:lumMod val="75000"/>
                  </a:schemeClr>
                </a:solidFill>
                <a:latin typeface="+mj-lt"/>
              </a:rPr>
              <a:t>Data captured by sensors on the device</a:t>
            </a:r>
          </a:p>
        </p:txBody>
      </p:sp>
      <p:sp>
        <p:nvSpPr>
          <p:cNvPr id="27" name="TextBox 26">
            <a:extLst>
              <a:ext uri="{FF2B5EF4-FFF2-40B4-BE49-F238E27FC236}">
                <a16:creationId xmlns:a16="http://schemas.microsoft.com/office/drawing/2014/main" id="{0DD98A92-E950-8D44-839C-D488C382C7E1}"/>
              </a:ext>
            </a:extLst>
          </p:cNvPr>
          <p:cNvSpPr txBox="1"/>
          <p:nvPr/>
        </p:nvSpPr>
        <p:spPr>
          <a:xfrm>
            <a:off x="6084168" y="2242600"/>
            <a:ext cx="2664296" cy="923330"/>
          </a:xfrm>
          <a:prstGeom prst="rect">
            <a:avLst/>
          </a:prstGeom>
          <a:noFill/>
        </p:spPr>
        <p:txBody>
          <a:bodyPr wrap="square" rtlCol="0">
            <a:spAutoFit/>
          </a:bodyPr>
          <a:lstStyle/>
          <a:p>
            <a:pPr algn="ctr"/>
            <a:r>
              <a:rPr lang="en-US" b="1" dirty="0">
                <a:solidFill>
                  <a:schemeClr val="accent1">
                    <a:lumMod val="75000"/>
                  </a:schemeClr>
                </a:solidFill>
                <a:latin typeface="+mj-lt"/>
              </a:rPr>
              <a:t>Information processing through sophisticated algorithms</a:t>
            </a:r>
          </a:p>
        </p:txBody>
      </p:sp>
      <p:sp>
        <p:nvSpPr>
          <p:cNvPr id="28" name="TextBox 27">
            <a:extLst>
              <a:ext uri="{FF2B5EF4-FFF2-40B4-BE49-F238E27FC236}">
                <a16:creationId xmlns:a16="http://schemas.microsoft.com/office/drawing/2014/main" id="{4592CE82-04C3-2348-8829-2D3083ED6D4C}"/>
              </a:ext>
            </a:extLst>
          </p:cNvPr>
          <p:cNvSpPr txBox="1"/>
          <p:nvPr/>
        </p:nvSpPr>
        <p:spPr>
          <a:xfrm>
            <a:off x="3437987" y="2242600"/>
            <a:ext cx="1879208" cy="923330"/>
          </a:xfrm>
          <a:prstGeom prst="rect">
            <a:avLst/>
          </a:prstGeom>
          <a:noFill/>
        </p:spPr>
        <p:txBody>
          <a:bodyPr wrap="square" rtlCol="0">
            <a:spAutoFit/>
          </a:bodyPr>
          <a:lstStyle/>
          <a:p>
            <a:pPr algn="ctr"/>
            <a:r>
              <a:rPr lang="en-US" b="1" dirty="0">
                <a:solidFill>
                  <a:schemeClr val="accent1">
                    <a:lumMod val="75000"/>
                  </a:schemeClr>
                </a:solidFill>
                <a:latin typeface="+mj-lt"/>
              </a:rPr>
              <a:t>Wireless transmission to the cloud</a:t>
            </a:r>
          </a:p>
        </p:txBody>
      </p:sp>
      <p:sp>
        <p:nvSpPr>
          <p:cNvPr id="29" name="Right Arrow 28">
            <a:extLst>
              <a:ext uri="{FF2B5EF4-FFF2-40B4-BE49-F238E27FC236}">
                <a16:creationId xmlns:a16="http://schemas.microsoft.com/office/drawing/2014/main" id="{B408456A-2ABA-3644-A8B1-5A189C5512B2}"/>
              </a:ext>
            </a:extLst>
          </p:cNvPr>
          <p:cNvSpPr/>
          <p:nvPr/>
        </p:nvSpPr>
        <p:spPr bwMode="auto">
          <a:xfrm>
            <a:off x="2850040" y="2554799"/>
            <a:ext cx="360485" cy="298939"/>
          </a:xfrm>
          <a:prstGeom prst="rightArrow">
            <a:avLst/>
          </a:prstGeom>
          <a:ln>
            <a:headEnd type="none" w="sm" len="sm"/>
            <a:tailEnd type="none" w="sm" len="sm"/>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anose="02020603050405020304" pitchFamily="18" charset="0"/>
            </a:endParaRPr>
          </a:p>
        </p:txBody>
      </p:sp>
      <p:sp>
        <p:nvSpPr>
          <p:cNvPr id="30" name="Right Arrow 29">
            <a:extLst>
              <a:ext uri="{FF2B5EF4-FFF2-40B4-BE49-F238E27FC236}">
                <a16:creationId xmlns:a16="http://schemas.microsoft.com/office/drawing/2014/main" id="{12B84B6D-464B-FE42-B701-F20F7856594B}"/>
              </a:ext>
            </a:extLst>
          </p:cNvPr>
          <p:cNvSpPr/>
          <p:nvPr/>
        </p:nvSpPr>
        <p:spPr bwMode="auto">
          <a:xfrm>
            <a:off x="5604880" y="2558683"/>
            <a:ext cx="360485" cy="298939"/>
          </a:xfrm>
          <a:prstGeom prst="rightArrow">
            <a:avLst/>
          </a:prstGeom>
          <a:ln>
            <a:headEnd type="none" w="sm" len="sm"/>
            <a:tailEnd type="none" w="sm" len="sm"/>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BB71EBFD-F3D0-A24E-8FD7-B697F7A37C3D}"/>
              </a:ext>
            </a:extLst>
          </p:cNvPr>
          <p:cNvCxnSpPr/>
          <p:nvPr/>
        </p:nvCxnSpPr>
        <p:spPr>
          <a:xfrm>
            <a:off x="2214396" y="1789428"/>
            <a:ext cx="292215"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ED3A931-1E2B-2847-A088-E6AD8EAB731E}"/>
              </a:ext>
            </a:extLst>
          </p:cNvPr>
          <p:cNvCxnSpPr/>
          <p:nvPr/>
        </p:nvCxnSpPr>
        <p:spPr>
          <a:xfrm flipH="1" flipV="1">
            <a:off x="2497272" y="1420052"/>
            <a:ext cx="9339" cy="36937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9053AFD-17EE-E14F-8BE7-F817A5B3667C}"/>
              </a:ext>
            </a:extLst>
          </p:cNvPr>
          <p:cNvCxnSpPr/>
          <p:nvPr/>
        </p:nvCxnSpPr>
        <p:spPr>
          <a:xfrm flipH="1">
            <a:off x="2396507" y="1420051"/>
            <a:ext cx="20717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ABEC77E-42FD-984C-9A44-7EA98B6B9C35}"/>
              </a:ext>
            </a:extLst>
          </p:cNvPr>
          <p:cNvCxnSpPr/>
          <p:nvPr/>
        </p:nvCxnSpPr>
        <p:spPr>
          <a:xfrm flipH="1" flipV="1">
            <a:off x="2396507" y="1420050"/>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C43D05-4137-CE44-B57F-A0D362BDC90D}"/>
              </a:ext>
            </a:extLst>
          </p:cNvPr>
          <p:cNvCxnSpPr/>
          <p:nvPr/>
        </p:nvCxnSpPr>
        <p:spPr>
          <a:xfrm flipV="1">
            <a:off x="2497272" y="1420050"/>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81CFC8B-53CC-344B-8508-0F49EC65B032}"/>
              </a:ext>
            </a:extLst>
          </p:cNvPr>
          <p:cNvCxnSpPr/>
          <p:nvPr/>
        </p:nvCxnSpPr>
        <p:spPr>
          <a:xfrm>
            <a:off x="6295373" y="1862699"/>
            <a:ext cx="3359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9A3D13-3BA4-C244-B242-A303C9B9935E}"/>
              </a:ext>
            </a:extLst>
          </p:cNvPr>
          <p:cNvCxnSpPr/>
          <p:nvPr/>
        </p:nvCxnSpPr>
        <p:spPr>
          <a:xfrm flipH="1" flipV="1">
            <a:off x="6286035" y="1500617"/>
            <a:ext cx="9339" cy="36937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463F36-5B88-1949-993C-646020549880}"/>
              </a:ext>
            </a:extLst>
          </p:cNvPr>
          <p:cNvCxnSpPr/>
          <p:nvPr/>
        </p:nvCxnSpPr>
        <p:spPr>
          <a:xfrm flipH="1">
            <a:off x="6185270" y="1500616"/>
            <a:ext cx="20717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842ECE-3872-4D4D-A4B4-3D2FF95EB93A}"/>
              </a:ext>
            </a:extLst>
          </p:cNvPr>
          <p:cNvCxnSpPr/>
          <p:nvPr/>
        </p:nvCxnSpPr>
        <p:spPr>
          <a:xfrm flipH="1" flipV="1">
            <a:off x="6185270" y="1500615"/>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5BB9FAD-0A46-DA40-ABE6-D79CBD0DFE5D}"/>
              </a:ext>
            </a:extLst>
          </p:cNvPr>
          <p:cNvCxnSpPr/>
          <p:nvPr/>
        </p:nvCxnSpPr>
        <p:spPr>
          <a:xfrm flipV="1">
            <a:off x="6286035" y="1500615"/>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6FF2C87-52E7-2F4F-8873-1CF83C840F62}"/>
              </a:ext>
            </a:extLst>
          </p:cNvPr>
          <p:cNvCxnSpPr/>
          <p:nvPr/>
        </p:nvCxnSpPr>
        <p:spPr bwMode="auto">
          <a:xfrm flipV="1">
            <a:off x="2839609" y="1677849"/>
            <a:ext cx="3136697" cy="0"/>
          </a:xfrm>
          <a:prstGeom prst="straightConnector1">
            <a:avLst/>
          </a:prstGeom>
          <a:solidFill>
            <a:schemeClr val="hlink"/>
          </a:solidFill>
          <a:ln w="1270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2" name="Rectangle 41">
            <a:extLst>
              <a:ext uri="{FF2B5EF4-FFF2-40B4-BE49-F238E27FC236}">
                <a16:creationId xmlns:a16="http://schemas.microsoft.com/office/drawing/2014/main" id="{1F45163B-06A9-E140-87A4-FA3EF465A806}"/>
              </a:ext>
            </a:extLst>
          </p:cNvPr>
          <p:cNvSpPr/>
          <p:nvPr/>
        </p:nvSpPr>
        <p:spPr bwMode="auto">
          <a:xfrm>
            <a:off x="6631289" y="1500615"/>
            <a:ext cx="1357951" cy="648598"/>
          </a:xfrm>
          <a:prstGeom prst="rect">
            <a:avLst/>
          </a:prstGeom>
          <a:solidFill>
            <a:schemeClr val="accent1">
              <a:lumMod val="75000"/>
            </a:schemeClr>
          </a:solidFill>
          <a:ln>
            <a:noFill/>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t>Cloud</a:t>
            </a:r>
          </a:p>
        </p:txBody>
      </p:sp>
    </p:spTree>
    <p:extLst>
      <p:ext uri="{BB962C8B-B14F-4D97-AF65-F5344CB8AC3E}">
        <p14:creationId xmlns:p14="http://schemas.microsoft.com/office/powerpoint/2010/main" val="14416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28" grpId="0"/>
      <p:bldP spid="29" grpId="0" animBg="1"/>
      <p:bldP spid="30"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5E09C4-95B7-1645-8BE7-3929E82ECF14}"/>
              </a:ext>
            </a:extLst>
          </p:cNvPr>
          <p:cNvSpPr>
            <a:spLocks noGrp="1"/>
          </p:cNvSpPr>
          <p:nvPr>
            <p:ph idx="1"/>
          </p:nvPr>
        </p:nvSpPr>
        <p:spPr>
          <a:xfrm>
            <a:off x="179512" y="969624"/>
            <a:ext cx="8642350" cy="1395184"/>
          </a:xfrm>
        </p:spPr>
        <p:txBody>
          <a:bodyPr>
            <a:normAutofit/>
          </a:bodyPr>
          <a:lstStyle/>
          <a:p>
            <a:r>
              <a:rPr lang="en-US" sz="1800" dirty="0">
                <a:latin typeface="Trebuchet MS" panose="020B0703020202090204" pitchFamily="34" charset="0"/>
                <a:cs typeface="Arial" panose="020B0604020202020204" pitchFamily="34" charset="0"/>
              </a:rPr>
              <a:t>Add intelligence on the edge device to reduce sensing/transmission energy</a:t>
            </a:r>
          </a:p>
          <a:p>
            <a:pPr lvl="1"/>
            <a:r>
              <a:rPr lang="en-US" sz="1800" dirty="0">
                <a:latin typeface="Trebuchet MS" panose="020B0703020202090204" pitchFamily="34" charset="0"/>
              </a:rPr>
              <a:t>Sense data with low fidelity and </a:t>
            </a:r>
            <a:r>
              <a:rPr lang="en-US" sz="1800" dirty="0">
                <a:latin typeface="Trebuchet MS" panose="020B0703020202090204" pitchFamily="34" charset="0"/>
                <a:sym typeface="Wingdings" pitchFamily="2" charset="2"/>
              </a:rPr>
              <a:t>apply ML to understand its significance </a:t>
            </a:r>
          </a:p>
          <a:p>
            <a:pPr lvl="1"/>
            <a:r>
              <a:rPr lang="en-US" sz="1800" dirty="0">
                <a:latin typeface="Trebuchet MS" panose="020B0703020202090204" pitchFamily="34" charset="0"/>
                <a:sym typeface="Wingdings" pitchFamily="2" charset="2"/>
              </a:rPr>
              <a:t>Gauge when interesting events occur and </a:t>
            </a:r>
            <a:r>
              <a:rPr lang="en-US" sz="1800" i="1" dirty="0">
                <a:solidFill>
                  <a:schemeClr val="tx2"/>
                </a:solidFill>
                <a:latin typeface="Trebuchet MS" panose="020B0703020202090204" pitchFamily="34" charset="0"/>
                <a:sym typeface="Wingdings" pitchFamily="2" charset="2"/>
              </a:rPr>
              <a:t>selectively</a:t>
            </a:r>
            <a:r>
              <a:rPr lang="en-US" sz="1800" i="1" dirty="0">
                <a:solidFill>
                  <a:schemeClr val="bg2">
                    <a:lumMod val="50000"/>
                  </a:schemeClr>
                </a:solidFill>
                <a:latin typeface="Trebuchet MS" panose="020B0703020202090204" pitchFamily="34" charset="0"/>
                <a:sym typeface="Wingdings" pitchFamily="2" charset="2"/>
              </a:rPr>
              <a:t> </a:t>
            </a:r>
            <a:r>
              <a:rPr lang="en-US" sz="1800" dirty="0">
                <a:latin typeface="Trebuchet MS" panose="020B0703020202090204" pitchFamily="34" charset="0"/>
                <a:sym typeface="Wingdings" pitchFamily="2" charset="2"/>
              </a:rPr>
              <a:t>sense and transmit</a:t>
            </a:r>
          </a:p>
          <a:p>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cs typeface="Arial" panose="020B0604020202020204" pitchFamily="34" charset="0"/>
              <a:sym typeface="Wingdings" pitchFamily="2" charset="2"/>
            </a:endParaRPr>
          </a:p>
        </p:txBody>
      </p:sp>
      <p:sp>
        <p:nvSpPr>
          <p:cNvPr id="3" name="Title 2">
            <a:extLst>
              <a:ext uri="{FF2B5EF4-FFF2-40B4-BE49-F238E27FC236}">
                <a16:creationId xmlns:a16="http://schemas.microsoft.com/office/drawing/2014/main" id="{0B5F3BB0-E30D-CF4C-90CE-2B22222A822C}"/>
              </a:ext>
            </a:extLst>
          </p:cNvPr>
          <p:cNvSpPr>
            <a:spLocks noGrp="1"/>
          </p:cNvSpPr>
          <p:nvPr>
            <p:ph type="title"/>
          </p:nvPr>
        </p:nvSpPr>
        <p:spPr/>
        <p:txBody>
          <a:bodyPr/>
          <a:lstStyle/>
          <a:p>
            <a:r>
              <a:rPr lang="en-US" dirty="0"/>
              <a:t>Embedding Intelligence at the Edge</a:t>
            </a:r>
          </a:p>
        </p:txBody>
      </p:sp>
      <p:sp>
        <p:nvSpPr>
          <p:cNvPr id="61" name="TextBox 60">
            <a:extLst>
              <a:ext uri="{FF2B5EF4-FFF2-40B4-BE49-F238E27FC236}">
                <a16:creationId xmlns:a16="http://schemas.microsoft.com/office/drawing/2014/main" id="{9800ACDA-29AD-E34C-B155-180C4CF991E6}"/>
              </a:ext>
            </a:extLst>
          </p:cNvPr>
          <p:cNvSpPr txBox="1"/>
          <p:nvPr/>
        </p:nvSpPr>
        <p:spPr>
          <a:xfrm>
            <a:off x="1743173" y="6883287"/>
            <a:ext cx="771427" cy="307777"/>
          </a:xfrm>
          <a:prstGeom prst="rect">
            <a:avLst/>
          </a:prstGeom>
          <a:noFill/>
        </p:spPr>
        <p:txBody>
          <a:bodyPr wrap="square" rtlCol="0">
            <a:spAutoFit/>
          </a:bodyPr>
          <a:lstStyle/>
          <a:p>
            <a:pPr fontAlgn="auto">
              <a:spcBef>
                <a:spcPts val="0"/>
              </a:spcBef>
              <a:spcAft>
                <a:spcPts val="0"/>
              </a:spcAft>
            </a:pPr>
            <a:r>
              <a:rPr lang="en-US" sz="1400" dirty="0">
                <a:solidFill>
                  <a:prstClr val="black"/>
                </a:solidFill>
                <a:latin typeface="Gill Sans MT"/>
              </a:rPr>
              <a:t>(2013)</a:t>
            </a:r>
          </a:p>
        </p:txBody>
      </p:sp>
      <p:sp>
        <p:nvSpPr>
          <p:cNvPr id="65" name="Rectangle 64">
            <a:extLst>
              <a:ext uri="{FF2B5EF4-FFF2-40B4-BE49-F238E27FC236}">
                <a16:creationId xmlns:a16="http://schemas.microsoft.com/office/drawing/2014/main" id="{9E032B2B-9395-8E47-833F-83EB5EBD35B3}"/>
              </a:ext>
            </a:extLst>
          </p:cNvPr>
          <p:cNvSpPr/>
          <p:nvPr/>
        </p:nvSpPr>
        <p:spPr>
          <a:xfrm>
            <a:off x="381000" y="7510030"/>
            <a:ext cx="9144000" cy="307777"/>
          </a:xfrm>
          <a:prstGeom prst="rect">
            <a:avLst/>
          </a:prstGeom>
        </p:spPr>
        <p:txBody>
          <a:bodyPr wrap="square">
            <a:spAutoFit/>
          </a:bodyPr>
          <a:lstStyle/>
          <a:p>
            <a:pPr fontAlgn="auto">
              <a:spcBef>
                <a:spcPts val="0"/>
              </a:spcBef>
              <a:spcAft>
                <a:spcPts val="0"/>
              </a:spcAft>
            </a:pPr>
            <a:r>
              <a:rPr lang="en-US" sz="1400" dirty="0">
                <a:solidFill>
                  <a:prstClr val="black"/>
                </a:solidFill>
                <a:latin typeface="Gill Sans MT"/>
              </a:rPr>
              <a:t>*https://wiki.ubuntu.com/Specs/M/ARMSoCOMAP?action=AttachFile&amp;do=get&amp;target=OMAP_Overview_UDS.pdf</a:t>
            </a:r>
          </a:p>
        </p:txBody>
      </p:sp>
      <p:sp>
        <p:nvSpPr>
          <p:cNvPr id="68" name="TextBox 67">
            <a:extLst>
              <a:ext uri="{FF2B5EF4-FFF2-40B4-BE49-F238E27FC236}">
                <a16:creationId xmlns:a16="http://schemas.microsoft.com/office/drawing/2014/main" id="{1410CF64-461B-B843-AEFF-C27308262B5E}"/>
              </a:ext>
            </a:extLst>
          </p:cNvPr>
          <p:cNvSpPr txBox="1"/>
          <p:nvPr/>
        </p:nvSpPr>
        <p:spPr>
          <a:xfrm>
            <a:off x="933254" y="6897453"/>
            <a:ext cx="771427" cy="307777"/>
          </a:xfrm>
          <a:prstGeom prst="rect">
            <a:avLst/>
          </a:prstGeom>
          <a:noFill/>
        </p:spPr>
        <p:txBody>
          <a:bodyPr wrap="square" rtlCol="0">
            <a:spAutoFit/>
          </a:bodyPr>
          <a:lstStyle/>
          <a:p>
            <a:pPr fontAlgn="auto">
              <a:spcBef>
                <a:spcPts val="0"/>
              </a:spcBef>
              <a:spcAft>
                <a:spcPts val="0"/>
              </a:spcAft>
            </a:pPr>
            <a:r>
              <a:rPr lang="en-US" sz="1400" dirty="0">
                <a:solidFill>
                  <a:prstClr val="black"/>
                </a:solidFill>
                <a:latin typeface="Gill Sans MT"/>
              </a:rPr>
              <a:t>(2012)</a:t>
            </a:r>
          </a:p>
        </p:txBody>
      </p:sp>
      <p:sp>
        <p:nvSpPr>
          <p:cNvPr id="69" name="TextBox 68">
            <a:extLst>
              <a:ext uri="{FF2B5EF4-FFF2-40B4-BE49-F238E27FC236}">
                <a16:creationId xmlns:a16="http://schemas.microsoft.com/office/drawing/2014/main" id="{B0C31199-2999-D543-8AB2-D5A984FF7978}"/>
              </a:ext>
            </a:extLst>
          </p:cNvPr>
          <p:cNvSpPr txBox="1"/>
          <p:nvPr/>
        </p:nvSpPr>
        <p:spPr>
          <a:xfrm>
            <a:off x="3419573" y="6873860"/>
            <a:ext cx="771427" cy="307777"/>
          </a:xfrm>
          <a:prstGeom prst="rect">
            <a:avLst/>
          </a:prstGeom>
          <a:noFill/>
        </p:spPr>
        <p:txBody>
          <a:bodyPr wrap="square" rtlCol="0">
            <a:spAutoFit/>
          </a:bodyPr>
          <a:lstStyle/>
          <a:p>
            <a:pPr fontAlgn="auto">
              <a:spcBef>
                <a:spcPts val="0"/>
              </a:spcBef>
              <a:spcAft>
                <a:spcPts val="0"/>
              </a:spcAft>
            </a:pPr>
            <a:r>
              <a:rPr lang="en-US" sz="1400" dirty="0">
                <a:solidFill>
                  <a:prstClr val="black"/>
                </a:solidFill>
                <a:latin typeface="Gill Sans MT"/>
              </a:rPr>
              <a:t>(2014)</a:t>
            </a:r>
          </a:p>
        </p:txBody>
      </p:sp>
      <p:sp>
        <p:nvSpPr>
          <p:cNvPr id="70" name="TextBox 69">
            <a:extLst>
              <a:ext uri="{FF2B5EF4-FFF2-40B4-BE49-F238E27FC236}">
                <a16:creationId xmlns:a16="http://schemas.microsoft.com/office/drawing/2014/main" id="{CDCA5E81-7F6B-3C49-92EB-615DDA065D64}"/>
              </a:ext>
            </a:extLst>
          </p:cNvPr>
          <p:cNvSpPr txBox="1"/>
          <p:nvPr/>
        </p:nvSpPr>
        <p:spPr>
          <a:xfrm>
            <a:off x="4257773" y="6864433"/>
            <a:ext cx="771427" cy="307777"/>
          </a:xfrm>
          <a:prstGeom prst="rect">
            <a:avLst/>
          </a:prstGeom>
          <a:noFill/>
        </p:spPr>
        <p:txBody>
          <a:bodyPr wrap="square" rtlCol="0">
            <a:spAutoFit/>
          </a:bodyPr>
          <a:lstStyle/>
          <a:p>
            <a:pPr fontAlgn="auto">
              <a:spcBef>
                <a:spcPts val="0"/>
              </a:spcBef>
              <a:spcAft>
                <a:spcPts val="0"/>
              </a:spcAft>
            </a:pPr>
            <a:r>
              <a:rPr lang="en-US" sz="1400" dirty="0">
                <a:solidFill>
                  <a:prstClr val="black"/>
                </a:solidFill>
                <a:latin typeface="Gill Sans MT"/>
              </a:rPr>
              <a:t>(2014)</a:t>
            </a:r>
          </a:p>
        </p:txBody>
      </p:sp>
      <p:sp>
        <p:nvSpPr>
          <p:cNvPr id="71" name="TextBox 70">
            <a:extLst>
              <a:ext uri="{FF2B5EF4-FFF2-40B4-BE49-F238E27FC236}">
                <a16:creationId xmlns:a16="http://schemas.microsoft.com/office/drawing/2014/main" id="{99742F71-8599-4F40-8670-BA2772B439D8}"/>
              </a:ext>
            </a:extLst>
          </p:cNvPr>
          <p:cNvSpPr txBox="1"/>
          <p:nvPr/>
        </p:nvSpPr>
        <p:spPr>
          <a:xfrm>
            <a:off x="2590800" y="6884071"/>
            <a:ext cx="771427" cy="307777"/>
          </a:xfrm>
          <a:prstGeom prst="rect">
            <a:avLst/>
          </a:prstGeom>
          <a:noFill/>
        </p:spPr>
        <p:txBody>
          <a:bodyPr wrap="square" rtlCol="0">
            <a:spAutoFit/>
          </a:bodyPr>
          <a:lstStyle/>
          <a:p>
            <a:pPr fontAlgn="auto">
              <a:spcBef>
                <a:spcPts val="0"/>
              </a:spcBef>
              <a:spcAft>
                <a:spcPts val="0"/>
              </a:spcAft>
            </a:pPr>
            <a:r>
              <a:rPr lang="en-US" sz="1400" dirty="0">
                <a:solidFill>
                  <a:prstClr val="black"/>
                </a:solidFill>
                <a:latin typeface="Gill Sans MT"/>
              </a:rPr>
              <a:t>(2014)</a:t>
            </a:r>
          </a:p>
        </p:txBody>
      </p:sp>
      <p:sp>
        <p:nvSpPr>
          <p:cNvPr id="73" name="Content Placeholder 1">
            <a:extLst>
              <a:ext uri="{FF2B5EF4-FFF2-40B4-BE49-F238E27FC236}">
                <a16:creationId xmlns:a16="http://schemas.microsoft.com/office/drawing/2014/main" id="{43CEDDB2-047E-9044-8CB4-16C48CD7FAD3}"/>
              </a:ext>
            </a:extLst>
          </p:cNvPr>
          <p:cNvSpPr txBox="1">
            <a:spLocks/>
          </p:cNvSpPr>
          <p:nvPr/>
        </p:nvSpPr>
        <p:spPr bwMode="auto">
          <a:xfrm>
            <a:off x="201496" y="3785762"/>
            <a:ext cx="8642350" cy="215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800" b="1" u="none"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u="none"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800" b="1" u="none"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800" b="1" u="none"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800" b="1" u="none"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200" dirty="0">
              <a:latin typeface="Trebuchet MS" panose="020B0703020202090204" pitchFamily="34" charset="0"/>
              <a:sym typeface="Wingdings" pitchFamily="2" charset="2"/>
            </a:endParaRPr>
          </a:p>
          <a:p>
            <a:r>
              <a:rPr lang="en-US" sz="1800" dirty="0">
                <a:latin typeface="Trebuchet MS" panose="020B0703020202090204" pitchFamily="34" charset="0"/>
                <a:sym typeface="Wingdings" pitchFamily="2" charset="2"/>
              </a:rPr>
              <a:t>However, implementing state-of-the-art ML algorithms directly at the edge is also challenging</a:t>
            </a:r>
          </a:p>
          <a:p>
            <a:pPr lvl="1"/>
            <a:r>
              <a:rPr lang="en-US" sz="1800" dirty="0">
                <a:latin typeface="Trebuchet MS" panose="020B0703020202090204" pitchFamily="34" charset="0"/>
                <a:sym typeface="Wingdings" pitchFamily="2" charset="2"/>
              </a:rPr>
              <a:t>E.g. Deep Neural Networks that provide the highest classification accuracy takes few giga ops to classify a single image</a:t>
            </a:r>
          </a:p>
          <a:p>
            <a:pPr lvl="2"/>
            <a:r>
              <a:rPr lang="en-US" sz="1800" dirty="0">
                <a:latin typeface="Trebuchet MS" panose="020B0703020202090204" pitchFamily="34" charset="0"/>
                <a:sym typeface="Wingdings" pitchFamily="2" charset="2"/>
              </a:rPr>
              <a:t>Do not fit within the resource constraints at the edge</a:t>
            </a:r>
          </a:p>
          <a:p>
            <a:pPr lvl="1"/>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sym typeface="Wingdings" pitchFamily="2" charset="2"/>
            </a:endParaRPr>
          </a:p>
          <a:p>
            <a:endParaRPr lang="en-US" sz="1800" dirty="0">
              <a:latin typeface="Trebuchet MS" panose="020B0703020202090204" pitchFamily="34" charset="0"/>
              <a:sym typeface="Wingdings" pitchFamily="2" charset="2"/>
            </a:endParaRPr>
          </a:p>
          <a:p>
            <a:pPr lvl="1"/>
            <a:endParaRPr lang="en-US" sz="1800" dirty="0">
              <a:latin typeface="Trebuchet MS" panose="020B0703020202090204" pitchFamily="34" charset="0"/>
              <a:cs typeface="Arial" panose="020B0604020202020204" pitchFamily="34" charset="0"/>
              <a:sym typeface="Wingdings" pitchFamily="2" charset="2"/>
            </a:endParaRPr>
          </a:p>
        </p:txBody>
      </p:sp>
      <p:sp>
        <p:nvSpPr>
          <p:cNvPr id="74" name="TextBox 73">
            <a:extLst>
              <a:ext uri="{FF2B5EF4-FFF2-40B4-BE49-F238E27FC236}">
                <a16:creationId xmlns:a16="http://schemas.microsoft.com/office/drawing/2014/main" id="{66986ABE-CBE6-A043-99C9-83D47492CAA5}"/>
              </a:ext>
            </a:extLst>
          </p:cNvPr>
          <p:cNvSpPr txBox="1"/>
          <p:nvPr/>
        </p:nvSpPr>
        <p:spPr>
          <a:xfrm>
            <a:off x="788883" y="2629553"/>
            <a:ext cx="557703" cy="4832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t>Sensor</a:t>
            </a:r>
          </a:p>
        </p:txBody>
      </p:sp>
      <p:cxnSp>
        <p:nvCxnSpPr>
          <p:cNvPr id="78" name="Straight Arrow Connector 77">
            <a:extLst>
              <a:ext uri="{FF2B5EF4-FFF2-40B4-BE49-F238E27FC236}">
                <a16:creationId xmlns:a16="http://schemas.microsoft.com/office/drawing/2014/main" id="{A9D5D734-B912-6F4A-827B-EDC24098AF94}"/>
              </a:ext>
            </a:extLst>
          </p:cNvPr>
          <p:cNvCxnSpPr>
            <a:cxnSpLocks/>
            <a:stCxn id="74" idx="3"/>
          </p:cNvCxnSpPr>
          <p:nvPr/>
        </p:nvCxnSpPr>
        <p:spPr>
          <a:xfrm>
            <a:off x="1346586" y="2871161"/>
            <a:ext cx="2188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26DFDE3-DA3B-E948-A7E6-7CC59467282C}"/>
              </a:ext>
            </a:extLst>
          </p:cNvPr>
          <p:cNvSpPr txBox="1"/>
          <p:nvPr/>
        </p:nvSpPr>
        <p:spPr>
          <a:xfrm>
            <a:off x="2120106" y="2738458"/>
            <a:ext cx="463583" cy="215444"/>
          </a:xfrm>
          <a:prstGeom prst="rect">
            <a:avLst/>
          </a:prstGeom>
          <a:noFill/>
        </p:spPr>
        <p:txBody>
          <a:bodyPr wrap="square" lIns="0" tIns="0" rIns="0" bIns="0" rtlCol="0">
            <a:spAutoFit/>
          </a:bodyPr>
          <a:lstStyle/>
          <a:p>
            <a:r>
              <a:rPr lang="en-US" sz="1400" b="1" dirty="0">
                <a:solidFill>
                  <a:schemeClr val="bg1"/>
                </a:solidFill>
              </a:rPr>
              <a:t>ADC</a:t>
            </a:r>
          </a:p>
        </p:txBody>
      </p:sp>
      <p:cxnSp>
        <p:nvCxnSpPr>
          <p:cNvPr id="83" name="Straight Arrow Connector 82">
            <a:extLst>
              <a:ext uri="{FF2B5EF4-FFF2-40B4-BE49-F238E27FC236}">
                <a16:creationId xmlns:a16="http://schemas.microsoft.com/office/drawing/2014/main" id="{ADCD6388-507D-9A41-A52C-49DAF1E0031A}"/>
              </a:ext>
            </a:extLst>
          </p:cNvPr>
          <p:cNvCxnSpPr/>
          <p:nvPr/>
        </p:nvCxnSpPr>
        <p:spPr>
          <a:xfrm flipH="1" flipV="1">
            <a:off x="3741086" y="2500479"/>
            <a:ext cx="13696" cy="4244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56A1236-B1DD-D64F-9175-DDDF6DA46730}"/>
              </a:ext>
            </a:extLst>
          </p:cNvPr>
          <p:cNvCxnSpPr/>
          <p:nvPr/>
        </p:nvCxnSpPr>
        <p:spPr>
          <a:xfrm flipH="1">
            <a:off x="3640321" y="2500477"/>
            <a:ext cx="20717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0CB68E69-3E4E-B746-B559-E64063D1C5FB}"/>
              </a:ext>
            </a:extLst>
          </p:cNvPr>
          <p:cNvCxnSpPr/>
          <p:nvPr/>
        </p:nvCxnSpPr>
        <p:spPr>
          <a:xfrm flipH="1" flipV="1">
            <a:off x="3640321" y="2500476"/>
            <a:ext cx="100764"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81DA56E-3EF3-FF4C-BED4-8FBEBFE68327}"/>
              </a:ext>
            </a:extLst>
          </p:cNvPr>
          <p:cNvCxnSpPr/>
          <p:nvPr/>
        </p:nvCxnSpPr>
        <p:spPr>
          <a:xfrm flipV="1">
            <a:off x="3741085" y="2500476"/>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CD0452EE-2E50-D344-AE13-442EFC1A8662}"/>
              </a:ext>
            </a:extLst>
          </p:cNvPr>
          <p:cNvSpPr/>
          <p:nvPr/>
        </p:nvSpPr>
        <p:spPr>
          <a:xfrm>
            <a:off x="686603" y="2545367"/>
            <a:ext cx="2754115" cy="109578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89" name="Straight Arrow Connector 88">
            <a:extLst>
              <a:ext uri="{FF2B5EF4-FFF2-40B4-BE49-F238E27FC236}">
                <a16:creationId xmlns:a16="http://schemas.microsoft.com/office/drawing/2014/main" id="{B20264CE-177A-8B49-9EF4-B574CB9EC2DA}"/>
              </a:ext>
            </a:extLst>
          </p:cNvPr>
          <p:cNvCxnSpPr>
            <a:endCxn id="74" idx="1"/>
          </p:cNvCxnSpPr>
          <p:nvPr/>
        </p:nvCxnSpPr>
        <p:spPr>
          <a:xfrm>
            <a:off x="467752" y="2871161"/>
            <a:ext cx="321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9BD47E0-1739-B84A-8E04-0A4BFE24012E}"/>
              </a:ext>
            </a:extLst>
          </p:cNvPr>
          <p:cNvSpPr/>
          <p:nvPr/>
        </p:nvSpPr>
        <p:spPr>
          <a:xfrm>
            <a:off x="2927131" y="2731684"/>
            <a:ext cx="408163" cy="3372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Tx</a:t>
            </a:r>
          </a:p>
        </p:txBody>
      </p:sp>
      <p:sp>
        <p:nvSpPr>
          <p:cNvPr id="94" name="Rectangle 93">
            <a:extLst>
              <a:ext uri="{FF2B5EF4-FFF2-40B4-BE49-F238E27FC236}">
                <a16:creationId xmlns:a16="http://schemas.microsoft.com/office/drawing/2014/main" id="{4DB7A9CC-282F-1D42-875A-2F2B9277DA64}"/>
              </a:ext>
            </a:extLst>
          </p:cNvPr>
          <p:cNvSpPr/>
          <p:nvPr/>
        </p:nvSpPr>
        <p:spPr>
          <a:xfrm>
            <a:off x="1572582" y="2729614"/>
            <a:ext cx="1018160" cy="33760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Edge-ML</a:t>
            </a:r>
          </a:p>
        </p:txBody>
      </p:sp>
      <p:cxnSp>
        <p:nvCxnSpPr>
          <p:cNvPr id="96" name="Straight Arrow Connector 95">
            <a:extLst>
              <a:ext uri="{FF2B5EF4-FFF2-40B4-BE49-F238E27FC236}">
                <a16:creationId xmlns:a16="http://schemas.microsoft.com/office/drawing/2014/main" id="{BD79B146-9F06-BC4A-B2BA-3494519E2883}"/>
              </a:ext>
            </a:extLst>
          </p:cNvPr>
          <p:cNvCxnSpPr>
            <a:cxnSpLocks/>
            <a:stCxn id="94" idx="3"/>
            <a:endCxn id="92" idx="1"/>
          </p:cNvCxnSpPr>
          <p:nvPr/>
        </p:nvCxnSpPr>
        <p:spPr>
          <a:xfrm>
            <a:off x="2590742" y="2898416"/>
            <a:ext cx="336389" cy="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32">
            <a:extLst>
              <a:ext uri="{FF2B5EF4-FFF2-40B4-BE49-F238E27FC236}">
                <a16:creationId xmlns:a16="http://schemas.microsoft.com/office/drawing/2014/main" id="{A39A5592-F737-E94A-9EB7-7BF8B9E1813C}"/>
              </a:ext>
            </a:extLst>
          </p:cNvPr>
          <p:cNvCxnSpPr>
            <a:cxnSpLocks/>
            <a:stCxn id="94" idx="2"/>
            <a:endCxn id="74" idx="2"/>
          </p:cNvCxnSpPr>
          <p:nvPr/>
        </p:nvCxnSpPr>
        <p:spPr>
          <a:xfrm rot="5400000">
            <a:off x="1551923" y="2583030"/>
            <a:ext cx="45552" cy="1013927"/>
          </a:xfrm>
          <a:prstGeom prst="bentConnector3">
            <a:avLst>
              <a:gd name="adj1" fmla="val 601844"/>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F6C8040-6B16-8049-B1F0-643D9FAB0578}"/>
              </a:ext>
            </a:extLst>
          </p:cNvPr>
          <p:cNvSpPr txBox="1"/>
          <p:nvPr/>
        </p:nvSpPr>
        <p:spPr>
          <a:xfrm>
            <a:off x="251520" y="2263665"/>
            <a:ext cx="184731" cy="369332"/>
          </a:xfrm>
          <a:prstGeom prst="rect">
            <a:avLst/>
          </a:prstGeom>
          <a:noFill/>
        </p:spPr>
        <p:txBody>
          <a:bodyPr wrap="none" rtlCol="0">
            <a:spAutoFit/>
          </a:bodyPr>
          <a:lstStyle/>
          <a:p>
            <a:endParaRPr lang="en-US" dirty="0"/>
          </a:p>
        </p:txBody>
      </p:sp>
      <p:cxnSp>
        <p:nvCxnSpPr>
          <p:cNvPr id="127" name="Straight Arrow Connector 126">
            <a:extLst>
              <a:ext uri="{FF2B5EF4-FFF2-40B4-BE49-F238E27FC236}">
                <a16:creationId xmlns:a16="http://schemas.microsoft.com/office/drawing/2014/main" id="{304B5EDD-4135-844E-8850-662A2005A3EA}"/>
              </a:ext>
            </a:extLst>
          </p:cNvPr>
          <p:cNvCxnSpPr>
            <a:cxnSpLocks/>
            <a:stCxn id="92" idx="3"/>
          </p:cNvCxnSpPr>
          <p:nvPr/>
        </p:nvCxnSpPr>
        <p:spPr>
          <a:xfrm flipV="1">
            <a:off x="3335294" y="2898416"/>
            <a:ext cx="448744" cy="190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6DBB61F2-C1A2-C744-971A-8FC0F276818B}"/>
              </a:ext>
            </a:extLst>
          </p:cNvPr>
          <p:cNvSpPr/>
          <p:nvPr/>
        </p:nvSpPr>
        <p:spPr>
          <a:xfrm>
            <a:off x="6099681" y="2599482"/>
            <a:ext cx="2711823" cy="8790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sp>
        <p:nvSpPr>
          <p:cNvPr id="136" name="TextBox 135">
            <a:extLst>
              <a:ext uri="{FF2B5EF4-FFF2-40B4-BE49-F238E27FC236}">
                <a16:creationId xmlns:a16="http://schemas.microsoft.com/office/drawing/2014/main" id="{74AFDE51-0F45-4744-AB67-CCD4A4099143}"/>
              </a:ext>
            </a:extLst>
          </p:cNvPr>
          <p:cNvSpPr txBox="1"/>
          <p:nvPr/>
        </p:nvSpPr>
        <p:spPr>
          <a:xfrm>
            <a:off x="6139134" y="2952421"/>
            <a:ext cx="2704712" cy="215444"/>
          </a:xfrm>
          <a:prstGeom prst="rect">
            <a:avLst/>
          </a:prstGeom>
          <a:noFill/>
        </p:spPr>
        <p:txBody>
          <a:bodyPr wrap="square" lIns="0" tIns="0" rIns="0" bIns="0" rtlCol="0">
            <a:spAutoFit/>
          </a:bodyPr>
          <a:lstStyle/>
          <a:p>
            <a:pPr algn="ctr"/>
            <a:r>
              <a:rPr lang="en-US" sz="1400" b="1" i="1" dirty="0">
                <a:solidFill>
                  <a:schemeClr val="bg1"/>
                </a:solidFill>
              </a:rPr>
              <a:t>Cloud Processing</a:t>
            </a:r>
          </a:p>
        </p:txBody>
      </p:sp>
      <p:sp>
        <p:nvSpPr>
          <p:cNvPr id="137" name="Rectangle 136">
            <a:extLst>
              <a:ext uri="{FF2B5EF4-FFF2-40B4-BE49-F238E27FC236}">
                <a16:creationId xmlns:a16="http://schemas.microsoft.com/office/drawing/2014/main" id="{9A404A4B-B79E-6743-B002-F65F8E05E9FD}"/>
              </a:ext>
            </a:extLst>
          </p:cNvPr>
          <p:cNvSpPr/>
          <p:nvPr/>
        </p:nvSpPr>
        <p:spPr>
          <a:xfrm flipV="1">
            <a:off x="5393665" y="2512358"/>
            <a:ext cx="3486419" cy="109578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p>
        </p:txBody>
      </p:sp>
      <p:cxnSp>
        <p:nvCxnSpPr>
          <p:cNvPr id="138" name="Straight Arrow Connector 137">
            <a:extLst>
              <a:ext uri="{FF2B5EF4-FFF2-40B4-BE49-F238E27FC236}">
                <a16:creationId xmlns:a16="http://schemas.microsoft.com/office/drawing/2014/main" id="{D58BBAC0-D53E-2740-87C2-45D6C9CA3FA2}"/>
              </a:ext>
            </a:extLst>
          </p:cNvPr>
          <p:cNvCxnSpPr/>
          <p:nvPr/>
        </p:nvCxnSpPr>
        <p:spPr>
          <a:xfrm>
            <a:off x="5201473" y="2893200"/>
            <a:ext cx="335916"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3DF847E-F775-244D-8D29-0767C366D6B2}"/>
              </a:ext>
            </a:extLst>
          </p:cNvPr>
          <p:cNvCxnSpPr/>
          <p:nvPr/>
        </p:nvCxnSpPr>
        <p:spPr>
          <a:xfrm flipH="1" flipV="1">
            <a:off x="5200535" y="2476087"/>
            <a:ext cx="938" cy="41197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1E45595-7C5E-AA44-B122-EF13FEADEF4D}"/>
              </a:ext>
            </a:extLst>
          </p:cNvPr>
          <p:cNvCxnSpPr/>
          <p:nvPr/>
        </p:nvCxnSpPr>
        <p:spPr>
          <a:xfrm flipH="1">
            <a:off x="5099769" y="2476085"/>
            <a:ext cx="207179"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B77A7B4-BA15-044A-A32C-647FFE6F4F1A}"/>
              </a:ext>
            </a:extLst>
          </p:cNvPr>
          <p:cNvCxnSpPr/>
          <p:nvPr/>
        </p:nvCxnSpPr>
        <p:spPr>
          <a:xfrm flipH="1" flipV="1">
            <a:off x="5099769" y="2476084"/>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49423175-0160-E74E-9590-F8A51EC88422}"/>
              </a:ext>
            </a:extLst>
          </p:cNvPr>
          <p:cNvCxnSpPr/>
          <p:nvPr/>
        </p:nvCxnSpPr>
        <p:spPr>
          <a:xfrm flipV="1">
            <a:off x="5200534" y="2476084"/>
            <a:ext cx="100765" cy="11716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5534A58A-545B-A949-B403-73684F13F100}"/>
              </a:ext>
            </a:extLst>
          </p:cNvPr>
          <p:cNvSpPr txBox="1"/>
          <p:nvPr/>
        </p:nvSpPr>
        <p:spPr>
          <a:xfrm>
            <a:off x="3928353" y="3188009"/>
            <a:ext cx="1356426" cy="369332"/>
          </a:xfrm>
          <a:prstGeom prst="rect">
            <a:avLst/>
          </a:prstGeom>
          <a:noFill/>
        </p:spPr>
        <p:txBody>
          <a:bodyPr wrap="square" rtlCol="0">
            <a:spAutoFit/>
          </a:bodyPr>
          <a:lstStyle/>
          <a:p>
            <a:r>
              <a:rPr lang="en-US" b="1" dirty="0">
                <a:latin typeface="+mj-lt"/>
              </a:rPr>
              <a:t>LTE / WiFi</a:t>
            </a:r>
          </a:p>
        </p:txBody>
      </p:sp>
      <p:cxnSp>
        <p:nvCxnSpPr>
          <p:cNvPr id="144" name="Straight Arrow Connector 143">
            <a:extLst>
              <a:ext uri="{FF2B5EF4-FFF2-40B4-BE49-F238E27FC236}">
                <a16:creationId xmlns:a16="http://schemas.microsoft.com/office/drawing/2014/main" id="{427ACD13-EDE7-004D-9AF6-746889A3720E}"/>
              </a:ext>
            </a:extLst>
          </p:cNvPr>
          <p:cNvCxnSpPr/>
          <p:nvPr/>
        </p:nvCxnSpPr>
        <p:spPr bwMode="auto">
          <a:xfrm>
            <a:off x="3868550" y="3116026"/>
            <a:ext cx="1211931" cy="0"/>
          </a:xfrm>
          <a:prstGeom prst="straightConnector1">
            <a:avLst/>
          </a:prstGeom>
          <a:solidFill>
            <a:schemeClr val="hlink"/>
          </a:solidFill>
          <a:ln w="12700" cap="flat" cmpd="sng" algn="ctr">
            <a:solidFill>
              <a:schemeClr val="tx1"/>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5" name="Rectangle 144">
            <a:extLst>
              <a:ext uri="{FF2B5EF4-FFF2-40B4-BE49-F238E27FC236}">
                <a16:creationId xmlns:a16="http://schemas.microsoft.com/office/drawing/2014/main" id="{1534686F-BA50-D543-8B76-E6197E8886BE}"/>
              </a:ext>
            </a:extLst>
          </p:cNvPr>
          <p:cNvSpPr/>
          <p:nvPr/>
        </p:nvSpPr>
        <p:spPr>
          <a:xfrm>
            <a:off x="5513023" y="2712290"/>
            <a:ext cx="408163" cy="3372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Rx</a:t>
            </a:r>
          </a:p>
        </p:txBody>
      </p:sp>
      <p:cxnSp>
        <p:nvCxnSpPr>
          <p:cNvPr id="146" name="Straight Arrow Connector 145">
            <a:extLst>
              <a:ext uri="{FF2B5EF4-FFF2-40B4-BE49-F238E27FC236}">
                <a16:creationId xmlns:a16="http://schemas.microsoft.com/office/drawing/2014/main" id="{5E2EEED2-CF3E-7045-9C13-4A8A70544755}"/>
              </a:ext>
            </a:extLst>
          </p:cNvPr>
          <p:cNvCxnSpPr/>
          <p:nvPr/>
        </p:nvCxnSpPr>
        <p:spPr>
          <a:xfrm>
            <a:off x="5918075" y="2875011"/>
            <a:ext cx="181606" cy="3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AE0E903C-1BFA-1E40-9D08-ED1F3815ED1A}"/>
              </a:ext>
            </a:extLst>
          </p:cNvPr>
          <p:cNvSpPr txBox="1"/>
          <p:nvPr/>
        </p:nvSpPr>
        <p:spPr>
          <a:xfrm>
            <a:off x="201496" y="6081666"/>
            <a:ext cx="8691679" cy="322659"/>
          </a:xfrm>
          <a:prstGeom prst="roundRect">
            <a:avLst>
              <a:gd name="adj" fmla="val 8843"/>
            </a:avLst>
          </a:prstGeom>
          <a:solidFill>
            <a:srgbClr val="B88472">
              <a:lumMod val="20000"/>
              <a:lumOff val="80000"/>
            </a:srgbClr>
          </a:solidFill>
          <a:ln w="9525" cap="flat" cmpd="sng" algn="ctr">
            <a:solidFill>
              <a:srgbClr val="B88472"/>
            </a:solidFill>
            <a:prstDash val="solid"/>
          </a:ln>
          <a:effectLst>
            <a:outerShdw blurRad="38100" dist="25400" dir="5400000" rotWithShape="0">
              <a:srgbClr val="000000">
                <a:alpha val="40000"/>
              </a:srgbClr>
            </a:outerShdw>
          </a:effectLst>
        </p:spPr>
        <p:txBody>
          <a:bodyPr vert="horz" wrap="square" lIns="0" tIns="0" rIns="0" bIns="0" anchor="ctr">
            <a:spAutoFit/>
          </a:bodyPr>
          <a:lstStyle>
            <a:defPPr>
              <a:defRPr lang="en-US"/>
            </a:defPPr>
            <a:lvl1pPr marL="109537" indent="0" algn="ctr">
              <a:spcBef>
                <a:spcPts val="600"/>
              </a:spcBef>
              <a:buClr>
                <a:schemeClr val="accent1"/>
              </a:buClr>
              <a:buSzPct val="76000"/>
              <a:buFont typeface="+mj-lt"/>
              <a:buNone/>
              <a:defRPr kumimoji="0" sz="2000" kern="0">
                <a:solidFill>
                  <a:schemeClr val="accent4">
                    <a:lumMod val="50000"/>
                  </a:schemeClr>
                </a:solidFill>
                <a:cs typeface="Gill Sans"/>
              </a:defRPr>
            </a:lvl1pPr>
            <a:lvl2pPr marL="548640" indent="-274320">
              <a:spcBef>
                <a:spcPts val="500"/>
              </a:spcBef>
              <a:buClr>
                <a:schemeClr val="accent2"/>
              </a:buClr>
              <a:buSzPct val="76000"/>
              <a:buFont typeface="Wingdings 3"/>
              <a:buChar char=""/>
              <a:defRPr kumimoji="0" sz="2300">
                <a:solidFill>
                  <a:schemeClr val="dk1"/>
                </a:solidFill>
              </a:defRPr>
            </a:lvl2pPr>
            <a:lvl3pPr marL="822960" indent="-228600">
              <a:spcBef>
                <a:spcPts val="500"/>
              </a:spcBef>
              <a:buClr>
                <a:schemeClr val="bg1">
                  <a:shade val="50000"/>
                </a:schemeClr>
              </a:buClr>
              <a:buSzPct val="76000"/>
              <a:buFont typeface="Wingdings 3"/>
              <a:buChar char=""/>
              <a:defRPr kumimoji="0" sz="2000">
                <a:solidFill>
                  <a:schemeClr val="dk1"/>
                </a:solidFill>
              </a:defRPr>
            </a:lvl3pPr>
            <a:lvl4pPr marL="1097280" indent="-228600">
              <a:spcBef>
                <a:spcPts val="400"/>
              </a:spcBef>
              <a:buClr>
                <a:schemeClr val="accent2">
                  <a:shade val="75000"/>
                </a:schemeClr>
              </a:buClr>
              <a:buSzPct val="70000"/>
              <a:buFont typeface="Wingdings"/>
              <a:buChar char=""/>
              <a:defRPr kumimoji="0">
                <a:solidFill>
                  <a:schemeClr val="dk1"/>
                </a:solidFill>
              </a:defRPr>
            </a:lvl4pPr>
            <a:lvl5pPr marL="1371600" indent="-228600">
              <a:spcBef>
                <a:spcPts val="300"/>
              </a:spcBef>
              <a:buClr>
                <a:schemeClr val="accent2"/>
              </a:buClr>
              <a:buSzPct val="70000"/>
              <a:buFont typeface="Wingdings"/>
              <a:buChar char=""/>
              <a:defRPr kumimoji="0" sz="1600">
                <a:solidFill>
                  <a:schemeClr val="dk1"/>
                </a:solidFill>
              </a:defRPr>
            </a:lvl5pPr>
            <a:lvl6pPr marL="1645920" indent="-182880">
              <a:spcBef>
                <a:spcPts val="300"/>
              </a:spcBef>
              <a:buClr>
                <a:srgbClr val="9FB8CD">
                  <a:shade val="75000"/>
                </a:srgbClr>
              </a:buClr>
              <a:buSzPct val="75000"/>
              <a:buFont typeface="Wingdings 3"/>
              <a:buChar char=""/>
              <a:defRPr kumimoji="0" sz="1600">
                <a:solidFill>
                  <a:schemeClr val="dk1"/>
                </a:solidFill>
              </a:defRPr>
            </a:lvl6pPr>
            <a:lvl7pPr marL="1828800" indent="-182880">
              <a:spcBef>
                <a:spcPts val="300"/>
              </a:spcBef>
              <a:buClr>
                <a:srgbClr val="727CA3">
                  <a:shade val="75000"/>
                </a:srgbClr>
              </a:buClr>
              <a:buSzPct val="75000"/>
              <a:buFont typeface="Wingdings 3"/>
              <a:buChar char=""/>
              <a:defRPr kumimoji="0" sz="1400">
                <a:solidFill>
                  <a:schemeClr val="dk1"/>
                </a:solidFill>
              </a:defRPr>
            </a:lvl7pPr>
            <a:lvl8pPr marL="2011680" indent="-182880">
              <a:spcBef>
                <a:spcPts val="300"/>
              </a:spcBef>
              <a:buClr>
                <a:prstClr val="white">
                  <a:shade val="50000"/>
                </a:prstClr>
              </a:buClr>
              <a:buSzPct val="75000"/>
              <a:buFont typeface="Wingdings 3"/>
              <a:buChar char=""/>
              <a:defRPr kumimoji="0" sz="1400">
                <a:solidFill>
                  <a:schemeClr val="dk1"/>
                </a:solidFill>
              </a:defRPr>
            </a:lvl8pPr>
            <a:lvl9pPr marL="2194560" indent="-182880">
              <a:spcBef>
                <a:spcPts val="300"/>
              </a:spcBef>
              <a:buClr>
                <a:srgbClr val="9FB8CD"/>
              </a:buClr>
              <a:buSzPct val="75000"/>
              <a:buFont typeface="Wingdings 3"/>
              <a:buChar char=""/>
              <a:defRPr kumimoji="0" sz="1200">
                <a:solidFill>
                  <a:schemeClr val="dk1"/>
                </a:solidFill>
              </a:defRPr>
            </a:lvl9pPr>
          </a:lstStyle>
          <a:p>
            <a:pPr marL="109537" marR="0" lvl="0" indent="0" algn="l" defTabSz="457200" eaLnBrk="1" fontAlgn="auto" latinLnBrk="0" hangingPunct="1">
              <a:lnSpc>
                <a:spcPct val="100000"/>
              </a:lnSpc>
              <a:spcBef>
                <a:spcPts val="600"/>
              </a:spcBef>
              <a:spcAft>
                <a:spcPts val="0"/>
              </a:spcAft>
              <a:buClr>
                <a:srgbClr val="727CA3"/>
              </a:buClr>
              <a:buSzPct val="76000"/>
              <a:buFont typeface="+mj-lt"/>
              <a:buNone/>
              <a:tabLst/>
              <a:defRPr/>
            </a:pPr>
            <a:r>
              <a:rPr kumimoji="0" lang="en-US" b="0" i="0" u="none" strike="noStrike" kern="0" cap="none" spc="0" normalizeH="0" baseline="0" noProof="0" dirty="0">
                <a:ln>
                  <a:noFill/>
                </a:ln>
                <a:solidFill>
                  <a:srgbClr val="FADA7A">
                    <a:lumMod val="50000"/>
                  </a:srgbClr>
                </a:solidFill>
                <a:effectLst/>
                <a:uLnTx/>
                <a:uFillTx/>
                <a:latin typeface="Gill Sans MT"/>
                <a:ea typeface="+mn-ea"/>
                <a:cs typeface="Gill Sans"/>
              </a:rPr>
              <a:t>Goal</a:t>
            </a:r>
            <a:r>
              <a:rPr kumimoji="0" lang="en-US" b="0" i="0" u="none" strike="noStrike" kern="0" cap="none" spc="0" normalizeH="0" baseline="0" noProof="0" dirty="0">
                <a:ln>
                  <a:noFill/>
                </a:ln>
                <a:solidFill>
                  <a:prstClr val="black"/>
                </a:solidFill>
                <a:effectLst/>
                <a:uLnTx/>
                <a:uFillTx/>
                <a:latin typeface="Gill Sans MT"/>
                <a:ea typeface="+mn-ea"/>
                <a:cs typeface="Gill Sans"/>
              </a:rPr>
              <a:t>:</a:t>
            </a:r>
            <a:r>
              <a:rPr kumimoji="0" lang="en-US" b="0" i="0" u="none" strike="noStrike" kern="0" cap="none" spc="0" normalizeH="0" noProof="0" dirty="0">
                <a:ln>
                  <a:noFill/>
                </a:ln>
                <a:solidFill>
                  <a:prstClr val="black"/>
                </a:solidFill>
                <a:effectLst/>
                <a:uLnTx/>
                <a:uFillTx/>
                <a:latin typeface="Gill Sans MT"/>
                <a:ea typeface="+mn-ea"/>
                <a:cs typeface="Gill Sans"/>
              </a:rPr>
              <a:t> New resource-efficient classifier for partitioned edge/cloud inference engine!</a:t>
            </a:r>
            <a:endParaRPr kumimoji="0" lang="en-US" b="0" i="0" u="none" strike="noStrike" kern="0" cap="none" spc="0" normalizeH="0" baseline="0" noProof="0" dirty="0">
              <a:ln>
                <a:noFill/>
              </a:ln>
              <a:solidFill>
                <a:prstClr val="black"/>
              </a:solidFill>
              <a:effectLst/>
              <a:uLnTx/>
              <a:uFillTx/>
              <a:latin typeface="Gill Sans MT"/>
              <a:ea typeface="+mn-ea"/>
              <a:cs typeface="Gill Sans"/>
            </a:endParaRPr>
          </a:p>
        </p:txBody>
      </p:sp>
    </p:spTree>
    <p:extLst>
      <p:ext uri="{BB962C8B-B14F-4D97-AF65-F5344CB8AC3E}">
        <p14:creationId xmlns:p14="http://schemas.microsoft.com/office/powerpoint/2010/main" val="10279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135" grpId="0" animBg="1"/>
      <p:bldP spid="136" grpId="0"/>
      <p:bldP spid="137" grpId="0" animBg="1"/>
      <p:bldP spid="143" grpId="0"/>
      <p:bldP spid="145" grpId="0" animBg="1"/>
      <p:bldP spid="1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021890"/>
            <a:ext cx="8686800" cy="5575462"/>
          </a:xfr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r>
              <a:rPr lang="en-US" sz="1800" dirty="0">
                <a:solidFill>
                  <a:schemeClr val="tx2"/>
                </a:solidFill>
                <a:latin typeface="Trebuchet MS" panose="020B0703020202090204" pitchFamily="34" charset="0"/>
                <a:cs typeface="Arial" panose="020B0604020202020204" pitchFamily="34" charset="0"/>
              </a:rPr>
              <a:t>Insight</a:t>
            </a:r>
            <a:r>
              <a:rPr lang="en-US" sz="1800" dirty="0">
                <a:latin typeface="Trebuchet MS" panose="020B0703020202090204" pitchFamily="34" charset="0"/>
                <a:cs typeface="Arial" panose="020B0604020202020204" pitchFamily="34" charset="0"/>
              </a:rPr>
              <a:t>: Inputs differ greatly in their inherent classification difficulty</a:t>
            </a:r>
            <a:endParaRPr lang="en-US" sz="1800" dirty="0">
              <a:latin typeface="Trebuchet MS" panose="020B0703020202090204" pitchFamily="34" charset="0"/>
            </a:endParaRPr>
          </a:p>
          <a:p>
            <a:pPr lvl="1"/>
            <a:r>
              <a:rPr lang="en-US" sz="1800" dirty="0">
                <a:latin typeface="Trebuchet MS" panose="020B0703020202090204" pitchFamily="34" charset="0"/>
              </a:rPr>
              <a:t>Most inputs lie away from decision boundary &amp; easy to classify</a:t>
            </a:r>
          </a:p>
          <a:p>
            <a:pPr lvl="1"/>
            <a:r>
              <a:rPr lang="en-US" sz="1800" dirty="0">
                <a:latin typeface="Trebuchet MS" panose="020B0703020202090204" pitchFamily="34" charset="0"/>
              </a:rPr>
              <a:t>The small fraction of inputs that lie close to the decision boundary require the full effort of the classifier  </a:t>
            </a: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pPr lvl="1"/>
            <a:endParaRPr lang="en-US" sz="1800" dirty="0">
              <a:latin typeface="Trebuchet MS" panose="020B0703020202090204" pitchFamily="34" charset="0"/>
            </a:endParaRPr>
          </a:p>
          <a:p>
            <a:endParaRPr lang="en-US" sz="1800" dirty="0">
              <a:latin typeface="Trebuchet MS" panose="020B0703020202090204" pitchFamily="34" charset="0"/>
              <a:cs typeface="Arial" panose="020B0604020202020204" pitchFamily="34" charset="0"/>
            </a:endParaRPr>
          </a:p>
          <a:p>
            <a:endParaRPr lang="en-US" sz="1800" dirty="0">
              <a:latin typeface="Trebuchet MS" panose="020B0703020202090204" pitchFamily="34" charset="0"/>
              <a:cs typeface="Arial" panose="020B0604020202020204" pitchFamily="34" charset="0"/>
            </a:endParaRPr>
          </a:p>
          <a:p>
            <a:pPr marL="0" indent="0">
              <a:buNone/>
            </a:pPr>
            <a:endParaRPr lang="en-US" sz="1800" dirty="0">
              <a:latin typeface="Trebuchet MS" panose="020B0703020202090204" pitchFamily="34" charset="0"/>
              <a:cs typeface="Arial" panose="020B0604020202020204" pitchFamily="34" charset="0"/>
            </a:endParaRPr>
          </a:p>
          <a:p>
            <a:r>
              <a:rPr lang="en-US" sz="1800" dirty="0">
                <a:latin typeface="Trebuchet MS" panose="020B0703020202090204" pitchFamily="34" charset="0"/>
                <a:cs typeface="Arial" panose="020B0604020202020204" pitchFamily="34" charset="0"/>
              </a:rPr>
              <a:t>ML-classifiers are fixed-effort systems </a:t>
            </a:r>
            <a:r>
              <a:rPr lang="en-US" sz="1800" dirty="0">
                <a:latin typeface="Trebuchet MS" panose="020B0703020202090204" pitchFamily="34" charset="0"/>
                <a:cs typeface="Arial" panose="020B0604020202020204" pitchFamily="34" charset="0"/>
                <a:sym typeface="Wingdings"/>
              </a:rPr>
              <a:t></a:t>
            </a:r>
            <a:r>
              <a:rPr lang="en-US" sz="1800" dirty="0">
                <a:latin typeface="Trebuchet MS" panose="020B0703020202090204" pitchFamily="34" charset="0"/>
                <a:cs typeface="Arial" panose="020B0604020202020204" pitchFamily="34" charset="0"/>
              </a:rPr>
              <a:t> Same model for all inputs </a:t>
            </a:r>
          </a:p>
          <a:p>
            <a:pPr lvl="1"/>
            <a:r>
              <a:rPr lang="en-US" sz="1800" dirty="0">
                <a:latin typeface="Trebuchet MS" panose="020B0703020202090204" pitchFamily="34" charset="0"/>
              </a:rPr>
              <a:t>Leads to inefficiency when high accuracy is not needed</a:t>
            </a:r>
          </a:p>
          <a:p>
            <a:pPr marL="457200" lvl="1" indent="0">
              <a:buNone/>
            </a:pPr>
            <a:r>
              <a:rPr lang="en-US" sz="1800" dirty="0">
                <a:latin typeface="Trebuchet MS" panose="020B0703020202090204" pitchFamily="34" charset="0"/>
              </a:rPr>
              <a:t>            </a:t>
            </a:r>
            <a:r>
              <a:rPr lang="en-US" sz="1800" b="0" dirty="0">
                <a:latin typeface="Trebuchet MS" panose="020B0703020202090204" pitchFamily="34" charset="0"/>
              </a:rPr>
              <a:t>(full model generates unnecessary data transmissions and/or processing)</a:t>
            </a:r>
          </a:p>
        </p:txBody>
      </p:sp>
      <p:grpSp>
        <p:nvGrpSpPr>
          <p:cNvPr id="23" name="Group 22"/>
          <p:cNvGrpSpPr/>
          <p:nvPr/>
        </p:nvGrpSpPr>
        <p:grpSpPr>
          <a:xfrm>
            <a:off x="292982" y="2613024"/>
            <a:ext cx="2512315" cy="2616176"/>
            <a:chOff x="193871" y="2224174"/>
            <a:chExt cx="2512315" cy="2616176"/>
          </a:xfrm>
        </p:grpSpPr>
        <p:sp>
          <p:nvSpPr>
            <p:cNvPr id="73" name="TextBox 72"/>
            <p:cNvSpPr txBox="1"/>
            <p:nvPr/>
          </p:nvSpPr>
          <p:spPr>
            <a:xfrm>
              <a:off x="1112585" y="4479748"/>
              <a:ext cx="1360445" cy="360602"/>
            </a:xfrm>
            <a:prstGeom prst="rect">
              <a:avLst/>
            </a:prstGeom>
            <a:noFill/>
          </p:spPr>
          <p:txBody>
            <a:bodyPr wrap="square" rtlCol="0">
              <a:spAutoFit/>
            </a:bodyPr>
            <a:lstStyle/>
            <a:p>
              <a:r>
                <a:rPr lang="en-US" sz="1600" dirty="0">
                  <a:solidFill>
                    <a:prstClr val="black"/>
                  </a:solidFill>
                  <a:latin typeface="Calibri"/>
                </a:rPr>
                <a:t>Feature 1 </a:t>
              </a:r>
              <a:r>
                <a:rPr lang="en-US" sz="1600" dirty="0">
                  <a:solidFill>
                    <a:prstClr val="black"/>
                  </a:solidFill>
                  <a:latin typeface="Calibri"/>
                  <a:sym typeface="Wingdings"/>
                </a:rPr>
                <a:t></a:t>
              </a:r>
              <a:endParaRPr lang="en-US" sz="1600" dirty="0">
                <a:solidFill>
                  <a:prstClr val="black"/>
                </a:solidFill>
                <a:latin typeface="Calibri"/>
              </a:endParaRPr>
            </a:p>
          </p:txBody>
        </p:sp>
        <p:sp>
          <p:nvSpPr>
            <p:cNvPr id="81" name="TextBox 80"/>
            <p:cNvSpPr txBox="1"/>
            <p:nvPr/>
          </p:nvSpPr>
          <p:spPr>
            <a:xfrm>
              <a:off x="880526" y="222417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74" name="TextBox 73"/>
            <p:cNvSpPr txBox="1"/>
            <p:nvPr/>
          </p:nvSpPr>
          <p:spPr>
            <a:xfrm rot="16200000">
              <a:off x="-360574" y="3129650"/>
              <a:ext cx="1447443" cy="338554"/>
            </a:xfrm>
            <a:prstGeom prst="rect">
              <a:avLst/>
            </a:prstGeom>
            <a:noFill/>
          </p:spPr>
          <p:txBody>
            <a:bodyPr wrap="square" rtlCol="0">
              <a:spAutoFit/>
            </a:bodyPr>
            <a:lstStyle/>
            <a:p>
              <a:r>
                <a:rPr lang="en-US" sz="1600" dirty="0">
                  <a:solidFill>
                    <a:prstClr val="black"/>
                  </a:solidFill>
                  <a:latin typeface="Calibri"/>
                </a:rPr>
                <a:t>Feature 2 </a:t>
              </a:r>
              <a:r>
                <a:rPr lang="en-US" sz="1600" dirty="0">
                  <a:solidFill>
                    <a:prstClr val="black"/>
                  </a:solidFill>
                  <a:latin typeface="Calibri"/>
                  <a:sym typeface="Wingdings"/>
                </a:rPr>
                <a:t></a:t>
              </a:r>
              <a:endParaRPr lang="en-US" sz="1600" dirty="0">
                <a:solidFill>
                  <a:prstClr val="black"/>
                </a:solidFill>
                <a:latin typeface="Calibri"/>
              </a:endParaRPr>
            </a:p>
          </p:txBody>
        </p:sp>
        <p:cxnSp>
          <p:nvCxnSpPr>
            <p:cNvPr id="77" name="Straight Arrow Connector 76"/>
            <p:cNvCxnSpPr/>
            <p:nvPr/>
          </p:nvCxnSpPr>
          <p:spPr>
            <a:xfrm flipH="1" flipV="1">
              <a:off x="545079" y="2344371"/>
              <a:ext cx="6634" cy="2108910"/>
            </a:xfrm>
            <a:prstGeom prst="straightConnector1">
              <a:avLst/>
            </a:prstGeom>
            <a:noFill/>
            <a:ln w="12700" cap="flat" cmpd="sng" algn="ctr">
              <a:solidFill>
                <a:sysClr val="windowText" lastClr="000000"/>
              </a:solidFill>
              <a:prstDash val="solid"/>
              <a:tailEnd type="stealth" w="lg" len="lg"/>
            </a:ln>
            <a:effectLst/>
          </p:spPr>
        </p:cxnSp>
        <p:cxnSp>
          <p:nvCxnSpPr>
            <p:cNvPr id="78" name="Straight Arrow Connector 77"/>
            <p:cNvCxnSpPr/>
            <p:nvPr/>
          </p:nvCxnSpPr>
          <p:spPr>
            <a:xfrm flipV="1">
              <a:off x="538440" y="4469022"/>
              <a:ext cx="2167746" cy="3"/>
            </a:xfrm>
            <a:prstGeom prst="straightConnector1">
              <a:avLst/>
            </a:prstGeom>
            <a:noFill/>
            <a:ln w="12700" cap="flat" cmpd="sng" algn="ctr">
              <a:solidFill>
                <a:sysClr val="windowText" lastClr="000000"/>
              </a:solidFill>
              <a:prstDash val="solid"/>
              <a:tailEnd type="stealth" w="lg" len="lg"/>
            </a:ln>
            <a:effectLst/>
          </p:spPr>
        </p:cxnSp>
        <p:sp>
          <p:nvSpPr>
            <p:cNvPr id="80" name="TextBox 79"/>
            <p:cNvSpPr txBox="1"/>
            <p:nvPr/>
          </p:nvSpPr>
          <p:spPr>
            <a:xfrm>
              <a:off x="1652413" y="406121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2" name="TextBox 81"/>
            <p:cNvSpPr txBox="1"/>
            <p:nvPr/>
          </p:nvSpPr>
          <p:spPr>
            <a:xfrm>
              <a:off x="806457" y="246230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3" name="TextBox 82"/>
            <p:cNvSpPr txBox="1"/>
            <p:nvPr/>
          </p:nvSpPr>
          <p:spPr>
            <a:xfrm>
              <a:off x="1151186" y="238452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4" name="TextBox 83"/>
            <p:cNvSpPr txBox="1"/>
            <p:nvPr/>
          </p:nvSpPr>
          <p:spPr>
            <a:xfrm>
              <a:off x="1321844" y="258963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5" name="TextBox 84"/>
            <p:cNvSpPr txBox="1"/>
            <p:nvPr/>
          </p:nvSpPr>
          <p:spPr>
            <a:xfrm>
              <a:off x="1029408" y="2687609"/>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6" name="TextBox 85"/>
            <p:cNvSpPr txBox="1"/>
            <p:nvPr/>
          </p:nvSpPr>
          <p:spPr>
            <a:xfrm>
              <a:off x="1557615" y="240750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7" name="TextBox 86"/>
            <p:cNvSpPr txBox="1"/>
            <p:nvPr/>
          </p:nvSpPr>
          <p:spPr>
            <a:xfrm>
              <a:off x="694280" y="2770232"/>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8" name="TextBox 87"/>
            <p:cNvSpPr txBox="1"/>
            <p:nvPr/>
          </p:nvSpPr>
          <p:spPr>
            <a:xfrm>
              <a:off x="930051" y="258810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89" name="TextBox 88"/>
            <p:cNvSpPr txBox="1"/>
            <p:nvPr/>
          </p:nvSpPr>
          <p:spPr>
            <a:xfrm>
              <a:off x="1026935" y="3038153"/>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0" name="TextBox 89"/>
            <p:cNvSpPr txBox="1"/>
            <p:nvPr/>
          </p:nvSpPr>
          <p:spPr>
            <a:xfrm>
              <a:off x="843162" y="323366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1" name="TextBox 90"/>
            <p:cNvSpPr txBox="1"/>
            <p:nvPr/>
          </p:nvSpPr>
          <p:spPr>
            <a:xfrm>
              <a:off x="1908667" y="398511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2" name="TextBox 91"/>
            <p:cNvSpPr txBox="1"/>
            <p:nvPr/>
          </p:nvSpPr>
          <p:spPr>
            <a:xfrm>
              <a:off x="1931873" y="375038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3" name="TextBox 92"/>
            <p:cNvSpPr txBox="1"/>
            <p:nvPr/>
          </p:nvSpPr>
          <p:spPr>
            <a:xfrm>
              <a:off x="2108700" y="3530172"/>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4" name="TextBox 93"/>
            <p:cNvSpPr txBox="1"/>
            <p:nvPr/>
          </p:nvSpPr>
          <p:spPr>
            <a:xfrm>
              <a:off x="2175920" y="387336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5" name="TextBox 94"/>
            <p:cNvSpPr txBox="1"/>
            <p:nvPr/>
          </p:nvSpPr>
          <p:spPr>
            <a:xfrm>
              <a:off x="2084299" y="407298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6" name="TextBox 95"/>
            <p:cNvSpPr txBox="1"/>
            <p:nvPr/>
          </p:nvSpPr>
          <p:spPr>
            <a:xfrm>
              <a:off x="2304312" y="3411699"/>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7" name="TextBox 96"/>
            <p:cNvSpPr txBox="1"/>
            <p:nvPr/>
          </p:nvSpPr>
          <p:spPr>
            <a:xfrm>
              <a:off x="2320911" y="365831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98" name="TextBox 97"/>
            <p:cNvSpPr txBox="1"/>
            <p:nvPr/>
          </p:nvSpPr>
          <p:spPr>
            <a:xfrm>
              <a:off x="2376324" y="3940395"/>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0" name="TextBox 99"/>
            <p:cNvSpPr txBox="1"/>
            <p:nvPr/>
          </p:nvSpPr>
          <p:spPr>
            <a:xfrm>
              <a:off x="2367239" y="354095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1" name="TextBox 100"/>
            <p:cNvSpPr txBox="1"/>
            <p:nvPr/>
          </p:nvSpPr>
          <p:spPr>
            <a:xfrm>
              <a:off x="2542871" y="362882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2" name="TextBox 101"/>
            <p:cNvSpPr txBox="1"/>
            <p:nvPr/>
          </p:nvSpPr>
          <p:spPr>
            <a:xfrm>
              <a:off x="1629858" y="3562089"/>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3" name="TextBox 102"/>
            <p:cNvSpPr txBox="1"/>
            <p:nvPr/>
          </p:nvSpPr>
          <p:spPr>
            <a:xfrm>
              <a:off x="1825470" y="344361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4" name="TextBox 103"/>
            <p:cNvSpPr txBox="1"/>
            <p:nvPr/>
          </p:nvSpPr>
          <p:spPr>
            <a:xfrm>
              <a:off x="1842070" y="369023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5" name="TextBox 104"/>
            <p:cNvSpPr txBox="1"/>
            <p:nvPr/>
          </p:nvSpPr>
          <p:spPr>
            <a:xfrm>
              <a:off x="1888398" y="357286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6" name="TextBox 105"/>
            <p:cNvSpPr txBox="1"/>
            <p:nvPr/>
          </p:nvSpPr>
          <p:spPr>
            <a:xfrm>
              <a:off x="2064030" y="3660743"/>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7" name="TextBox 106"/>
            <p:cNvSpPr txBox="1"/>
            <p:nvPr/>
          </p:nvSpPr>
          <p:spPr>
            <a:xfrm>
              <a:off x="2465902" y="339076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8" name="TextBox 107"/>
            <p:cNvSpPr txBox="1"/>
            <p:nvPr/>
          </p:nvSpPr>
          <p:spPr>
            <a:xfrm>
              <a:off x="1855300" y="3023821"/>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09" name="TextBox 108"/>
            <p:cNvSpPr txBox="1"/>
            <p:nvPr/>
          </p:nvSpPr>
          <p:spPr>
            <a:xfrm>
              <a:off x="2050912" y="290534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0" name="TextBox 109"/>
            <p:cNvSpPr txBox="1"/>
            <p:nvPr/>
          </p:nvSpPr>
          <p:spPr>
            <a:xfrm>
              <a:off x="2067511" y="315196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1" name="TextBox 110"/>
            <p:cNvSpPr txBox="1"/>
            <p:nvPr/>
          </p:nvSpPr>
          <p:spPr>
            <a:xfrm>
              <a:off x="2265815" y="2620885"/>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2" name="TextBox 111"/>
            <p:cNvSpPr txBox="1"/>
            <p:nvPr/>
          </p:nvSpPr>
          <p:spPr>
            <a:xfrm>
              <a:off x="1824800" y="317472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3" name="TextBox 112"/>
            <p:cNvSpPr txBox="1"/>
            <p:nvPr/>
          </p:nvSpPr>
          <p:spPr>
            <a:xfrm>
              <a:off x="2241110" y="329408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4" name="TextBox 113"/>
            <p:cNvSpPr txBox="1"/>
            <p:nvPr/>
          </p:nvSpPr>
          <p:spPr>
            <a:xfrm>
              <a:off x="2212502" y="288441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5" name="TextBox 114"/>
            <p:cNvSpPr txBox="1"/>
            <p:nvPr/>
          </p:nvSpPr>
          <p:spPr>
            <a:xfrm>
              <a:off x="1340174" y="401715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6" name="TextBox 115"/>
            <p:cNvSpPr txBox="1"/>
            <p:nvPr/>
          </p:nvSpPr>
          <p:spPr>
            <a:xfrm>
              <a:off x="1535786" y="3898683"/>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7" name="TextBox 116"/>
            <p:cNvSpPr txBox="1"/>
            <p:nvPr/>
          </p:nvSpPr>
          <p:spPr>
            <a:xfrm>
              <a:off x="1552385" y="4145302"/>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8" name="TextBox 117"/>
            <p:cNvSpPr txBox="1"/>
            <p:nvPr/>
          </p:nvSpPr>
          <p:spPr>
            <a:xfrm>
              <a:off x="1598713" y="402793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19" name="TextBox 118"/>
            <p:cNvSpPr txBox="1"/>
            <p:nvPr/>
          </p:nvSpPr>
          <p:spPr>
            <a:xfrm>
              <a:off x="1774345" y="4115811"/>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0" name="TextBox 119"/>
            <p:cNvSpPr txBox="1"/>
            <p:nvPr/>
          </p:nvSpPr>
          <p:spPr>
            <a:xfrm>
              <a:off x="912258" y="4006559"/>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1" name="TextBox 120"/>
            <p:cNvSpPr txBox="1"/>
            <p:nvPr/>
          </p:nvSpPr>
          <p:spPr>
            <a:xfrm>
              <a:off x="731272" y="4068872"/>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2" name="TextBox 121"/>
            <p:cNvSpPr txBox="1"/>
            <p:nvPr/>
          </p:nvSpPr>
          <p:spPr>
            <a:xfrm>
              <a:off x="1047592" y="4101886"/>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3" name="TextBox 122"/>
            <p:cNvSpPr txBox="1"/>
            <p:nvPr/>
          </p:nvSpPr>
          <p:spPr>
            <a:xfrm>
              <a:off x="1295504" y="414772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4" name="TextBox 123"/>
            <p:cNvSpPr txBox="1"/>
            <p:nvPr/>
          </p:nvSpPr>
          <p:spPr>
            <a:xfrm>
              <a:off x="1477907" y="289189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5" name="TextBox 124"/>
            <p:cNvSpPr txBox="1"/>
            <p:nvPr/>
          </p:nvSpPr>
          <p:spPr>
            <a:xfrm>
              <a:off x="2088621" y="269645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6" name="TextBox 125"/>
            <p:cNvSpPr txBox="1"/>
            <p:nvPr/>
          </p:nvSpPr>
          <p:spPr>
            <a:xfrm>
              <a:off x="1778829" y="2599988"/>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7" name="TextBox 126"/>
            <p:cNvSpPr txBox="1"/>
            <p:nvPr/>
          </p:nvSpPr>
          <p:spPr>
            <a:xfrm>
              <a:off x="2453400" y="2511763"/>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8" name="TextBox 127"/>
            <p:cNvSpPr txBox="1"/>
            <p:nvPr/>
          </p:nvSpPr>
          <p:spPr>
            <a:xfrm>
              <a:off x="589020" y="3677757"/>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29" name="TextBox 128"/>
            <p:cNvSpPr txBox="1"/>
            <p:nvPr/>
          </p:nvSpPr>
          <p:spPr>
            <a:xfrm>
              <a:off x="1357897" y="3419061"/>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0" name="TextBox 129"/>
            <p:cNvSpPr txBox="1"/>
            <p:nvPr/>
          </p:nvSpPr>
          <p:spPr>
            <a:xfrm>
              <a:off x="712614" y="380355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1" name="TextBox 130"/>
            <p:cNvSpPr txBox="1"/>
            <p:nvPr/>
          </p:nvSpPr>
          <p:spPr>
            <a:xfrm>
              <a:off x="1546139" y="3267291"/>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2" name="TextBox 131"/>
            <p:cNvSpPr txBox="1"/>
            <p:nvPr/>
          </p:nvSpPr>
          <p:spPr>
            <a:xfrm>
              <a:off x="970990" y="340792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3" name="TextBox 132"/>
            <p:cNvSpPr txBox="1"/>
            <p:nvPr/>
          </p:nvSpPr>
          <p:spPr>
            <a:xfrm>
              <a:off x="896921" y="3646054"/>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4" name="TextBox 133"/>
            <p:cNvSpPr txBox="1"/>
            <p:nvPr/>
          </p:nvSpPr>
          <p:spPr>
            <a:xfrm>
              <a:off x="1206761" y="3225792"/>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5" name="TextBox 134"/>
            <p:cNvSpPr txBox="1"/>
            <p:nvPr/>
          </p:nvSpPr>
          <p:spPr>
            <a:xfrm>
              <a:off x="1174775" y="393681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sp>
          <p:nvSpPr>
            <p:cNvPr id="136" name="TextBox 135"/>
            <p:cNvSpPr txBox="1"/>
            <p:nvPr/>
          </p:nvSpPr>
          <p:spPr>
            <a:xfrm>
              <a:off x="1020515" y="3771850"/>
              <a:ext cx="111890" cy="391027"/>
            </a:xfrm>
            <a:prstGeom prst="rect">
              <a:avLst/>
            </a:prstGeom>
            <a:noFill/>
          </p:spPr>
          <p:txBody>
            <a:bodyPr wrap="square" lIns="0" tIns="0" rIns="0" bIns="0" rtlCol="0" anchor="ctr" anchorCtr="1">
              <a:spAutoFit/>
            </a:bodyPr>
            <a:lstStyle/>
            <a:p>
              <a:r>
                <a:rPr lang="en-US" b="1" dirty="0">
                  <a:solidFill>
                    <a:prstClr val="black"/>
                  </a:solidFill>
                  <a:latin typeface="Calibri"/>
                </a:rPr>
                <a:t>+</a:t>
              </a:r>
            </a:p>
          </p:txBody>
        </p:sp>
      </p:grpSp>
      <p:sp>
        <p:nvSpPr>
          <p:cNvPr id="143" name="Oval 142"/>
          <p:cNvSpPr/>
          <p:nvPr/>
        </p:nvSpPr>
        <p:spPr>
          <a:xfrm rot="3430215">
            <a:off x="1928849" y="3521032"/>
            <a:ext cx="634025" cy="1654775"/>
          </a:xfrm>
          <a:prstGeom prst="ellipse">
            <a:avLst/>
          </a:prstGeom>
          <a:noFill/>
          <a:ln w="12700" cmpd="sng">
            <a:solidFill>
              <a:srgbClr val="008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6363" y="70984"/>
            <a:ext cx="8417128" cy="762000"/>
          </a:xfrm>
        </p:spPr>
        <p:txBody>
          <a:bodyPr>
            <a:normAutofit/>
          </a:bodyPr>
          <a:lstStyle/>
          <a:p>
            <a:r>
              <a:rPr lang="en-US" dirty="0"/>
              <a:t>Adaptive Effort Classifiers: Motivation</a:t>
            </a:r>
          </a:p>
        </p:txBody>
      </p:sp>
      <p:grpSp>
        <p:nvGrpSpPr>
          <p:cNvPr id="61" name="Group 60"/>
          <p:cNvGrpSpPr/>
          <p:nvPr/>
        </p:nvGrpSpPr>
        <p:grpSpPr>
          <a:xfrm>
            <a:off x="3941937" y="2613024"/>
            <a:ext cx="5202063" cy="2542029"/>
            <a:chOff x="3128402" y="2314035"/>
            <a:chExt cx="5355771" cy="2283153"/>
          </a:xfrm>
        </p:grpSpPr>
        <p:graphicFrame>
          <p:nvGraphicFramePr>
            <p:cNvPr id="5" name="Chart 4"/>
            <p:cNvGraphicFramePr>
              <a:graphicFrameLocks/>
            </p:cNvGraphicFramePr>
            <p:nvPr/>
          </p:nvGraphicFramePr>
          <p:xfrm>
            <a:off x="3128402" y="2314035"/>
            <a:ext cx="5355771" cy="2283153"/>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193" y="3228526"/>
              <a:ext cx="521043" cy="3784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9338" y="3223453"/>
              <a:ext cx="488800" cy="37652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0692" y="3572208"/>
              <a:ext cx="514891" cy="37396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7115" y="3421893"/>
              <a:ext cx="493073" cy="358115"/>
            </a:xfrm>
            <a:prstGeom prst="rect">
              <a:avLst/>
            </a:prstGeom>
          </p:spPr>
        </p:pic>
        <p:pic>
          <p:nvPicPr>
            <p:cNvPr id="10" name="Picture 9"/>
            <p:cNvPicPr>
              <a:picLocks noChangeAspect="1"/>
            </p:cNvPicPr>
            <p:nvPr/>
          </p:nvPicPr>
          <p:blipFill rotWithShape="1">
            <a:blip r:embed="rId8">
              <a:extLst>
                <a:ext uri="{28A0092B-C50C-407E-A947-70E740481C1C}">
                  <a14:useLocalDpi xmlns:a14="http://schemas.microsoft.com/office/drawing/2010/main" val="0"/>
                </a:ext>
              </a:extLst>
            </a:blip>
            <a:srcRect l="12154" t="11924" r="7414" b="11356"/>
            <a:stretch/>
          </p:blipFill>
          <p:spPr>
            <a:xfrm>
              <a:off x="4129995" y="3437788"/>
              <a:ext cx="454073" cy="314569"/>
            </a:xfrm>
            <a:prstGeom prst="rect">
              <a:avLst/>
            </a:prstGeom>
          </p:spPr>
        </p:pic>
        <p:pic>
          <p:nvPicPr>
            <p:cNvPr id="11" name="Picture 10"/>
            <p:cNvPicPr>
              <a:picLocks noChangeAspect="1"/>
            </p:cNvPicPr>
            <p:nvPr/>
          </p:nvPicPr>
          <p:blipFill rotWithShape="1">
            <a:blip r:embed="rId9">
              <a:extLst>
                <a:ext uri="{28A0092B-C50C-407E-A947-70E740481C1C}">
                  <a14:useLocalDpi xmlns:a14="http://schemas.microsoft.com/office/drawing/2010/main" val="0"/>
                </a:ext>
              </a:extLst>
            </a:blip>
            <a:srcRect l="5285" t="6280" r="7704" b="6710"/>
            <a:stretch/>
          </p:blipFill>
          <p:spPr>
            <a:xfrm>
              <a:off x="4653925" y="3437788"/>
              <a:ext cx="461057" cy="324716"/>
            </a:xfrm>
            <a:prstGeom prst="rect">
              <a:avLst/>
            </a:prstGeom>
          </p:spPr>
        </p:pic>
        <p:cxnSp>
          <p:nvCxnSpPr>
            <p:cNvPr id="12" name="Curved Connector 11"/>
            <p:cNvCxnSpPr/>
            <p:nvPr/>
          </p:nvCxnSpPr>
          <p:spPr>
            <a:xfrm rot="16200000" flipH="1">
              <a:off x="4883750" y="3738752"/>
              <a:ext cx="304072" cy="302661"/>
            </a:xfrm>
            <a:prstGeom prst="curvedConnector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9945" y="2635916"/>
              <a:ext cx="1274040" cy="338517"/>
            </a:xfrm>
            <a:prstGeom prst="rect">
              <a:avLst/>
            </a:prstGeom>
            <a:noFill/>
          </p:spPr>
          <p:txBody>
            <a:bodyPr wrap="square" lIns="0" tIns="0" rIns="0" bIns="0" rtlCol="0">
              <a:spAutoFit/>
            </a:bodyPr>
            <a:lstStyle/>
            <a:p>
              <a:pPr algn="ctr"/>
              <a:r>
                <a:rPr lang="en-US" sz="1400" dirty="0"/>
                <a:t>Easy-to-classify </a:t>
              </a:r>
            </a:p>
            <a:p>
              <a:pPr algn="ctr"/>
              <a:r>
                <a:rPr lang="en-US" sz="1400" dirty="0"/>
                <a:t>inputs</a:t>
              </a:r>
            </a:p>
          </p:txBody>
        </p:sp>
        <p:cxnSp>
          <p:nvCxnSpPr>
            <p:cNvPr id="14" name="Curved Connector 13"/>
            <p:cNvCxnSpPr>
              <a:stCxn id="8" idx="1"/>
            </p:cNvCxnSpPr>
            <p:nvPr/>
          </p:nvCxnSpPr>
          <p:spPr>
            <a:xfrm rot="10800000" flipV="1">
              <a:off x="6988746" y="3759188"/>
              <a:ext cx="431946" cy="130813"/>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995227" y="2937930"/>
              <a:ext cx="1778452" cy="411056"/>
            </a:xfrm>
            <a:prstGeom prst="rect">
              <a:avLst/>
            </a:prstGeom>
            <a:noFill/>
          </p:spPr>
          <p:txBody>
            <a:bodyPr wrap="square" rtlCol="0">
              <a:spAutoFit/>
            </a:bodyPr>
            <a:lstStyle/>
            <a:p>
              <a:pPr algn="ctr"/>
              <a:r>
                <a:rPr lang="en-US" sz="1400" dirty="0"/>
                <a:t>Hard-to-classify inputs</a:t>
              </a:r>
            </a:p>
          </p:txBody>
        </p:sp>
        <p:cxnSp>
          <p:nvCxnSpPr>
            <p:cNvPr id="16" name="Straight Connector 15"/>
            <p:cNvCxnSpPr/>
            <p:nvPr/>
          </p:nvCxnSpPr>
          <p:spPr>
            <a:xfrm flipH="1" flipV="1">
              <a:off x="6679783" y="2428193"/>
              <a:ext cx="8577" cy="166416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5816311" y="2428192"/>
              <a:ext cx="14028" cy="166416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60992" y="2428192"/>
              <a:ext cx="645270" cy="235290"/>
            </a:xfrm>
            <a:prstGeom prst="rect">
              <a:avLst/>
            </a:prstGeom>
            <a:noFill/>
          </p:spPr>
          <p:txBody>
            <a:bodyPr wrap="square" rtlCol="0">
              <a:spAutoFit/>
            </a:bodyPr>
            <a:lstStyle/>
            <a:p>
              <a:r>
                <a:rPr lang="en-US" sz="1400" dirty="0"/>
                <a:t>95%</a:t>
              </a:r>
            </a:p>
          </p:txBody>
        </p:sp>
        <p:sp>
          <p:nvSpPr>
            <p:cNvPr id="19" name="TextBox 18"/>
            <p:cNvSpPr txBox="1"/>
            <p:nvPr/>
          </p:nvSpPr>
          <p:spPr>
            <a:xfrm>
              <a:off x="6925356" y="2411644"/>
              <a:ext cx="617343" cy="235290"/>
            </a:xfrm>
            <a:prstGeom prst="rect">
              <a:avLst/>
            </a:prstGeom>
            <a:noFill/>
          </p:spPr>
          <p:txBody>
            <a:bodyPr wrap="square" rtlCol="0">
              <a:spAutoFit/>
            </a:bodyPr>
            <a:lstStyle/>
            <a:p>
              <a:r>
                <a:rPr lang="en-US" sz="1400" dirty="0"/>
                <a:t>70%</a:t>
              </a:r>
            </a:p>
          </p:txBody>
        </p:sp>
        <p:cxnSp>
          <p:nvCxnSpPr>
            <p:cNvPr id="20" name="Straight Arrow Connector 19"/>
            <p:cNvCxnSpPr/>
            <p:nvPr/>
          </p:nvCxnSpPr>
          <p:spPr>
            <a:xfrm>
              <a:off x="5806568" y="2575329"/>
              <a:ext cx="300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688360" y="2570256"/>
              <a:ext cx="300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404771" y="2636497"/>
              <a:ext cx="1096619" cy="331720"/>
            </a:xfrm>
            <a:prstGeom prst="rect">
              <a:avLst/>
            </a:prstGeom>
            <a:noFill/>
          </p:spPr>
          <p:txBody>
            <a:bodyPr wrap="square" rtlCol="0">
              <a:spAutoFit/>
            </a:bodyPr>
            <a:lstStyle/>
            <a:p>
              <a:r>
                <a:rPr lang="en-US" b="1" dirty="0">
                  <a:solidFill>
                    <a:schemeClr val="accent4">
                      <a:lumMod val="50000"/>
                    </a:schemeClr>
                  </a:solidFill>
                </a:rPr>
                <a:t>MNIST</a:t>
              </a:r>
            </a:p>
          </p:txBody>
        </p:sp>
      </p:grpSp>
      <p:sp>
        <p:nvSpPr>
          <p:cNvPr id="140" name="Freeform 139"/>
          <p:cNvSpPr/>
          <p:nvPr/>
        </p:nvSpPr>
        <p:spPr>
          <a:xfrm rot="14788637">
            <a:off x="1322980" y="2727062"/>
            <a:ext cx="710138" cy="2552774"/>
          </a:xfrm>
          <a:custGeom>
            <a:avLst/>
            <a:gdLst>
              <a:gd name="connsiteX0" fmla="*/ 118209 w 639538"/>
              <a:gd name="connsiteY0" fmla="*/ 0 h 1840573"/>
              <a:gd name="connsiteX1" fmla="*/ 383081 w 639538"/>
              <a:gd name="connsiteY1" fmla="*/ 203754 h 1840573"/>
              <a:gd name="connsiteX2" fmla="*/ 2753 w 639538"/>
              <a:gd name="connsiteY2" fmla="*/ 971225 h 1840573"/>
              <a:gd name="connsiteX3" fmla="*/ 620786 w 639538"/>
              <a:gd name="connsiteY3" fmla="*/ 1507775 h 1840573"/>
              <a:gd name="connsiteX4" fmla="*/ 491746 w 639538"/>
              <a:gd name="connsiteY4" fmla="*/ 1840573 h 1840573"/>
              <a:gd name="connsiteX5" fmla="*/ 491746 w 639538"/>
              <a:gd name="connsiteY5" fmla="*/ 1840573 h 1840573"/>
              <a:gd name="connsiteX0" fmla="*/ 124292 w 645621"/>
              <a:gd name="connsiteY0" fmla="*/ 0 h 1840573"/>
              <a:gd name="connsiteX1" fmla="*/ 252897 w 645621"/>
              <a:gd name="connsiteY1" fmla="*/ 329617 h 1840573"/>
              <a:gd name="connsiteX2" fmla="*/ 8836 w 645621"/>
              <a:gd name="connsiteY2" fmla="*/ 971225 h 1840573"/>
              <a:gd name="connsiteX3" fmla="*/ 626869 w 645621"/>
              <a:gd name="connsiteY3" fmla="*/ 1507775 h 1840573"/>
              <a:gd name="connsiteX4" fmla="*/ 497829 w 645621"/>
              <a:gd name="connsiteY4" fmla="*/ 1840573 h 1840573"/>
              <a:gd name="connsiteX5" fmla="*/ 497829 w 645621"/>
              <a:gd name="connsiteY5" fmla="*/ 1840573 h 1840573"/>
              <a:gd name="connsiteX0" fmla="*/ 0 w 645584"/>
              <a:gd name="connsiteY0" fmla="*/ 0 h 1946509"/>
              <a:gd name="connsiteX1" fmla="*/ 252860 w 645584"/>
              <a:gd name="connsiteY1" fmla="*/ 435553 h 1946509"/>
              <a:gd name="connsiteX2" fmla="*/ 8799 w 645584"/>
              <a:gd name="connsiteY2" fmla="*/ 1077161 h 1946509"/>
              <a:gd name="connsiteX3" fmla="*/ 626832 w 645584"/>
              <a:gd name="connsiteY3" fmla="*/ 1613711 h 1946509"/>
              <a:gd name="connsiteX4" fmla="*/ 497792 w 645584"/>
              <a:gd name="connsiteY4" fmla="*/ 1946509 h 1946509"/>
              <a:gd name="connsiteX5" fmla="*/ 497792 w 645584"/>
              <a:gd name="connsiteY5" fmla="*/ 1946509 h 1946509"/>
              <a:gd name="connsiteX0" fmla="*/ 8602 w 654186"/>
              <a:gd name="connsiteY0" fmla="*/ 0 h 1946509"/>
              <a:gd name="connsiteX1" fmla="*/ 156700 w 654186"/>
              <a:gd name="connsiteY1" fmla="*/ 531604 h 1946509"/>
              <a:gd name="connsiteX2" fmla="*/ 17401 w 654186"/>
              <a:gd name="connsiteY2" fmla="*/ 1077161 h 1946509"/>
              <a:gd name="connsiteX3" fmla="*/ 635434 w 654186"/>
              <a:gd name="connsiteY3" fmla="*/ 1613711 h 1946509"/>
              <a:gd name="connsiteX4" fmla="*/ 506394 w 654186"/>
              <a:gd name="connsiteY4" fmla="*/ 1946509 h 1946509"/>
              <a:gd name="connsiteX5" fmla="*/ 506394 w 654186"/>
              <a:gd name="connsiteY5" fmla="*/ 1946509 h 1946509"/>
              <a:gd name="connsiteX0" fmla="*/ 8302 w 653886"/>
              <a:gd name="connsiteY0" fmla="*/ 0 h 1946509"/>
              <a:gd name="connsiteX1" fmla="*/ 156400 w 653886"/>
              <a:gd name="connsiteY1" fmla="*/ 531604 h 1946509"/>
              <a:gd name="connsiteX2" fmla="*/ 17101 w 653886"/>
              <a:gd name="connsiteY2" fmla="*/ 1077161 h 1946509"/>
              <a:gd name="connsiteX3" fmla="*/ 635134 w 653886"/>
              <a:gd name="connsiteY3" fmla="*/ 1613711 h 1946509"/>
              <a:gd name="connsiteX4" fmla="*/ 506094 w 653886"/>
              <a:gd name="connsiteY4" fmla="*/ 1946509 h 1946509"/>
              <a:gd name="connsiteX5" fmla="*/ 506094 w 653886"/>
              <a:gd name="connsiteY5" fmla="*/ 1946509 h 1946509"/>
              <a:gd name="connsiteX0" fmla="*/ 0 w 628767"/>
              <a:gd name="connsiteY0" fmla="*/ 0 h 1946509"/>
              <a:gd name="connsiteX1" fmla="*/ 148098 w 628767"/>
              <a:gd name="connsiteY1" fmla="*/ 531604 h 1946509"/>
              <a:gd name="connsiteX2" fmla="*/ 374599 w 628767"/>
              <a:gd name="connsiteY2" fmla="*/ 1393779 h 1946509"/>
              <a:gd name="connsiteX3" fmla="*/ 626832 w 628767"/>
              <a:gd name="connsiteY3" fmla="*/ 1613711 h 1946509"/>
              <a:gd name="connsiteX4" fmla="*/ 497792 w 628767"/>
              <a:gd name="connsiteY4" fmla="*/ 1946509 h 1946509"/>
              <a:gd name="connsiteX5" fmla="*/ 497792 w 628767"/>
              <a:gd name="connsiteY5" fmla="*/ 1946509 h 1946509"/>
              <a:gd name="connsiteX0" fmla="*/ 0 w 627165"/>
              <a:gd name="connsiteY0" fmla="*/ 0 h 1946509"/>
              <a:gd name="connsiteX1" fmla="*/ 148098 w 627165"/>
              <a:gd name="connsiteY1" fmla="*/ 531604 h 1946509"/>
              <a:gd name="connsiteX2" fmla="*/ 450099 w 627165"/>
              <a:gd name="connsiteY2" fmla="*/ 1178814 h 1946509"/>
              <a:gd name="connsiteX3" fmla="*/ 626832 w 627165"/>
              <a:gd name="connsiteY3" fmla="*/ 1613711 h 1946509"/>
              <a:gd name="connsiteX4" fmla="*/ 497792 w 627165"/>
              <a:gd name="connsiteY4" fmla="*/ 1946509 h 1946509"/>
              <a:gd name="connsiteX5" fmla="*/ 497792 w 627165"/>
              <a:gd name="connsiteY5" fmla="*/ 1946509 h 1946509"/>
              <a:gd name="connsiteX0" fmla="*/ 0 w 629839"/>
              <a:gd name="connsiteY0" fmla="*/ 0 h 1946509"/>
              <a:gd name="connsiteX1" fmla="*/ 148098 w 629839"/>
              <a:gd name="connsiteY1" fmla="*/ 531604 h 1946509"/>
              <a:gd name="connsiteX2" fmla="*/ 339739 w 629839"/>
              <a:gd name="connsiteY2" fmla="*/ 986170 h 1946509"/>
              <a:gd name="connsiteX3" fmla="*/ 626832 w 629839"/>
              <a:gd name="connsiteY3" fmla="*/ 1613711 h 1946509"/>
              <a:gd name="connsiteX4" fmla="*/ 497792 w 629839"/>
              <a:gd name="connsiteY4" fmla="*/ 1946509 h 1946509"/>
              <a:gd name="connsiteX5" fmla="*/ 497792 w 629839"/>
              <a:gd name="connsiteY5" fmla="*/ 1946509 h 1946509"/>
              <a:gd name="connsiteX0" fmla="*/ 0 w 710138"/>
              <a:gd name="connsiteY0" fmla="*/ 0 h 1946509"/>
              <a:gd name="connsiteX1" fmla="*/ 148098 w 710138"/>
              <a:gd name="connsiteY1" fmla="*/ 531604 h 1946509"/>
              <a:gd name="connsiteX2" fmla="*/ 339739 w 710138"/>
              <a:gd name="connsiteY2" fmla="*/ 986170 h 1946509"/>
              <a:gd name="connsiteX3" fmla="*/ 708092 w 710138"/>
              <a:gd name="connsiteY3" fmla="*/ 1388656 h 1946509"/>
              <a:gd name="connsiteX4" fmla="*/ 497792 w 710138"/>
              <a:gd name="connsiteY4" fmla="*/ 1946509 h 1946509"/>
              <a:gd name="connsiteX5" fmla="*/ 497792 w 710138"/>
              <a:gd name="connsiteY5" fmla="*/ 1946509 h 1946509"/>
              <a:gd name="connsiteX0" fmla="*/ 0 w 710138"/>
              <a:gd name="connsiteY0" fmla="*/ 0 h 1946509"/>
              <a:gd name="connsiteX1" fmla="*/ 148098 w 710138"/>
              <a:gd name="connsiteY1" fmla="*/ 531604 h 1946509"/>
              <a:gd name="connsiteX2" fmla="*/ 339739 w 710138"/>
              <a:gd name="connsiteY2" fmla="*/ 986170 h 1946509"/>
              <a:gd name="connsiteX3" fmla="*/ 708092 w 710138"/>
              <a:gd name="connsiteY3" fmla="*/ 1388656 h 1946509"/>
              <a:gd name="connsiteX4" fmla="*/ 497792 w 710138"/>
              <a:gd name="connsiteY4" fmla="*/ 1946509 h 1946509"/>
              <a:gd name="connsiteX5" fmla="*/ 645832 w 710138"/>
              <a:gd name="connsiteY5" fmla="*/ 1659610 h 194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0138" h="1946509">
                <a:moveTo>
                  <a:pt x="0" y="0"/>
                </a:moveTo>
                <a:cubicBezTo>
                  <a:pt x="142057" y="20941"/>
                  <a:pt x="91475" y="367242"/>
                  <a:pt x="148098" y="531604"/>
                </a:cubicBezTo>
                <a:cubicBezTo>
                  <a:pt x="204721" y="695966"/>
                  <a:pt x="246407" y="843328"/>
                  <a:pt x="339739" y="986170"/>
                </a:cubicBezTo>
                <a:cubicBezTo>
                  <a:pt x="433071" y="1129012"/>
                  <a:pt x="681750" y="1228600"/>
                  <a:pt x="708092" y="1388656"/>
                </a:cubicBezTo>
                <a:cubicBezTo>
                  <a:pt x="734434" y="1548712"/>
                  <a:pt x="497792" y="1946509"/>
                  <a:pt x="497792" y="1946509"/>
                </a:cubicBezTo>
                <a:lnTo>
                  <a:pt x="645832" y="1659610"/>
                </a:lnTo>
              </a:path>
            </a:pathLst>
          </a:custGeom>
          <a:ln>
            <a:solidFill>
              <a:srgbClr val="FF0000"/>
            </a:solidFill>
          </a:ln>
          <a:effectLst>
            <a:glow rad="38100">
              <a:schemeClr val="accent5">
                <a:satMod val="175000"/>
                <a:alpha val="40000"/>
              </a:schemeClr>
            </a:glo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sp>
        <p:nvSpPr>
          <p:cNvPr id="142" name="Oval 141"/>
          <p:cNvSpPr/>
          <p:nvPr/>
        </p:nvSpPr>
        <p:spPr>
          <a:xfrm rot="2111603">
            <a:off x="847613" y="2501588"/>
            <a:ext cx="880714" cy="1736600"/>
          </a:xfrm>
          <a:prstGeom prst="ellipse">
            <a:avLst/>
          </a:prstGeom>
          <a:noFill/>
          <a:ln w="12700" cmpd="sng">
            <a:solidFill>
              <a:srgbClr val="008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TextBox 143"/>
          <p:cNvSpPr txBox="1"/>
          <p:nvPr/>
        </p:nvSpPr>
        <p:spPr>
          <a:xfrm>
            <a:off x="1892343" y="2512014"/>
            <a:ext cx="1506249" cy="369332"/>
          </a:xfrm>
          <a:prstGeom prst="rect">
            <a:avLst/>
          </a:prstGeom>
          <a:noFill/>
        </p:spPr>
        <p:txBody>
          <a:bodyPr wrap="square" rtlCol="0">
            <a:spAutoFit/>
          </a:bodyPr>
          <a:lstStyle/>
          <a:p>
            <a:r>
              <a:rPr lang="en-US" dirty="0">
                <a:solidFill>
                  <a:srgbClr val="008000"/>
                </a:solidFill>
              </a:rPr>
              <a:t>Easy inputs</a:t>
            </a:r>
          </a:p>
        </p:txBody>
      </p:sp>
      <p:sp>
        <p:nvSpPr>
          <p:cNvPr id="145" name="TextBox 144"/>
          <p:cNvSpPr txBox="1"/>
          <p:nvPr/>
        </p:nvSpPr>
        <p:spPr>
          <a:xfrm>
            <a:off x="2761005" y="4214962"/>
            <a:ext cx="1230433" cy="369332"/>
          </a:xfrm>
          <a:prstGeom prst="rect">
            <a:avLst/>
          </a:prstGeom>
          <a:noFill/>
        </p:spPr>
        <p:txBody>
          <a:bodyPr wrap="square" rtlCol="0">
            <a:spAutoFit/>
          </a:bodyPr>
          <a:lstStyle/>
          <a:p>
            <a:r>
              <a:rPr lang="en-US" dirty="0">
                <a:solidFill>
                  <a:srgbClr val="008000"/>
                </a:solidFill>
              </a:rPr>
              <a:t>Easy inputs</a:t>
            </a:r>
          </a:p>
        </p:txBody>
      </p:sp>
      <p:sp>
        <p:nvSpPr>
          <p:cNvPr id="146" name="TextBox 145"/>
          <p:cNvSpPr txBox="1"/>
          <p:nvPr/>
        </p:nvSpPr>
        <p:spPr>
          <a:xfrm>
            <a:off x="2785158" y="3037708"/>
            <a:ext cx="1186018" cy="646331"/>
          </a:xfrm>
          <a:prstGeom prst="rect">
            <a:avLst/>
          </a:prstGeom>
          <a:noFill/>
        </p:spPr>
        <p:txBody>
          <a:bodyPr wrap="square" rtlCol="0">
            <a:spAutoFit/>
          </a:bodyPr>
          <a:lstStyle/>
          <a:p>
            <a:r>
              <a:rPr lang="en-US" dirty="0">
                <a:solidFill>
                  <a:srgbClr val="FF0000"/>
                </a:solidFill>
              </a:rPr>
              <a:t>Decision</a:t>
            </a:r>
          </a:p>
          <a:p>
            <a:r>
              <a:rPr lang="en-US" dirty="0">
                <a:solidFill>
                  <a:srgbClr val="FF0000"/>
                </a:solidFill>
              </a:rPr>
              <a:t>Boundary</a:t>
            </a:r>
          </a:p>
        </p:txBody>
      </p:sp>
    </p:spTree>
    <p:extLst>
      <p:ext uri="{BB962C8B-B14F-4D97-AF65-F5344CB8AC3E}">
        <p14:creationId xmlns:p14="http://schemas.microsoft.com/office/powerpoint/2010/main" val="178592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3" grpId="0" uiExpand="1" animBg="1"/>
      <p:bldP spid="140" grpId="0" uiExpand="1" animBg="1"/>
      <p:bldP spid="142" grpId="0" uiExpand="1" animBg="1"/>
      <p:bldP spid="144" grpId="0" uiExpand="1"/>
      <p:bldP spid="145" grpId="0" uiExpand="1"/>
      <p:bldP spid="146"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92075"/>
            <a:ext cx="8642350" cy="769938"/>
          </a:xfrm>
        </p:spPr>
        <p:txBody>
          <a:bodyPr>
            <a:normAutofit/>
          </a:bodyPr>
          <a:lstStyle/>
          <a:p>
            <a:r>
              <a:rPr lang="en-US" dirty="0"/>
              <a:t>Adaptive Effort Classifiers: Concept</a:t>
            </a:r>
          </a:p>
        </p:txBody>
      </p:sp>
      <p:sp>
        <p:nvSpPr>
          <p:cNvPr id="3" name="Content Placeholder 2"/>
          <p:cNvSpPr>
            <a:spLocks noGrp="1"/>
          </p:cNvSpPr>
          <p:nvPr>
            <p:ph sz="quarter" idx="1"/>
          </p:nvPr>
        </p:nvSpPr>
        <p:spPr>
          <a:xfrm>
            <a:off x="190509" y="1015007"/>
            <a:ext cx="8762982" cy="2215568"/>
          </a:xfrm>
        </p:spPr>
        <p:txBody>
          <a:bodyPr>
            <a:noAutofit/>
          </a:bodyPr>
          <a:lstStyle/>
          <a:p>
            <a:pPr>
              <a:lnSpc>
                <a:spcPct val="120000"/>
              </a:lnSpc>
            </a:pPr>
            <a:r>
              <a:rPr lang="en-US" sz="1600" dirty="0">
                <a:latin typeface="Trebuchet MS" panose="020B0703020202090204" pitchFamily="34" charset="0"/>
              </a:rPr>
              <a:t>Adaptive effort classifiers </a:t>
            </a:r>
            <a:r>
              <a:rPr lang="en-US" sz="1600" i="1" dirty="0">
                <a:solidFill>
                  <a:srgbClr val="B38807"/>
                </a:solidFill>
                <a:latin typeface="Trebuchet MS" panose="020B0703020202090204" pitchFamily="34" charset="0"/>
              </a:rPr>
              <a:t>modulate </a:t>
            </a:r>
            <a:r>
              <a:rPr lang="en-US" sz="1600" dirty="0">
                <a:solidFill>
                  <a:srgbClr val="000000"/>
                </a:solidFill>
                <a:latin typeface="Trebuchet MS" panose="020B0703020202090204" pitchFamily="34" charset="0"/>
              </a:rPr>
              <a:t>computational</a:t>
            </a:r>
            <a:r>
              <a:rPr lang="en-US" sz="1600" i="1" dirty="0">
                <a:solidFill>
                  <a:srgbClr val="B38807"/>
                </a:solidFill>
                <a:latin typeface="Trebuchet MS" panose="020B0703020202090204" pitchFamily="34" charset="0"/>
              </a:rPr>
              <a:t> </a:t>
            </a:r>
            <a:r>
              <a:rPr lang="en-US" sz="1600" dirty="0">
                <a:latin typeface="Trebuchet MS" panose="020B0703020202090204" pitchFamily="34" charset="0"/>
              </a:rPr>
              <a:t>effort across inputs</a:t>
            </a:r>
          </a:p>
          <a:p>
            <a:pPr lvl="1">
              <a:lnSpc>
                <a:spcPct val="120000"/>
              </a:lnSpc>
            </a:pPr>
            <a:r>
              <a:rPr lang="en-US" sz="1600" dirty="0">
                <a:latin typeface="Trebuchet MS" panose="020B0703020202090204" pitchFamily="34" charset="0"/>
              </a:rPr>
              <a:t>System constraints (e.g. battery) can also be considered to modulate effort</a:t>
            </a:r>
          </a:p>
          <a:p>
            <a:pPr marL="0" indent="0">
              <a:buNone/>
            </a:pPr>
            <a:endParaRPr lang="en-US" sz="1600" dirty="0">
              <a:latin typeface="Trebuchet MS" panose="020B0703020202090204" pitchFamily="34" charset="0"/>
            </a:endParaRPr>
          </a:p>
          <a:p>
            <a:r>
              <a:rPr lang="en-US" sz="1600" dirty="0">
                <a:latin typeface="Trebuchet MS" panose="020B0703020202090204" pitchFamily="34" charset="0"/>
              </a:rPr>
              <a:t>Chain of classifiers of growing accuracy and complexity</a:t>
            </a:r>
          </a:p>
          <a:p>
            <a:pPr lvl="1"/>
            <a:r>
              <a:rPr lang="en-US" sz="1600" dirty="0">
                <a:latin typeface="Trebuchet MS" panose="020B0703020202090204" pitchFamily="34" charset="0"/>
              </a:rPr>
              <a:t>Each stage classifies an input (or) passes to next stage</a:t>
            </a:r>
          </a:p>
          <a:p>
            <a:pPr marL="0" indent="0">
              <a:buNone/>
            </a:pPr>
            <a:endParaRPr lang="en-US" sz="1600" dirty="0">
              <a:latin typeface="Trebuchet MS" panose="020B0703020202090204" pitchFamily="34" charset="0"/>
            </a:endParaRPr>
          </a:p>
          <a:p>
            <a:r>
              <a:rPr lang="en-US" sz="1600" dirty="0">
                <a:latin typeface="Trebuchet MS" panose="020B0703020202090204" pitchFamily="34" charset="0"/>
              </a:rPr>
              <a:t>Initial stages of the adaptive effort classifier realized on the edge; more complex final stages execute on the cloud</a:t>
            </a:r>
          </a:p>
        </p:txBody>
      </p:sp>
      <p:grpSp>
        <p:nvGrpSpPr>
          <p:cNvPr id="9" name="Group 8"/>
          <p:cNvGrpSpPr/>
          <p:nvPr/>
        </p:nvGrpSpPr>
        <p:grpSpPr>
          <a:xfrm>
            <a:off x="1340861" y="3914860"/>
            <a:ext cx="6480835" cy="1291702"/>
            <a:chOff x="1340861" y="3914860"/>
            <a:chExt cx="6480835" cy="1291702"/>
          </a:xfrm>
        </p:grpSpPr>
        <p:sp>
          <p:nvSpPr>
            <p:cNvPr id="51" name="Rounded Rectangle 50"/>
            <p:cNvSpPr/>
            <p:nvPr/>
          </p:nvSpPr>
          <p:spPr bwMode="auto">
            <a:xfrm>
              <a:off x="5995854" y="3914860"/>
              <a:ext cx="1825842" cy="1291702"/>
            </a:xfrm>
            <a:prstGeom prst="roundRect">
              <a:avLst>
                <a:gd name="adj" fmla="val 12430"/>
              </a:avLst>
            </a:prstGeom>
            <a:solidFill>
              <a:sysClr val="windowText" lastClr="000000">
                <a:lumMod val="95000"/>
                <a:lumOff val="5000"/>
              </a:sysClr>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US" sz="2400" b="1" kern="0" dirty="0">
                  <a:solidFill>
                    <a:sysClr val="window" lastClr="FFFFFF"/>
                  </a:solidFill>
                  <a:latin typeface="Calibri"/>
                  <a:cs typeface="Calibri"/>
                </a:rPr>
                <a:t>Stage N</a:t>
              </a:r>
            </a:p>
          </p:txBody>
        </p:sp>
        <p:sp>
          <p:nvSpPr>
            <p:cNvPr id="49" name="Rounded Rectangle 48"/>
            <p:cNvSpPr/>
            <p:nvPr/>
          </p:nvSpPr>
          <p:spPr bwMode="auto">
            <a:xfrm>
              <a:off x="1340861" y="4185439"/>
              <a:ext cx="1057659" cy="719091"/>
            </a:xfrm>
            <a:prstGeom prst="roundRect">
              <a:avLst>
                <a:gd name="adj" fmla="val 12430"/>
              </a:avLst>
            </a:prstGeom>
            <a:solidFill>
              <a:sysClr val="windowText" lastClr="000000">
                <a:lumMod val="50000"/>
                <a:lumOff val="50000"/>
              </a:sysClr>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bodyPr>
            <a:lstStyle/>
            <a:p>
              <a:pPr algn="ctr" fontAlgn="base">
                <a:spcBef>
                  <a:spcPct val="0"/>
                </a:spcBef>
                <a:spcAft>
                  <a:spcPct val="0"/>
                </a:spcAft>
                <a:defRPr/>
              </a:pPr>
              <a:r>
                <a:rPr lang="en-US" b="1" kern="0" dirty="0">
                  <a:solidFill>
                    <a:sysClr val="window" lastClr="FFFFFF"/>
                  </a:solidFill>
                  <a:latin typeface="Calibri"/>
                  <a:cs typeface="Calibri"/>
                </a:rPr>
                <a:t>Stage 1</a:t>
              </a:r>
            </a:p>
          </p:txBody>
        </p:sp>
        <p:sp>
          <p:nvSpPr>
            <p:cNvPr id="50" name="Rounded Rectangle 49"/>
            <p:cNvSpPr/>
            <p:nvPr/>
          </p:nvSpPr>
          <p:spPr bwMode="auto">
            <a:xfrm>
              <a:off x="3295265" y="4069381"/>
              <a:ext cx="1491447" cy="954350"/>
            </a:xfrm>
            <a:prstGeom prst="roundRect">
              <a:avLst>
                <a:gd name="adj" fmla="val 12430"/>
              </a:avLst>
            </a:prstGeom>
            <a:solidFill>
              <a:sysClr val="windowText" lastClr="000000">
                <a:lumMod val="65000"/>
                <a:lumOff val="35000"/>
              </a:sysClr>
            </a:solidFill>
            <a:ln w="12700" cap="flat" cmpd="sng" algn="ctr">
              <a:no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defRPr/>
              </a:pPr>
              <a:r>
                <a:rPr lang="en-US" sz="2400" b="1" kern="0" dirty="0">
                  <a:solidFill>
                    <a:sysClr val="window" lastClr="FFFFFF"/>
                  </a:solidFill>
                  <a:latin typeface="Calibri"/>
                  <a:cs typeface="Calibri"/>
                </a:rPr>
                <a:t>Stage 2</a:t>
              </a:r>
            </a:p>
          </p:txBody>
        </p:sp>
      </p:grpSp>
      <p:sp>
        <p:nvSpPr>
          <p:cNvPr id="66" name="TextBox 65"/>
          <p:cNvSpPr txBox="1"/>
          <p:nvPr/>
        </p:nvSpPr>
        <p:spPr>
          <a:xfrm>
            <a:off x="2646503" y="3688483"/>
            <a:ext cx="1065647" cy="307777"/>
          </a:xfrm>
          <a:prstGeom prst="rect">
            <a:avLst/>
          </a:prstGeom>
          <a:noFill/>
        </p:spPr>
        <p:txBody>
          <a:bodyPr wrap="square" rtlCol="0">
            <a:spAutoFit/>
          </a:bodyPr>
          <a:lstStyle/>
          <a:p>
            <a:r>
              <a:rPr lang="en-US" sz="1400" kern="0" dirty="0">
                <a:solidFill>
                  <a:sysClr val="windowText" lastClr="000000"/>
                </a:solidFill>
                <a:latin typeface="Calibri"/>
              </a:rPr>
              <a:t>Don’t know</a:t>
            </a:r>
          </a:p>
        </p:txBody>
      </p:sp>
      <p:grpSp>
        <p:nvGrpSpPr>
          <p:cNvPr id="10" name="Group 9"/>
          <p:cNvGrpSpPr/>
          <p:nvPr/>
        </p:nvGrpSpPr>
        <p:grpSpPr>
          <a:xfrm>
            <a:off x="646835" y="4331865"/>
            <a:ext cx="8472517" cy="1163783"/>
            <a:chOff x="646835" y="4331865"/>
            <a:chExt cx="8472517" cy="1163783"/>
          </a:xfrm>
        </p:grpSpPr>
        <p:cxnSp>
          <p:nvCxnSpPr>
            <p:cNvPr id="60" name="Straight Connector 59"/>
            <p:cNvCxnSpPr/>
            <p:nvPr/>
          </p:nvCxnSpPr>
          <p:spPr>
            <a:xfrm flipH="1">
              <a:off x="5476790" y="4569587"/>
              <a:ext cx="232054" cy="0"/>
            </a:xfrm>
            <a:prstGeom prst="line">
              <a:avLst/>
            </a:prstGeom>
            <a:noFill/>
            <a:ln w="57150" cap="rnd" cmpd="sng" algn="ctr">
              <a:solidFill>
                <a:srgbClr val="000000"/>
              </a:solidFill>
              <a:prstDash val="sysDot"/>
              <a:miter lim="800000"/>
            </a:ln>
            <a:effectLst/>
          </p:spPr>
        </p:cxnSp>
        <p:sp>
          <p:nvSpPr>
            <p:cNvPr id="62" name="TextBox 61"/>
            <p:cNvSpPr txBox="1"/>
            <p:nvPr/>
          </p:nvSpPr>
          <p:spPr>
            <a:xfrm>
              <a:off x="646835" y="4549473"/>
              <a:ext cx="769212" cy="369332"/>
            </a:xfrm>
            <a:prstGeom prst="rect">
              <a:avLst/>
            </a:prstGeom>
            <a:noFill/>
          </p:spPr>
          <p:txBody>
            <a:bodyPr wrap="square" rtlCol="0">
              <a:spAutoFit/>
            </a:bodyPr>
            <a:lstStyle/>
            <a:p>
              <a:pPr>
                <a:defRPr/>
              </a:pPr>
              <a:r>
                <a:rPr lang="en-US" kern="0" dirty="0">
                  <a:solidFill>
                    <a:sysClr val="windowText" lastClr="000000"/>
                  </a:solidFill>
                  <a:latin typeface="Calibri"/>
                </a:rPr>
                <a:t>Input</a:t>
              </a:r>
            </a:p>
          </p:txBody>
        </p:sp>
        <p:cxnSp>
          <p:nvCxnSpPr>
            <p:cNvPr id="52" name="Straight Connector 51"/>
            <p:cNvCxnSpPr/>
            <p:nvPr/>
          </p:nvCxnSpPr>
          <p:spPr bwMode="auto">
            <a:xfrm>
              <a:off x="2803891" y="5477893"/>
              <a:ext cx="5685456" cy="17755"/>
            </a:xfrm>
            <a:prstGeom prst="line">
              <a:avLst/>
            </a:prstGeom>
            <a:solidFill>
              <a:srgbClr val="CCCCFF"/>
            </a:solidFill>
            <a:ln w="28575"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3" name="TextBox 52"/>
            <p:cNvSpPr txBox="1"/>
            <p:nvPr/>
          </p:nvSpPr>
          <p:spPr>
            <a:xfrm>
              <a:off x="8249340" y="4840439"/>
              <a:ext cx="870012" cy="646331"/>
            </a:xfrm>
            <a:prstGeom prst="rect">
              <a:avLst/>
            </a:prstGeom>
            <a:noFill/>
          </p:spPr>
          <p:txBody>
            <a:bodyPr wrap="square" rtlCol="0">
              <a:spAutoFit/>
            </a:bodyPr>
            <a:lstStyle/>
            <a:p>
              <a:pPr>
                <a:defRPr/>
              </a:pPr>
              <a:r>
                <a:rPr lang="en-US" kern="0" dirty="0">
                  <a:solidFill>
                    <a:sysClr val="windowText" lastClr="000000"/>
                  </a:solidFill>
                  <a:latin typeface="Calibri"/>
                </a:rPr>
                <a:t>Class</a:t>
              </a:r>
            </a:p>
            <a:p>
              <a:pPr>
                <a:defRPr/>
              </a:pPr>
              <a:r>
                <a:rPr lang="en-US" kern="0" dirty="0">
                  <a:solidFill>
                    <a:sysClr val="windowText" lastClr="000000"/>
                  </a:solidFill>
                  <a:latin typeface="Calibri"/>
                </a:rPr>
                <a:t>Output</a:t>
              </a:r>
            </a:p>
          </p:txBody>
        </p:sp>
        <p:cxnSp>
          <p:nvCxnSpPr>
            <p:cNvPr id="54" name="Straight Connector 53"/>
            <p:cNvCxnSpPr>
              <a:stCxn id="49" idx="3"/>
            </p:cNvCxnSpPr>
            <p:nvPr/>
          </p:nvCxnSpPr>
          <p:spPr bwMode="auto">
            <a:xfrm>
              <a:off x="2398520" y="4544985"/>
              <a:ext cx="231729" cy="0"/>
            </a:xfrm>
            <a:prstGeom prst="line">
              <a:avLst/>
            </a:prstGeom>
            <a:solidFill>
              <a:srgbClr val="CCCCFF"/>
            </a:solidFill>
            <a:ln w="12700" cap="flat" cmpd="sng" algn="ctr">
              <a:solidFill>
                <a:srgbClr val="0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Connector 54"/>
            <p:cNvCxnSpPr>
              <a:stCxn id="50" idx="3"/>
            </p:cNvCxnSpPr>
            <p:nvPr/>
          </p:nvCxnSpPr>
          <p:spPr bwMode="auto">
            <a:xfrm>
              <a:off x="4786712" y="4546556"/>
              <a:ext cx="219046" cy="0"/>
            </a:xfrm>
            <a:prstGeom prst="line">
              <a:avLst/>
            </a:prstGeom>
            <a:solidFill>
              <a:srgbClr val="CCCCFF"/>
            </a:solidFill>
            <a:ln w="12700" cap="flat" cmpd="sng" algn="ctr">
              <a:solidFill>
                <a:srgbClr val="0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Connector 55"/>
            <p:cNvCxnSpPr>
              <a:endCxn id="51" idx="1"/>
            </p:cNvCxnSpPr>
            <p:nvPr/>
          </p:nvCxnSpPr>
          <p:spPr bwMode="auto">
            <a:xfrm>
              <a:off x="5776808" y="4560711"/>
              <a:ext cx="219046" cy="0"/>
            </a:xfrm>
            <a:prstGeom prst="line">
              <a:avLst/>
            </a:prstGeom>
            <a:solidFill>
              <a:srgbClr val="CCCCFF"/>
            </a:solidFill>
            <a:ln w="12700" cap="flat" cmpd="sng" algn="ctr">
              <a:solidFill>
                <a:srgbClr val="0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Connector 56"/>
            <p:cNvCxnSpPr>
              <a:endCxn id="50" idx="1"/>
            </p:cNvCxnSpPr>
            <p:nvPr/>
          </p:nvCxnSpPr>
          <p:spPr bwMode="auto">
            <a:xfrm>
              <a:off x="3012087" y="4546556"/>
              <a:ext cx="283178" cy="0"/>
            </a:xfrm>
            <a:prstGeom prst="line">
              <a:avLst/>
            </a:prstGeom>
            <a:solidFill>
              <a:srgbClr val="CCCCFF"/>
            </a:solidFill>
            <a:ln w="12700" cap="flat" cmpd="sng" algn="ctr">
              <a:solidFill>
                <a:srgbClr val="000000"/>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Connector 19"/>
            <p:cNvCxnSpPr>
              <a:stCxn id="51" idx="3"/>
            </p:cNvCxnSpPr>
            <p:nvPr/>
          </p:nvCxnSpPr>
          <p:spPr bwMode="auto">
            <a:xfrm>
              <a:off x="7821696" y="4560711"/>
              <a:ext cx="240688" cy="913805"/>
            </a:xfrm>
            <a:prstGeom prst="bentConnector2">
              <a:avLst/>
            </a:prstGeom>
            <a:solidFill>
              <a:srgbClr val="CCCCFF"/>
            </a:solidFill>
            <a:ln w="127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Connector 58"/>
            <p:cNvCxnSpPr/>
            <p:nvPr/>
          </p:nvCxnSpPr>
          <p:spPr bwMode="auto">
            <a:xfrm>
              <a:off x="2815689" y="4744549"/>
              <a:ext cx="0" cy="733344"/>
            </a:xfrm>
            <a:prstGeom prst="line">
              <a:avLst/>
            </a:prstGeom>
            <a:solidFill>
              <a:srgbClr val="CCCCFF"/>
            </a:solidFill>
            <a:ln w="127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Straight Connector 60"/>
            <p:cNvCxnSpPr>
              <a:stCxn id="62" idx="0"/>
              <a:endCxn id="49" idx="1"/>
            </p:cNvCxnSpPr>
            <p:nvPr/>
          </p:nvCxnSpPr>
          <p:spPr bwMode="auto">
            <a:xfrm flipV="1">
              <a:off x="1031441" y="4544985"/>
              <a:ext cx="309420" cy="4488"/>
            </a:xfrm>
            <a:prstGeom prst="line">
              <a:avLst/>
            </a:prstGeom>
            <a:solidFill>
              <a:srgbClr val="CCCCFF"/>
            </a:solidFill>
            <a:ln w="127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3" name="Diamond 62"/>
            <p:cNvSpPr/>
            <p:nvPr/>
          </p:nvSpPr>
          <p:spPr>
            <a:xfrm>
              <a:off x="2625189" y="4336192"/>
              <a:ext cx="381000" cy="417584"/>
            </a:xfrm>
            <a:prstGeom prst="diamond">
              <a:avLst/>
            </a:prstGeom>
            <a:gradFill rotWithShape="1">
              <a:gsLst>
                <a:gs pos="0">
                  <a:srgbClr val="B88472">
                    <a:tint val="45000"/>
                    <a:satMod val="200000"/>
                  </a:srgbClr>
                </a:gs>
                <a:gs pos="30000">
                  <a:srgbClr val="B88472">
                    <a:tint val="61000"/>
                    <a:satMod val="200000"/>
                  </a:srgbClr>
                </a:gs>
                <a:gs pos="45000">
                  <a:srgbClr val="B88472">
                    <a:tint val="66000"/>
                    <a:satMod val="200000"/>
                  </a:srgbClr>
                </a:gs>
                <a:gs pos="55000">
                  <a:srgbClr val="B88472">
                    <a:tint val="66000"/>
                    <a:satMod val="200000"/>
                  </a:srgbClr>
                </a:gs>
                <a:gs pos="73000">
                  <a:srgbClr val="B88472">
                    <a:tint val="61000"/>
                    <a:satMod val="200000"/>
                  </a:srgbClr>
                </a:gs>
                <a:gs pos="100000">
                  <a:srgbClr val="B88472">
                    <a:tint val="45000"/>
                    <a:satMod val="200000"/>
                  </a:srgbClr>
                </a:gs>
              </a:gsLst>
              <a:lin ang="950000" scaled="1"/>
            </a:gradFill>
            <a:ln w="9525" cap="flat" cmpd="sng" algn="ctr">
              <a:solidFill>
                <a:srgbClr val="B88472"/>
              </a:solidFill>
              <a:prstDash val="solid"/>
            </a:ln>
            <a:effectLst>
              <a:outerShdw blurRad="38100" dist="25400" dir="5400000" rotWithShape="0">
                <a:srgbClr val="000000">
                  <a:alpha val="40000"/>
                </a:srgbClr>
              </a:outerShdw>
            </a:effectLst>
          </p:spPr>
          <p:txBody>
            <a:bodyPr rtlCol="0" anchor="ctr"/>
            <a:lstStyle/>
            <a:p>
              <a:pPr algn="ctr"/>
              <a:r>
                <a:rPr lang="en-US" kern="0" dirty="0">
                  <a:solidFill>
                    <a:sysClr val="windowText" lastClr="000000"/>
                  </a:solidFill>
                  <a:latin typeface="Gill Sans MT"/>
                </a:rPr>
                <a:t>?</a:t>
              </a:r>
            </a:p>
          </p:txBody>
        </p:sp>
        <p:sp>
          <p:nvSpPr>
            <p:cNvPr id="64" name="Diamond 63"/>
            <p:cNvSpPr/>
            <p:nvPr/>
          </p:nvSpPr>
          <p:spPr>
            <a:xfrm>
              <a:off x="5011657" y="4331865"/>
              <a:ext cx="381000" cy="417584"/>
            </a:xfrm>
            <a:prstGeom prst="diamond">
              <a:avLst/>
            </a:prstGeom>
            <a:gradFill rotWithShape="1">
              <a:gsLst>
                <a:gs pos="0">
                  <a:srgbClr val="B88472">
                    <a:tint val="45000"/>
                    <a:satMod val="200000"/>
                  </a:srgbClr>
                </a:gs>
                <a:gs pos="30000">
                  <a:srgbClr val="B88472">
                    <a:tint val="61000"/>
                    <a:satMod val="200000"/>
                  </a:srgbClr>
                </a:gs>
                <a:gs pos="45000">
                  <a:srgbClr val="B88472">
                    <a:tint val="66000"/>
                    <a:satMod val="200000"/>
                  </a:srgbClr>
                </a:gs>
                <a:gs pos="55000">
                  <a:srgbClr val="B88472">
                    <a:tint val="66000"/>
                    <a:satMod val="200000"/>
                  </a:srgbClr>
                </a:gs>
                <a:gs pos="73000">
                  <a:srgbClr val="B88472">
                    <a:tint val="61000"/>
                    <a:satMod val="200000"/>
                  </a:srgbClr>
                </a:gs>
                <a:gs pos="100000">
                  <a:srgbClr val="B88472">
                    <a:tint val="45000"/>
                    <a:satMod val="200000"/>
                  </a:srgbClr>
                </a:gs>
              </a:gsLst>
              <a:lin ang="950000" scaled="1"/>
            </a:gradFill>
            <a:ln w="9525" cap="flat" cmpd="sng" algn="ctr">
              <a:solidFill>
                <a:srgbClr val="B88472"/>
              </a:solidFill>
              <a:prstDash val="solid"/>
            </a:ln>
            <a:effectLst>
              <a:outerShdw blurRad="38100" dist="25400" dir="5400000" rotWithShape="0">
                <a:srgbClr val="000000">
                  <a:alpha val="40000"/>
                </a:srgbClr>
              </a:outerShdw>
            </a:effectLst>
          </p:spPr>
          <p:txBody>
            <a:bodyPr rtlCol="0" anchor="ctr"/>
            <a:lstStyle/>
            <a:p>
              <a:pPr algn="ctr"/>
              <a:r>
                <a:rPr lang="en-US" kern="0" dirty="0">
                  <a:solidFill>
                    <a:sysClr val="windowText" lastClr="000000"/>
                  </a:solidFill>
                  <a:latin typeface="Gill Sans MT"/>
                </a:rPr>
                <a:t>?</a:t>
              </a:r>
            </a:p>
          </p:txBody>
        </p:sp>
        <p:cxnSp>
          <p:nvCxnSpPr>
            <p:cNvPr id="65" name="Straight Connector 64"/>
            <p:cNvCxnSpPr/>
            <p:nvPr/>
          </p:nvCxnSpPr>
          <p:spPr bwMode="auto">
            <a:xfrm flipH="1">
              <a:off x="5198467" y="4756405"/>
              <a:ext cx="0" cy="706313"/>
            </a:xfrm>
            <a:prstGeom prst="line">
              <a:avLst/>
            </a:prstGeom>
            <a:solidFill>
              <a:srgbClr val="CCCCFF"/>
            </a:solidFill>
            <a:ln w="127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7" name="TextBox 66"/>
          <p:cNvSpPr txBox="1"/>
          <p:nvPr/>
        </p:nvSpPr>
        <p:spPr>
          <a:xfrm>
            <a:off x="2854461" y="4836019"/>
            <a:ext cx="485347" cy="307777"/>
          </a:xfrm>
          <a:prstGeom prst="rect">
            <a:avLst/>
          </a:prstGeom>
          <a:noFill/>
        </p:spPr>
        <p:txBody>
          <a:bodyPr wrap="square" rtlCol="0">
            <a:spAutoFit/>
          </a:bodyPr>
          <a:lstStyle/>
          <a:p>
            <a:r>
              <a:rPr lang="en-US" sz="1400" kern="0" dirty="0">
                <a:solidFill>
                  <a:sysClr val="windowText" lastClr="000000"/>
                </a:solidFill>
                <a:latin typeface="Calibri"/>
              </a:rPr>
              <a:t>Yes</a:t>
            </a:r>
          </a:p>
        </p:txBody>
      </p:sp>
      <p:sp>
        <p:nvSpPr>
          <p:cNvPr id="68" name="TextBox 67"/>
          <p:cNvSpPr txBox="1"/>
          <p:nvPr/>
        </p:nvSpPr>
        <p:spPr>
          <a:xfrm>
            <a:off x="5158588" y="3639643"/>
            <a:ext cx="1142282" cy="307777"/>
          </a:xfrm>
          <a:prstGeom prst="rect">
            <a:avLst/>
          </a:prstGeom>
          <a:noFill/>
        </p:spPr>
        <p:txBody>
          <a:bodyPr wrap="square" rtlCol="0">
            <a:spAutoFit/>
          </a:bodyPr>
          <a:lstStyle/>
          <a:p>
            <a:r>
              <a:rPr lang="en-US" sz="1400" kern="0" dirty="0">
                <a:solidFill>
                  <a:sysClr val="windowText" lastClr="000000"/>
                </a:solidFill>
                <a:latin typeface="Calibri"/>
              </a:rPr>
              <a:t>Don’t know</a:t>
            </a:r>
          </a:p>
        </p:txBody>
      </p:sp>
      <p:sp>
        <p:nvSpPr>
          <p:cNvPr id="69" name="TextBox 68"/>
          <p:cNvSpPr txBox="1"/>
          <p:nvPr/>
        </p:nvSpPr>
        <p:spPr>
          <a:xfrm>
            <a:off x="5223497" y="4836019"/>
            <a:ext cx="485347" cy="307777"/>
          </a:xfrm>
          <a:prstGeom prst="rect">
            <a:avLst/>
          </a:prstGeom>
          <a:noFill/>
        </p:spPr>
        <p:txBody>
          <a:bodyPr wrap="square" rtlCol="0">
            <a:spAutoFit/>
          </a:bodyPr>
          <a:lstStyle/>
          <a:p>
            <a:r>
              <a:rPr lang="en-US" sz="1400" kern="0" dirty="0">
                <a:solidFill>
                  <a:sysClr val="windowText" lastClr="000000"/>
                </a:solidFill>
                <a:latin typeface="Calibri"/>
              </a:rPr>
              <a:t>Yes</a:t>
            </a:r>
          </a:p>
        </p:txBody>
      </p:sp>
      <p:sp>
        <p:nvSpPr>
          <p:cNvPr id="70" name="TextBox 69"/>
          <p:cNvSpPr txBox="1"/>
          <p:nvPr/>
        </p:nvSpPr>
        <p:spPr>
          <a:xfrm>
            <a:off x="859834" y="5683722"/>
            <a:ext cx="1822406" cy="707886"/>
          </a:xfrm>
          <a:prstGeom prst="rect">
            <a:avLst/>
          </a:prstGeom>
          <a:noFill/>
        </p:spPr>
        <p:txBody>
          <a:bodyPr wrap="square" rtlCol="0">
            <a:spAutoFit/>
          </a:bodyPr>
          <a:lstStyle/>
          <a:p>
            <a:pPr>
              <a:defRPr/>
            </a:pPr>
            <a:r>
              <a:rPr lang="en-US" sz="2000" b="1" kern="0" dirty="0">
                <a:solidFill>
                  <a:srgbClr val="00B050"/>
                </a:solidFill>
              </a:rPr>
              <a:t>Easy</a:t>
            </a:r>
            <a:r>
              <a:rPr lang="en-US" sz="2000" kern="0" dirty="0">
                <a:solidFill>
                  <a:srgbClr val="00B050"/>
                </a:solidFill>
              </a:rPr>
              <a:t> </a:t>
            </a:r>
            <a:r>
              <a:rPr lang="en-US" sz="2000" kern="0" dirty="0">
                <a:solidFill>
                  <a:sysClr val="windowText" lastClr="000000"/>
                </a:solidFill>
              </a:rPr>
              <a:t>inputs </a:t>
            </a:r>
            <a:r>
              <a:rPr lang="en-US" sz="2000" kern="0" dirty="0">
                <a:solidFill>
                  <a:sysClr val="windowText" lastClr="000000"/>
                </a:solidFill>
                <a:sym typeface="Wingdings" panose="05000000000000000000" pitchFamily="2" charset="2"/>
              </a:rPr>
              <a:t> </a:t>
            </a:r>
            <a:r>
              <a:rPr lang="en-US" sz="2000" b="1" kern="0" dirty="0">
                <a:solidFill>
                  <a:srgbClr val="00B050"/>
                </a:solidFill>
                <a:sym typeface="Wingdings" panose="05000000000000000000" pitchFamily="2" charset="2"/>
              </a:rPr>
              <a:t>Low</a:t>
            </a:r>
            <a:r>
              <a:rPr lang="en-US" sz="2000" kern="0" dirty="0">
                <a:solidFill>
                  <a:srgbClr val="00B050"/>
                </a:solidFill>
                <a:sym typeface="Wingdings" panose="05000000000000000000" pitchFamily="2" charset="2"/>
              </a:rPr>
              <a:t> </a:t>
            </a:r>
            <a:r>
              <a:rPr lang="en-US" sz="2000" kern="0" dirty="0">
                <a:sym typeface="Wingdings" panose="05000000000000000000" pitchFamily="2" charset="2"/>
              </a:rPr>
              <a:t>effort</a:t>
            </a:r>
          </a:p>
        </p:txBody>
      </p:sp>
      <p:sp>
        <p:nvSpPr>
          <p:cNvPr id="71" name="TextBox 70"/>
          <p:cNvSpPr txBox="1"/>
          <p:nvPr/>
        </p:nvSpPr>
        <p:spPr>
          <a:xfrm>
            <a:off x="5995855" y="5683722"/>
            <a:ext cx="1946186" cy="707886"/>
          </a:xfrm>
          <a:prstGeom prst="rect">
            <a:avLst/>
          </a:prstGeom>
          <a:noFill/>
        </p:spPr>
        <p:txBody>
          <a:bodyPr wrap="square" rtlCol="0">
            <a:spAutoFit/>
          </a:bodyPr>
          <a:lstStyle/>
          <a:p>
            <a:pPr>
              <a:defRPr/>
            </a:pPr>
            <a:r>
              <a:rPr lang="en-US" sz="2000" b="1" kern="0" dirty="0">
                <a:solidFill>
                  <a:srgbClr val="FF0000"/>
                </a:solidFill>
              </a:rPr>
              <a:t>Hard</a:t>
            </a:r>
            <a:r>
              <a:rPr lang="en-US" sz="2000" kern="0" dirty="0">
                <a:solidFill>
                  <a:sysClr val="windowText" lastClr="000000"/>
                </a:solidFill>
              </a:rPr>
              <a:t> inputs </a:t>
            </a:r>
            <a:r>
              <a:rPr lang="en-US" sz="2000" kern="0" dirty="0">
                <a:solidFill>
                  <a:sysClr val="windowText" lastClr="000000"/>
                </a:solidFill>
                <a:sym typeface="Wingdings" panose="05000000000000000000" pitchFamily="2" charset="2"/>
              </a:rPr>
              <a:t> </a:t>
            </a:r>
            <a:r>
              <a:rPr lang="en-US" sz="2000" b="1" kern="0" dirty="0">
                <a:solidFill>
                  <a:srgbClr val="FF0000"/>
                </a:solidFill>
                <a:sym typeface="Wingdings" panose="05000000000000000000" pitchFamily="2" charset="2"/>
              </a:rPr>
              <a:t>High</a:t>
            </a:r>
            <a:r>
              <a:rPr lang="en-US" sz="2000" kern="0" dirty="0">
                <a:solidFill>
                  <a:sysClr val="windowText" lastClr="000000"/>
                </a:solidFill>
                <a:sym typeface="Wingdings" panose="05000000000000000000" pitchFamily="2" charset="2"/>
              </a:rPr>
              <a:t> effort</a:t>
            </a:r>
            <a:endParaRPr lang="en-US" sz="2000" kern="0" dirty="0">
              <a:solidFill>
                <a:sysClr val="windowText" lastClr="000000"/>
              </a:solidFill>
            </a:endParaRPr>
          </a:p>
        </p:txBody>
      </p:sp>
      <p:cxnSp>
        <p:nvCxnSpPr>
          <p:cNvPr id="31" name="Straight Connector 30"/>
          <p:cNvCxnSpPr>
            <a:stCxn id="66" idx="2"/>
          </p:cNvCxnSpPr>
          <p:nvPr/>
        </p:nvCxnSpPr>
        <p:spPr bwMode="auto">
          <a:xfrm flipH="1">
            <a:off x="3077217" y="3996260"/>
            <a:ext cx="102110" cy="457908"/>
          </a:xfrm>
          <a:prstGeom prst="line">
            <a:avLst/>
          </a:prstGeom>
          <a:solidFill>
            <a:srgbClr val="CCCCFF"/>
          </a:solidFill>
          <a:ln w="1270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Straight Connector 38"/>
          <p:cNvCxnSpPr>
            <a:stCxn id="68" idx="2"/>
          </p:cNvCxnSpPr>
          <p:nvPr/>
        </p:nvCxnSpPr>
        <p:spPr bwMode="auto">
          <a:xfrm flipH="1">
            <a:off x="5606734" y="3947420"/>
            <a:ext cx="122995" cy="506748"/>
          </a:xfrm>
          <a:prstGeom prst="line">
            <a:avLst/>
          </a:prstGeom>
          <a:solidFill>
            <a:srgbClr val="CCCCFF"/>
          </a:solidFill>
          <a:ln w="1270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28" name="Picture 27"/>
          <p:cNvPicPr>
            <a:picLocks noChangeAspect="1"/>
          </p:cNvPicPr>
          <p:nvPr/>
        </p:nvPicPr>
        <p:blipFill rotWithShape="1">
          <a:blip r:embed="rId3"/>
          <a:srcRect l="61000" t="58489" r="36143" b="31075"/>
          <a:stretch/>
        </p:blipFill>
        <p:spPr>
          <a:xfrm>
            <a:off x="152308" y="4263841"/>
            <a:ext cx="484968" cy="553631"/>
          </a:xfrm>
          <a:prstGeom prst="rect">
            <a:avLst/>
          </a:prstGeom>
        </p:spPr>
      </p:pic>
      <p:pic>
        <p:nvPicPr>
          <p:cNvPr id="29" name="Picture 28"/>
          <p:cNvPicPr>
            <a:picLocks noChangeAspect="1"/>
          </p:cNvPicPr>
          <p:nvPr/>
        </p:nvPicPr>
        <p:blipFill rotWithShape="1">
          <a:blip r:embed="rId4"/>
          <a:srcRect l="59868" t="45270" r="37377" b="45046"/>
          <a:stretch/>
        </p:blipFill>
        <p:spPr>
          <a:xfrm>
            <a:off x="149184" y="4254736"/>
            <a:ext cx="484968" cy="550522"/>
          </a:xfrm>
          <a:prstGeom prst="rect">
            <a:avLst/>
          </a:prstGeom>
        </p:spPr>
      </p:pic>
    </p:spTree>
    <p:extLst>
      <p:ext uri="{BB962C8B-B14F-4D97-AF65-F5344CB8AC3E}">
        <p14:creationId xmlns:p14="http://schemas.microsoft.com/office/powerpoint/2010/main" val="305485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4.44444E-6 2.96296E-6 L 0.26493 -0.00185 " pathEditMode="relative" rAng="0" ptsTypes="AA">
                                      <p:cBhvr>
                                        <p:cTn id="44" dur="2000" fill="hold"/>
                                        <p:tgtEl>
                                          <p:spTgt spid="28"/>
                                        </p:tgtEl>
                                        <p:attrNameLst>
                                          <p:attrName>ppt_x</p:attrName>
                                          <p:attrName>ppt_y</p:attrName>
                                        </p:attrNameLst>
                                      </p:cBhvr>
                                      <p:rCtr x="13247" y="-93"/>
                                    </p:animMotion>
                                  </p:childTnLst>
                                </p:cTn>
                              </p:par>
                            </p:childTnLst>
                          </p:cTn>
                        </p:par>
                      </p:childTnLst>
                    </p:cTn>
                  </p:par>
                  <p:par>
                    <p:cTn id="45" fill="hold">
                      <p:stCondLst>
                        <p:cond delay="indefinite"/>
                      </p:stCondLst>
                      <p:childTnLst>
                        <p:par>
                          <p:cTn id="46" fill="hold">
                            <p:stCondLst>
                              <p:cond delay="0"/>
                            </p:stCondLst>
                            <p:childTnLst>
                              <p:par>
                                <p:cTn id="47" presetID="6" presetClass="emph" presetSubtype="0" fill="hold" grpId="1" nodeType="clickEffect">
                                  <p:stCondLst>
                                    <p:cond delay="0"/>
                                  </p:stCondLst>
                                  <p:childTnLst>
                                    <p:animScale>
                                      <p:cBhvr>
                                        <p:cTn id="48" dur="2000" fill="hold"/>
                                        <p:tgtEl>
                                          <p:spTgt spid="67"/>
                                        </p:tgtEl>
                                      </p:cBhvr>
                                      <p:by x="150000" y="150000"/>
                                    </p:animScale>
                                  </p:childTnLst>
                                </p:cTn>
                              </p:par>
                              <p:par>
                                <p:cTn id="49" presetID="3" presetClass="emph" presetSubtype="2" fill="hold" grpId="2" nodeType="withEffect">
                                  <p:stCondLst>
                                    <p:cond delay="0"/>
                                  </p:stCondLst>
                                  <p:childTnLst>
                                    <p:animClr clrSpc="rgb" dir="cw">
                                      <p:cBhvr override="childStyle">
                                        <p:cTn id="50" dur="2000" fill="hold"/>
                                        <p:tgtEl>
                                          <p:spTgt spid="67"/>
                                        </p:tgtEl>
                                        <p:attrNameLst>
                                          <p:attrName>style.color</p:attrName>
                                        </p:attrNameLst>
                                      </p:cBhvr>
                                      <p:to>
                                        <a:srgbClr val="00B050"/>
                                      </p:to>
                                    </p:animClr>
                                  </p:childTnLst>
                                </p:cTn>
                              </p:par>
                            </p:childTnLst>
                          </p:cTn>
                        </p:par>
                        <p:par>
                          <p:cTn id="51" fill="hold">
                            <p:stCondLst>
                              <p:cond delay="2000"/>
                            </p:stCondLst>
                            <p:childTnLst>
                              <p:par>
                                <p:cTn id="52" presetID="42" presetClass="path" presetSubtype="0" accel="50000" decel="50000" fill="hold" nodeType="afterEffect">
                                  <p:stCondLst>
                                    <p:cond delay="0"/>
                                  </p:stCondLst>
                                  <p:childTnLst>
                                    <p:animMotion origin="layout" path="M 0.26493 -0.00185 L 0.26597 0.19745 " pathEditMode="relative" rAng="0" ptsTypes="AA">
                                      <p:cBhvr>
                                        <p:cTn id="53" dur="2000" fill="hold"/>
                                        <p:tgtEl>
                                          <p:spTgt spid="28"/>
                                        </p:tgtEl>
                                        <p:attrNameLst>
                                          <p:attrName>ppt_x</p:attrName>
                                          <p:attrName>ppt_y</p:attrName>
                                        </p:attrNameLst>
                                      </p:cBhvr>
                                      <p:rCtr x="52" y="9954"/>
                                    </p:animMotion>
                                  </p:childTnLst>
                                </p:cTn>
                              </p:par>
                            </p:childTnLst>
                          </p:cTn>
                        </p:par>
                        <p:par>
                          <p:cTn id="54" fill="hold">
                            <p:stCondLst>
                              <p:cond delay="4000"/>
                            </p:stCondLst>
                            <p:childTnLst>
                              <p:par>
                                <p:cTn id="55" presetID="1" presetClass="entr" presetSubtype="0"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1.66667E-6 3.33333E-6 L 0.26528 -0.00023 " pathEditMode="relative" rAng="0" ptsTypes="AA">
                                      <p:cBhvr>
                                        <p:cTn id="64" dur="2000" fill="hold"/>
                                        <p:tgtEl>
                                          <p:spTgt spid="29"/>
                                        </p:tgtEl>
                                        <p:attrNameLst>
                                          <p:attrName>ppt_x</p:attrName>
                                          <p:attrName>ppt_y</p:attrName>
                                        </p:attrNameLst>
                                      </p:cBhvr>
                                      <p:rCtr x="13299" y="46"/>
                                    </p:animMotion>
                                  </p:childTnLst>
                                </p:cTn>
                              </p:par>
                            </p:childTnLst>
                          </p:cTn>
                        </p:par>
                      </p:childTnLst>
                    </p:cTn>
                  </p:par>
                  <p:par>
                    <p:cTn id="65" fill="hold">
                      <p:stCondLst>
                        <p:cond delay="indefinite"/>
                      </p:stCondLst>
                      <p:childTnLst>
                        <p:par>
                          <p:cTn id="66" fill="hold">
                            <p:stCondLst>
                              <p:cond delay="0"/>
                            </p:stCondLst>
                            <p:childTnLst>
                              <p:par>
                                <p:cTn id="67" presetID="6" presetClass="emph" presetSubtype="0" fill="hold" grpId="1" nodeType="clickEffect">
                                  <p:stCondLst>
                                    <p:cond delay="0"/>
                                  </p:stCondLst>
                                  <p:childTnLst>
                                    <p:animScale>
                                      <p:cBhvr>
                                        <p:cTn id="68" dur="2000" fill="hold"/>
                                        <p:tgtEl>
                                          <p:spTgt spid="66"/>
                                        </p:tgtEl>
                                      </p:cBhvr>
                                      <p:by x="150000" y="150000"/>
                                    </p:animScale>
                                  </p:childTnLst>
                                </p:cTn>
                              </p:par>
                              <p:par>
                                <p:cTn id="69" presetID="3" presetClass="emph" presetSubtype="2" fill="hold" grpId="2" nodeType="withEffect">
                                  <p:stCondLst>
                                    <p:cond delay="0"/>
                                  </p:stCondLst>
                                  <p:childTnLst>
                                    <p:animClr clrSpc="rgb" dir="cw">
                                      <p:cBhvr override="childStyle">
                                        <p:cTn id="70" dur="2000" fill="hold"/>
                                        <p:tgtEl>
                                          <p:spTgt spid="66"/>
                                        </p:tgtEl>
                                        <p:attrNameLst>
                                          <p:attrName>style.color</p:attrName>
                                        </p:attrNameLst>
                                      </p:cBhvr>
                                      <p:to>
                                        <a:srgbClr val="FF0000"/>
                                      </p:to>
                                    </p:animClr>
                                  </p:childTnLst>
                                </p:cTn>
                              </p:par>
                            </p:childTnLst>
                          </p:cTn>
                        </p:par>
                        <p:par>
                          <p:cTn id="71" fill="hold">
                            <p:stCondLst>
                              <p:cond delay="2000"/>
                            </p:stCondLst>
                            <p:childTnLst>
                              <p:par>
                                <p:cTn id="72" presetID="42" presetClass="path" presetSubtype="0" accel="50000" decel="50000" fill="hold" nodeType="afterEffect">
                                  <p:stCondLst>
                                    <p:cond delay="0"/>
                                  </p:stCondLst>
                                  <p:childTnLst>
                                    <p:animMotion origin="layout" path="M 0.26528 -0.00023 L 0.52847 -0.00394 " pathEditMode="relative" rAng="0" ptsTypes="AA">
                                      <p:cBhvr>
                                        <p:cTn id="73" dur="2000" fill="hold"/>
                                        <p:tgtEl>
                                          <p:spTgt spid="29"/>
                                        </p:tgtEl>
                                        <p:attrNameLst>
                                          <p:attrName>ppt_x</p:attrName>
                                          <p:attrName>ppt_y</p:attrName>
                                        </p:attrNameLst>
                                      </p:cBhvr>
                                      <p:rCtr x="13160" y="-185"/>
                                    </p:animMotion>
                                  </p:childTnLst>
                                </p:cTn>
                              </p:par>
                            </p:childTnLst>
                          </p:cTn>
                        </p:par>
                        <p:par>
                          <p:cTn id="74" fill="hold">
                            <p:stCondLst>
                              <p:cond delay="4000"/>
                            </p:stCondLst>
                            <p:childTnLst>
                              <p:par>
                                <p:cTn id="75" presetID="6" presetClass="emph" presetSubtype="0" fill="hold" grpId="1" nodeType="afterEffect">
                                  <p:stCondLst>
                                    <p:cond delay="0"/>
                                  </p:stCondLst>
                                  <p:childTnLst>
                                    <p:animScale>
                                      <p:cBhvr>
                                        <p:cTn id="76" dur="2000" fill="hold"/>
                                        <p:tgtEl>
                                          <p:spTgt spid="68"/>
                                        </p:tgtEl>
                                      </p:cBhvr>
                                      <p:by x="150000" y="150000"/>
                                    </p:animScale>
                                  </p:childTnLst>
                                </p:cTn>
                              </p:par>
                              <p:par>
                                <p:cTn id="77" presetID="3" presetClass="emph" presetSubtype="2" fill="hold" grpId="2" nodeType="withEffect">
                                  <p:stCondLst>
                                    <p:cond delay="0"/>
                                  </p:stCondLst>
                                  <p:childTnLst>
                                    <p:animClr clrSpc="rgb" dir="cw">
                                      <p:cBhvr override="childStyle">
                                        <p:cTn id="78" dur="2000" fill="hold"/>
                                        <p:tgtEl>
                                          <p:spTgt spid="68"/>
                                        </p:tgtEl>
                                        <p:attrNameLst>
                                          <p:attrName>style.color</p:attrName>
                                        </p:attrNameLst>
                                      </p:cBhvr>
                                      <p:to>
                                        <a:srgbClr val="FF0000"/>
                                      </p:to>
                                    </p:animClr>
                                  </p:childTnLst>
                                </p:cTn>
                              </p:par>
                            </p:childTnLst>
                          </p:cTn>
                        </p:par>
                        <p:par>
                          <p:cTn id="79" fill="hold">
                            <p:stCondLst>
                              <p:cond delay="6000"/>
                            </p:stCondLst>
                            <p:childTnLst>
                              <p:par>
                                <p:cTn id="80" presetID="50" presetClass="path" presetSubtype="0" accel="50000" decel="50000" fill="hold" nodeType="afterEffect">
                                  <p:stCondLst>
                                    <p:cond delay="0"/>
                                  </p:stCondLst>
                                  <p:childTnLst>
                                    <p:animMotion origin="layout" path="M 0.52847 -0.00394 C 0.58021 -0.00394 0.73194 0.00046 0.78385 0.00046 C 0.8533 0.00046 0.83906 0.05162 0.83906 0.09722 L 0.83906 0.19907 " pathEditMode="relative" rAng="0" ptsTypes="AAAA">
                                      <p:cBhvr>
                                        <p:cTn id="81" dur="2000" fill="hold"/>
                                        <p:tgtEl>
                                          <p:spTgt spid="29"/>
                                        </p:tgtEl>
                                        <p:attrNameLst>
                                          <p:attrName>ppt_x</p:attrName>
                                          <p:attrName>ppt_y</p:attrName>
                                        </p:attrNameLst>
                                      </p:cBhvr>
                                      <p:rCtr x="15590" y="10139"/>
                                    </p:animMotion>
                                  </p:childTnLst>
                                </p:cTn>
                              </p:par>
                            </p:childTnLst>
                          </p:cTn>
                        </p:par>
                        <p:par>
                          <p:cTn id="82" fill="hold">
                            <p:stCondLst>
                              <p:cond delay="8000"/>
                            </p:stCondLst>
                            <p:childTnLst>
                              <p:par>
                                <p:cTn id="83" presetID="1" presetClass="entr" presetSubtype="0" fill="hold" grpId="0" nodeType="after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6" grpId="0"/>
      <p:bldP spid="66" grpId="1"/>
      <p:bldP spid="66" grpId="2"/>
      <p:bldP spid="67" grpId="0"/>
      <p:bldP spid="67" grpId="1"/>
      <p:bldP spid="67" grpId="2"/>
      <p:bldP spid="68" grpId="0"/>
      <p:bldP spid="68" grpId="1"/>
      <p:bldP spid="68" grpId="2"/>
      <p:bldP spid="69" grpId="0"/>
      <p:bldP spid="70" grpId="0"/>
      <p:bldP spid="7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69EF9E-8149-EB4A-A3D3-8D651E8F6B8F}"/>
              </a:ext>
            </a:extLst>
          </p:cNvPr>
          <p:cNvSpPr>
            <a:spLocks noGrp="1"/>
          </p:cNvSpPr>
          <p:nvPr>
            <p:ph idx="1"/>
          </p:nvPr>
        </p:nvSpPr>
        <p:spPr>
          <a:xfrm>
            <a:off x="250825" y="980729"/>
            <a:ext cx="8642350" cy="5328592"/>
          </a:xfrm>
        </p:spPr>
        <p:txBody>
          <a:bodyPr>
            <a:normAutofit lnSpcReduction="10000"/>
          </a:bodyPr>
          <a:lstStyle/>
          <a:p>
            <a:r>
              <a:rPr lang="en-US" sz="1800" dirty="0"/>
              <a:t>Identify knobs that can scale the effort of classifier to meet the timeliness and accuracy constraints [T,A] on the object/event inference</a:t>
            </a:r>
          </a:p>
          <a:p>
            <a:endParaRPr lang="en-US" sz="1800" dirty="0"/>
          </a:p>
          <a:p>
            <a:r>
              <a:rPr lang="en-US" sz="1800" dirty="0">
                <a:solidFill>
                  <a:schemeClr val="tx2"/>
                </a:solidFill>
              </a:rPr>
              <a:t>Idea1: Classifiers with progressive feature set</a:t>
            </a:r>
          </a:p>
          <a:p>
            <a:pPr lvl="1"/>
            <a:r>
              <a:rPr lang="en-US" sz="1800" dirty="0"/>
              <a:t>A small number of important features are used in the initial stages</a:t>
            </a:r>
          </a:p>
          <a:p>
            <a:pPr lvl="2"/>
            <a:r>
              <a:rPr lang="en-US" sz="1800" dirty="0"/>
              <a:t>E.g. Use a sampled image, employ PCA</a:t>
            </a:r>
          </a:p>
          <a:p>
            <a:pPr lvl="1"/>
            <a:r>
              <a:rPr lang="en-US" sz="1800" dirty="0"/>
              <a:t>A complex classifier uses the complete feature set</a:t>
            </a:r>
          </a:p>
          <a:p>
            <a:pPr lvl="1"/>
            <a:r>
              <a:rPr lang="en-US" sz="1800" dirty="0"/>
              <a:t>In surveillance, threat perception can determine choice of feature sets</a:t>
            </a:r>
          </a:p>
          <a:p>
            <a:pPr lvl="1"/>
            <a:r>
              <a:rPr lang="en-US" sz="1800" dirty="0"/>
              <a:t>Zoom in/out on a target, by dynamically adding/deleting features to the classifier</a:t>
            </a:r>
          </a:p>
          <a:p>
            <a:pPr lvl="1"/>
            <a:r>
              <a:rPr lang="en-US" sz="1800" dirty="0"/>
              <a:t>Increase of feature set </a:t>
            </a:r>
            <a:r>
              <a:rPr lang="en-US" sz="1800" dirty="0">
                <a:sym typeface="Wingdings" panose="05000000000000000000" pitchFamily="2" charset="2"/>
              </a:rPr>
              <a:t></a:t>
            </a:r>
            <a:r>
              <a:rPr lang="en-US" sz="1800" dirty="0"/>
              <a:t> Needs more processing cycles &amp; battery energy, increases time to decide </a:t>
            </a:r>
          </a:p>
          <a:p>
            <a:endParaRPr lang="en-US" sz="1800" dirty="0"/>
          </a:p>
          <a:p>
            <a:r>
              <a:rPr lang="en-US" sz="1800" dirty="0">
                <a:solidFill>
                  <a:schemeClr val="tx2"/>
                </a:solidFill>
              </a:rPr>
              <a:t>Idea2: Classifiers with progressive data bit width</a:t>
            </a:r>
          </a:p>
          <a:p>
            <a:pPr lvl="1"/>
            <a:r>
              <a:rPr lang="en-US" sz="1800" dirty="0"/>
              <a:t>Modulate the computational representation of {(feature, value)} sets</a:t>
            </a:r>
          </a:p>
          <a:p>
            <a:pPr lvl="1"/>
            <a:r>
              <a:rPr lang="en-US" sz="1800" dirty="0"/>
              <a:t>Initial classifiers can operate with low bit-level precision (say, 4-8 bits); more complex classifiers may increase data bit-widths</a:t>
            </a:r>
          </a:p>
          <a:p>
            <a:pPr lvl="1"/>
            <a:r>
              <a:rPr lang="en-US" sz="1800" dirty="0"/>
              <a:t>Precision used in computations is orthogonal to the choice of feature sets</a:t>
            </a:r>
          </a:p>
        </p:txBody>
      </p:sp>
      <p:sp>
        <p:nvSpPr>
          <p:cNvPr id="3" name="Title 2">
            <a:extLst>
              <a:ext uri="{FF2B5EF4-FFF2-40B4-BE49-F238E27FC236}">
                <a16:creationId xmlns:a16="http://schemas.microsoft.com/office/drawing/2014/main" id="{BAC5F837-5E4B-B649-B1C1-B3E77CFEF3C1}"/>
              </a:ext>
            </a:extLst>
          </p:cNvPr>
          <p:cNvSpPr>
            <a:spLocks noGrp="1"/>
          </p:cNvSpPr>
          <p:nvPr>
            <p:ph type="title"/>
          </p:nvPr>
        </p:nvSpPr>
        <p:spPr/>
        <p:txBody>
          <a:bodyPr/>
          <a:lstStyle/>
          <a:p>
            <a:r>
              <a:rPr lang="en-US" dirty="0"/>
              <a:t>Adaptive Effort Classifiers: Design</a:t>
            </a:r>
          </a:p>
        </p:txBody>
      </p:sp>
      <p:sp>
        <p:nvSpPr>
          <p:cNvPr id="4" name="Slide Number Placeholder 3">
            <a:extLst>
              <a:ext uri="{FF2B5EF4-FFF2-40B4-BE49-F238E27FC236}">
                <a16:creationId xmlns:a16="http://schemas.microsoft.com/office/drawing/2014/main" id="{60BCD2E2-C5DA-8141-9F2E-58A2B1A2E74F}"/>
              </a:ext>
            </a:extLst>
          </p:cNvPr>
          <p:cNvSpPr>
            <a:spLocks noGrp="1"/>
          </p:cNvSpPr>
          <p:nvPr>
            <p:ph type="sldNum" sz="quarter" idx="12"/>
          </p:nvPr>
        </p:nvSpPr>
        <p:spPr>
          <a:xfrm>
            <a:off x="7802563" y="6428037"/>
            <a:ext cx="1090612" cy="243303"/>
          </a:xfrm>
        </p:spPr>
        <p:txBody>
          <a:bodyPr/>
          <a:lstStyle/>
          <a:p>
            <a:pPr>
              <a:defRPr/>
            </a:pPr>
            <a:endParaRPr lang="de-DE" dirty="0"/>
          </a:p>
        </p:txBody>
      </p:sp>
    </p:spTree>
    <p:extLst>
      <p:ext uri="{BB962C8B-B14F-4D97-AF65-F5344CB8AC3E}">
        <p14:creationId xmlns:p14="http://schemas.microsoft.com/office/powerpoint/2010/main" val="28130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91AD00-B06D-F444-9C4F-FDCC5E34C799}"/>
              </a:ext>
            </a:extLst>
          </p:cNvPr>
          <p:cNvSpPr>
            <a:spLocks noGrp="1"/>
          </p:cNvSpPr>
          <p:nvPr>
            <p:ph idx="1"/>
          </p:nvPr>
        </p:nvSpPr>
        <p:spPr/>
        <p:txBody>
          <a:bodyPr>
            <a:normAutofit/>
          </a:bodyPr>
          <a:lstStyle/>
          <a:p>
            <a:pPr marL="0" indent="0">
              <a:buNone/>
            </a:pPr>
            <a:r>
              <a:rPr lang="en-US" sz="1800" dirty="0"/>
              <a:t>For proof-of-concept, we will start with small datasets such as</a:t>
            </a:r>
          </a:p>
          <a:p>
            <a:pPr>
              <a:buFont typeface="Wingdings" pitchFamily="2" charset="2"/>
              <a:buChar char="Ø"/>
            </a:pPr>
            <a:r>
              <a:rPr lang="en-US" sz="1800" dirty="0"/>
              <a:t>MNIST</a:t>
            </a:r>
          </a:p>
          <a:p>
            <a:pPr>
              <a:buFont typeface="Wingdings" pitchFamily="2" charset="2"/>
              <a:buChar char="Ø"/>
            </a:pPr>
            <a:r>
              <a:rPr lang="en-US" sz="1800" dirty="0"/>
              <a:t>CIFAR-10</a:t>
            </a:r>
          </a:p>
          <a:p>
            <a:pPr marL="0" indent="0">
              <a:buNone/>
            </a:pPr>
            <a:endParaRPr lang="en-US" sz="1800" dirty="0"/>
          </a:p>
        </p:txBody>
      </p:sp>
      <p:sp>
        <p:nvSpPr>
          <p:cNvPr id="3" name="Title 2">
            <a:extLst>
              <a:ext uri="{FF2B5EF4-FFF2-40B4-BE49-F238E27FC236}">
                <a16:creationId xmlns:a16="http://schemas.microsoft.com/office/drawing/2014/main" id="{7ACEE681-4363-AD42-B790-92D13476B3D7}"/>
              </a:ext>
            </a:extLst>
          </p:cNvPr>
          <p:cNvSpPr>
            <a:spLocks noGrp="1"/>
          </p:cNvSpPr>
          <p:nvPr>
            <p:ph type="title"/>
          </p:nvPr>
        </p:nvSpPr>
        <p:spPr/>
        <p:txBody>
          <a:bodyPr/>
          <a:lstStyle/>
          <a:p>
            <a:r>
              <a:rPr lang="en-US" dirty="0"/>
              <a:t>Datasets</a:t>
            </a:r>
          </a:p>
        </p:txBody>
      </p:sp>
      <p:sp>
        <p:nvSpPr>
          <p:cNvPr id="4" name="Slide Number Placeholder 3">
            <a:extLst>
              <a:ext uri="{FF2B5EF4-FFF2-40B4-BE49-F238E27FC236}">
                <a16:creationId xmlns:a16="http://schemas.microsoft.com/office/drawing/2014/main" id="{F9911FCE-4115-8849-A904-101CFC220225}"/>
              </a:ext>
            </a:extLst>
          </p:cNvPr>
          <p:cNvSpPr>
            <a:spLocks noGrp="1"/>
          </p:cNvSpPr>
          <p:nvPr>
            <p:ph type="sldNum" sz="quarter" idx="12"/>
          </p:nvPr>
        </p:nvSpPr>
        <p:spPr/>
        <p:txBody>
          <a:bodyPr/>
          <a:lstStyle/>
          <a:p>
            <a:pPr>
              <a:defRPr/>
            </a:pPr>
            <a:endParaRPr lang="de-DE" dirty="0"/>
          </a:p>
        </p:txBody>
      </p:sp>
    </p:spTree>
    <p:extLst>
      <p:ext uri="{BB962C8B-B14F-4D97-AF65-F5344CB8AC3E}">
        <p14:creationId xmlns:p14="http://schemas.microsoft.com/office/powerpoint/2010/main" val="2515716906"/>
      </p:ext>
    </p:extLst>
  </p:cSld>
  <p:clrMapOvr>
    <a:masterClrMapping/>
  </p:clrMapOvr>
</p:sld>
</file>

<file path=ppt/theme/theme1.xml><?xml version="1.0" encoding="utf-8"?>
<a:theme xmlns:a="http://schemas.openxmlformats.org/drawingml/2006/main" name="Larissa">
  <a:themeElements>
    <a:clrScheme name="DATE Conference Template">
      <a:dk1>
        <a:srgbClr val="000000"/>
      </a:dk1>
      <a:lt1>
        <a:sysClr val="window" lastClr="FFFFFF"/>
      </a:lt1>
      <a:dk2>
        <a:srgbClr val="00456E"/>
      </a:dk2>
      <a:lt2>
        <a:srgbClr val="D8D8D8"/>
      </a:lt2>
      <a:accent1>
        <a:srgbClr val="377ED5"/>
      </a:accent1>
      <a:accent2>
        <a:srgbClr val="D83A36"/>
      </a:accent2>
      <a:accent3>
        <a:srgbClr val="A5DB39"/>
      </a:accent3>
      <a:accent4>
        <a:srgbClr val="7E4CBA"/>
      </a:accent4>
      <a:accent5>
        <a:srgbClr val="FFED00"/>
      </a:accent5>
      <a:accent6>
        <a:srgbClr val="FF963F"/>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42669</TotalTime>
  <Words>1050</Words>
  <Application>Microsoft Macintosh PowerPoint</Application>
  <PresentationFormat>On-screen Show (4:3)</PresentationFormat>
  <Paragraphs>190</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Gill Sans MT</vt:lpstr>
      <vt:lpstr>Times New Roman</vt:lpstr>
      <vt:lpstr>Trebuchet MS</vt:lpstr>
      <vt:lpstr>Wingdings</vt:lpstr>
      <vt:lpstr>Larissa</vt:lpstr>
      <vt:lpstr>Adaptive Effort Classifiers:  A System Design for Partitioned Edge/Cloud Inference</vt:lpstr>
      <vt:lpstr> Inference on Edge/Cloud Systems</vt:lpstr>
      <vt:lpstr>Embedding Intelligence at the Edge</vt:lpstr>
      <vt:lpstr>Adaptive Effort Classifiers: Motivation</vt:lpstr>
      <vt:lpstr>Adaptive Effort Classifiers: Concept</vt:lpstr>
      <vt:lpstr>Adaptive Effort Classifiers: Design</vt:lpstr>
      <vt:lpstr>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Conference Template</dc:title>
  <dc:creator>Jano Gebelein</dc:creator>
  <cp:lastModifiedBy>dsankar000@citymail.cuny.edu</cp:lastModifiedBy>
  <cp:revision>4929</cp:revision>
  <dcterms:created xsi:type="dcterms:W3CDTF">2012-02-16T16:17:30Z</dcterms:created>
  <dcterms:modified xsi:type="dcterms:W3CDTF">2019-09-30T13:54:57Z</dcterms:modified>
</cp:coreProperties>
</file>