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4"/>
  </p:notesMasterIdLst>
  <p:sldIdLst>
    <p:sldId id="257" r:id="rId2"/>
    <p:sldId id="272" r:id="rId3"/>
    <p:sldId id="260" r:id="rId4"/>
    <p:sldId id="273" r:id="rId5"/>
    <p:sldId id="280" r:id="rId6"/>
    <p:sldId id="319" r:id="rId7"/>
    <p:sldId id="320" r:id="rId8"/>
    <p:sldId id="283" r:id="rId9"/>
    <p:sldId id="262" r:id="rId10"/>
    <p:sldId id="308" r:id="rId11"/>
    <p:sldId id="309" r:id="rId12"/>
    <p:sldId id="294" r:id="rId13"/>
    <p:sldId id="314" r:id="rId14"/>
    <p:sldId id="323" r:id="rId15"/>
    <p:sldId id="289" r:id="rId16"/>
    <p:sldId id="311" r:id="rId17"/>
    <p:sldId id="303" r:id="rId18"/>
    <p:sldId id="317" r:id="rId19"/>
    <p:sldId id="302" r:id="rId20"/>
    <p:sldId id="305" r:id="rId21"/>
    <p:sldId id="316" r:id="rId22"/>
    <p:sldId id="315" r:id="rId23"/>
    <p:sldId id="310" r:id="rId24"/>
    <p:sldId id="313" r:id="rId25"/>
    <p:sldId id="306" r:id="rId26"/>
    <p:sldId id="307" r:id="rId27"/>
    <p:sldId id="282" r:id="rId28"/>
    <p:sldId id="264" r:id="rId29"/>
    <p:sldId id="324" r:id="rId30"/>
    <p:sldId id="278" r:id="rId31"/>
    <p:sldId id="318" r:id="rId32"/>
    <p:sldId id="32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E49"/>
    <a:srgbClr val="99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88235" autoAdjust="0"/>
  </p:normalViewPr>
  <p:slideViewPr>
    <p:cSldViewPr>
      <p:cViewPr>
        <p:scale>
          <a:sx n="66" d="100"/>
          <a:sy n="66" d="100"/>
        </p:scale>
        <p:origin x="-1930" y="-5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5ADC3-9808-45FA-8C93-D9620294A78F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699342-B0DB-432A-B796-D13D85D3585C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Finalized the</a:t>
          </a:r>
          <a:r>
            <a:rPr lang="en-US" sz="1600" baseline="0" dirty="0" smtClean="0">
              <a:latin typeface="Times New Roman" pitchFamily="18" charset="0"/>
              <a:cs typeface="Times New Roman" pitchFamily="18" charset="0"/>
            </a:rPr>
            <a:t> Pipeline</a:t>
          </a:r>
          <a:endParaRPr lang="en-US" sz="1600" dirty="0"/>
        </a:p>
      </dgm:t>
    </dgm:pt>
    <dgm:pt modelId="{AD16D102-2F51-4833-9CD4-834ECEC80B86}" type="parTrans" cxnId="{691479C6-48F0-4AA5-9335-8100F92BC4B7}">
      <dgm:prSet/>
      <dgm:spPr/>
      <dgm:t>
        <a:bodyPr/>
        <a:lstStyle/>
        <a:p>
          <a:endParaRPr lang="en-US"/>
        </a:p>
      </dgm:t>
    </dgm:pt>
    <dgm:pt modelId="{0B70F5CF-0CD4-4804-B4B0-07864A4FE55C}" type="sibTrans" cxnId="{691479C6-48F0-4AA5-9335-8100F92BC4B7}">
      <dgm:prSet/>
      <dgm:spPr/>
      <dgm:t>
        <a:bodyPr/>
        <a:lstStyle/>
        <a:p>
          <a:endParaRPr lang="en-US"/>
        </a:p>
      </dgm:t>
    </dgm:pt>
    <dgm:pt modelId="{946C9819-BFD3-4C84-9FBE-EDDE543498CD}">
      <dgm:prSet phldrT="[Text]" custT="1"/>
      <dgm:spPr/>
      <dgm:t>
        <a:bodyPr/>
        <a:lstStyle/>
        <a:p>
          <a:r>
            <a:rPr lang="en-IN" sz="1600" baseline="0" dirty="0" smtClean="0">
              <a:latin typeface="Times New Roman" pitchFamily="18" charset="0"/>
              <a:cs typeface="Times New Roman" pitchFamily="18" charset="0"/>
            </a:rPr>
            <a:t>Developed Basic structure of RASA</a:t>
          </a:r>
          <a:endParaRPr lang="en-US" sz="1600" dirty="0"/>
        </a:p>
      </dgm:t>
    </dgm:pt>
    <dgm:pt modelId="{1577E542-D4E4-41B7-8082-455F8C92A5AE}" type="parTrans" cxnId="{5E629B71-B90F-45C9-9850-180E988CD9C0}">
      <dgm:prSet/>
      <dgm:spPr/>
      <dgm:t>
        <a:bodyPr/>
        <a:lstStyle/>
        <a:p>
          <a:endParaRPr lang="en-US"/>
        </a:p>
      </dgm:t>
    </dgm:pt>
    <dgm:pt modelId="{8C975611-6A5C-4686-A644-80ED83A13740}" type="sibTrans" cxnId="{5E629B71-B90F-45C9-9850-180E988CD9C0}">
      <dgm:prSet/>
      <dgm:spPr/>
      <dgm:t>
        <a:bodyPr/>
        <a:lstStyle/>
        <a:p>
          <a:endParaRPr lang="en-US"/>
        </a:p>
      </dgm:t>
    </dgm:pt>
    <dgm:pt modelId="{7EA896C4-A054-450B-B944-266C64831446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September - October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64B8A22C-CCDC-4239-8E1C-22C4CD0301D2}" type="parTrans" cxnId="{93495636-EE10-4D5C-805E-6206A8DFC9BB}">
      <dgm:prSet/>
      <dgm:spPr/>
      <dgm:t>
        <a:bodyPr/>
        <a:lstStyle/>
        <a:p>
          <a:endParaRPr lang="en-US"/>
        </a:p>
      </dgm:t>
    </dgm:pt>
    <dgm:pt modelId="{DD65F8A3-852C-4923-A5A7-10692AB1EF9B}" type="sibTrans" cxnId="{93495636-EE10-4D5C-805E-6206A8DFC9BB}">
      <dgm:prSet/>
      <dgm:spPr/>
      <dgm:t>
        <a:bodyPr/>
        <a:lstStyle/>
        <a:p>
          <a:endParaRPr lang="en-US"/>
        </a:p>
      </dgm:t>
    </dgm:pt>
    <dgm:pt modelId="{218880A2-3940-47ED-8124-7F0C4C866645}">
      <dgm:prSet phldrT="[Text]" custT="1"/>
      <dgm:spPr/>
      <dgm:t>
        <a:bodyPr/>
        <a:lstStyle/>
        <a:p>
          <a:r>
            <a:rPr lang="en-US" sz="1600" baseline="0" smtClean="0">
              <a:latin typeface="Times New Roman" pitchFamily="18" charset="0"/>
              <a:cs typeface="Times New Roman" pitchFamily="18" charset="0"/>
            </a:rPr>
            <a:t>Implementing the pipeline  for initial stage processing</a:t>
          </a:r>
          <a:endParaRPr lang="en-US" sz="1600" dirty="0"/>
        </a:p>
      </dgm:t>
    </dgm:pt>
    <dgm:pt modelId="{06CA92B9-DE4E-4884-81FA-8F7C8BEFC8FD}" type="parTrans" cxnId="{56C5AA6B-3EB6-4634-99D1-EA16D0F9C75A}">
      <dgm:prSet/>
      <dgm:spPr/>
      <dgm:t>
        <a:bodyPr/>
        <a:lstStyle/>
        <a:p>
          <a:endParaRPr lang="en-US"/>
        </a:p>
      </dgm:t>
    </dgm:pt>
    <dgm:pt modelId="{BEF7665B-50C2-4D56-927E-929025F21DE3}" type="sibTrans" cxnId="{56C5AA6B-3EB6-4634-99D1-EA16D0F9C75A}">
      <dgm:prSet/>
      <dgm:spPr/>
      <dgm:t>
        <a:bodyPr/>
        <a:lstStyle/>
        <a:p>
          <a:endParaRPr lang="en-US"/>
        </a:p>
      </dgm:t>
    </dgm:pt>
    <dgm:pt modelId="{03DCEE70-3657-477E-94DE-C9FACCD71DE4}">
      <dgm:prSet phldrT="[Text]" custT="1"/>
      <dgm:spPr/>
      <dgm:t>
        <a:bodyPr/>
        <a:lstStyle/>
        <a:p>
          <a:r>
            <a:rPr lang="en-IN" sz="1600" baseline="0" smtClean="0">
              <a:latin typeface="Times New Roman" pitchFamily="18" charset="0"/>
              <a:cs typeface="Times New Roman" pitchFamily="18" charset="0"/>
            </a:rPr>
            <a:t>Testing the existing system</a:t>
          </a:r>
          <a:endParaRPr lang="en-US" sz="1600" dirty="0"/>
        </a:p>
      </dgm:t>
    </dgm:pt>
    <dgm:pt modelId="{01223B81-B72D-43C1-AFCF-46D12AB0CC7D}" type="parTrans" cxnId="{3FA107F6-C47C-473F-A21A-13CA1AB89265}">
      <dgm:prSet/>
      <dgm:spPr/>
      <dgm:t>
        <a:bodyPr/>
        <a:lstStyle/>
        <a:p>
          <a:endParaRPr lang="en-US"/>
        </a:p>
      </dgm:t>
    </dgm:pt>
    <dgm:pt modelId="{42AC4E43-CE01-468F-849C-CB6567863FFD}" type="sibTrans" cxnId="{3FA107F6-C47C-473F-A21A-13CA1AB89265}">
      <dgm:prSet/>
      <dgm:spPr/>
      <dgm:t>
        <a:bodyPr/>
        <a:lstStyle/>
        <a:p>
          <a:endParaRPr lang="en-US"/>
        </a:p>
      </dgm:t>
    </dgm:pt>
    <dgm:pt modelId="{48B4A8CB-6C97-4C89-844D-1D1B93C24DD6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November-December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92EB5231-07E3-4261-AECF-F233636E5CCA}" type="parTrans" cxnId="{1D3EEC37-5E1E-4B11-9529-1B2645517832}">
      <dgm:prSet/>
      <dgm:spPr/>
      <dgm:t>
        <a:bodyPr/>
        <a:lstStyle/>
        <a:p>
          <a:endParaRPr lang="en-US"/>
        </a:p>
      </dgm:t>
    </dgm:pt>
    <dgm:pt modelId="{D3B2FDAA-A727-412E-AAB5-C889CE935841}" type="sibTrans" cxnId="{1D3EEC37-5E1E-4B11-9529-1B2645517832}">
      <dgm:prSet/>
      <dgm:spPr/>
      <dgm:t>
        <a:bodyPr/>
        <a:lstStyle/>
        <a:p>
          <a:endParaRPr lang="en-US"/>
        </a:p>
      </dgm:t>
    </dgm:pt>
    <dgm:pt modelId="{E3BD0D66-0DDB-4F6E-B442-617E3A9D212D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July - August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3364C04F-D9FF-47BE-9988-9819BC057ABC}" type="sibTrans" cxnId="{9B9414A3-DA14-4FA7-98D4-DCDA2D6BABF8}">
      <dgm:prSet/>
      <dgm:spPr/>
      <dgm:t>
        <a:bodyPr/>
        <a:lstStyle/>
        <a:p>
          <a:endParaRPr lang="en-US"/>
        </a:p>
      </dgm:t>
    </dgm:pt>
    <dgm:pt modelId="{639A4ADD-7D86-4154-BF5E-92C9B945E6FC}" type="parTrans" cxnId="{9B9414A3-DA14-4FA7-98D4-DCDA2D6BABF8}">
      <dgm:prSet/>
      <dgm:spPr/>
      <dgm:t>
        <a:bodyPr/>
        <a:lstStyle/>
        <a:p>
          <a:endParaRPr lang="en-US"/>
        </a:p>
      </dgm:t>
    </dgm:pt>
    <dgm:pt modelId="{582526C7-4B1E-4ED6-AD54-DF0A4005EA9F}">
      <dgm:prSet phldrT="[Text]" custT="1"/>
      <dgm:spPr/>
      <dgm:t>
        <a:bodyPr/>
        <a:lstStyle/>
        <a:p>
          <a:r>
            <a:rPr lang="en-IN" sz="1600" baseline="0" smtClean="0">
              <a:latin typeface="Times New Roman" pitchFamily="18" charset="0"/>
              <a:cs typeface="Times New Roman" pitchFamily="18" charset="0"/>
            </a:rPr>
            <a:t>Prototype RAG implementation</a:t>
          </a:r>
          <a:endParaRPr lang="en-US" sz="1600" dirty="0"/>
        </a:p>
      </dgm:t>
    </dgm:pt>
    <dgm:pt modelId="{ECEFB9E4-F9A3-4546-BF75-45E79DC7FEDD}" type="sibTrans" cxnId="{8B32680A-C9C2-44B6-9A5F-494A4D22151D}">
      <dgm:prSet/>
      <dgm:spPr/>
      <dgm:t>
        <a:bodyPr/>
        <a:lstStyle/>
        <a:p>
          <a:endParaRPr lang="en-US"/>
        </a:p>
      </dgm:t>
    </dgm:pt>
    <dgm:pt modelId="{C4611130-5DF3-483E-904C-F99E1F2221C5}" type="parTrans" cxnId="{8B32680A-C9C2-44B6-9A5F-494A4D22151D}">
      <dgm:prSet/>
      <dgm:spPr/>
      <dgm:t>
        <a:bodyPr/>
        <a:lstStyle/>
        <a:p>
          <a:endParaRPr lang="en-US"/>
        </a:p>
      </dgm:t>
    </dgm:pt>
    <dgm:pt modelId="{340751D2-167F-4CD3-8123-ED859C79FAD9}">
      <dgm:prSet phldrT="[Text]" custT="1"/>
      <dgm:spPr/>
      <dgm:t>
        <a:bodyPr/>
        <a:lstStyle/>
        <a:p>
          <a:r>
            <a:rPr lang="en-IN" sz="1600" smtClean="0">
              <a:latin typeface="Times New Roman" pitchFamily="18" charset="0"/>
              <a:cs typeface="Times New Roman" pitchFamily="18" charset="0"/>
            </a:rPr>
            <a:t>Implementation</a:t>
          </a:r>
          <a:r>
            <a:rPr lang="en-IN" sz="1600" baseline="0" smtClean="0">
              <a:latin typeface="Times New Roman" pitchFamily="18" charset="0"/>
              <a:cs typeface="Times New Roman" pitchFamily="18" charset="0"/>
            </a:rPr>
            <a:t> and Integration</a:t>
          </a:r>
          <a:endParaRPr lang="en-US" sz="1600" dirty="0"/>
        </a:p>
      </dgm:t>
    </dgm:pt>
    <dgm:pt modelId="{C71796AF-CF94-4AC1-B534-0806D7F1831C}" type="sibTrans" cxnId="{0ECDF4AA-98ED-4E25-BFC7-666789A63E72}">
      <dgm:prSet/>
      <dgm:spPr/>
      <dgm:t>
        <a:bodyPr/>
        <a:lstStyle/>
        <a:p>
          <a:endParaRPr lang="en-US"/>
        </a:p>
      </dgm:t>
    </dgm:pt>
    <dgm:pt modelId="{E5EAE5B1-5277-4C3C-B1DB-B0EBAAAB57E0}" type="parTrans" cxnId="{0ECDF4AA-98ED-4E25-BFC7-666789A63E72}">
      <dgm:prSet/>
      <dgm:spPr/>
      <dgm:t>
        <a:bodyPr/>
        <a:lstStyle/>
        <a:p>
          <a:endParaRPr lang="en-US"/>
        </a:p>
      </dgm:t>
    </dgm:pt>
    <dgm:pt modelId="{83DF03C2-6EA6-4E11-A856-BC6A2121CA8A}" type="pres">
      <dgm:prSet presAssocID="{F2D5ADC3-9808-45FA-8C93-D9620294A7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7A87F-1BD2-44FC-BF78-7B28D904F8A2}" type="pres">
      <dgm:prSet presAssocID="{E3BD0D66-0DDB-4F6E-B442-617E3A9D212D}" presName="composite" presStyleCnt="0"/>
      <dgm:spPr/>
      <dgm:t>
        <a:bodyPr/>
        <a:lstStyle/>
        <a:p>
          <a:endParaRPr lang="en-US"/>
        </a:p>
      </dgm:t>
    </dgm:pt>
    <dgm:pt modelId="{B5A5E86A-68EA-4E15-8D69-8532C5BD9F34}" type="pres">
      <dgm:prSet presAssocID="{E3BD0D66-0DDB-4F6E-B442-617E3A9D212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045A1-339F-44F1-B7B3-846C2E767544}" type="pres">
      <dgm:prSet presAssocID="{E3BD0D66-0DDB-4F6E-B442-617E3A9D212D}" presName="descendantText" presStyleLbl="alignAcc1" presStyleIdx="0" presStyleCnt="3" custLinFactNeighborX="-561" custLinFactNeighborY="2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5936A-C1A5-4A5C-9173-7F032C795F4D}" type="pres">
      <dgm:prSet presAssocID="{3364C04F-D9FF-47BE-9988-9819BC057ABC}" presName="sp" presStyleCnt="0"/>
      <dgm:spPr/>
      <dgm:t>
        <a:bodyPr/>
        <a:lstStyle/>
        <a:p>
          <a:endParaRPr lang="en-US"/>
        </a:p>
      </dgm:t>
    </dgm:pt>
    <dgm:pt modelId="{92F98CD2-391C-464C-B9C8-A57BD9407259}" type="pres">
      <dgm:prSet presAssocID="{7EA896C4-A054-450B-B944-266C64831446}" presName="composite" presStyleCnt="0"/>
      <dgm:spPr/>
      <dgm:t>
        <a:bodyPr/>
        <a:lstStyle/>
        <a:p>
          <a:endParaRPr lang="en-US"/>
        </a:p>
      </dgm:t>
    </dgm:pt>
    <dgm:pt modelId="{2DA01E55-0B11-4160-8CC2-7A08E72830DF}" type="pres">
      <dgm:prSet presAssocID="{7EA896C4-A054-450B-B944-266C6483144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5059A-A181-4D63-AAD0-6DB3B2037177}" type="pres">
      <dgm:prSet presAssocID="{7EA896C4-A054-450B-B944-266C6483144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D4DFC-3A92-465C-8FA4-1589D36A9382}" type="pres">
      <dgm:prSet presAssocID="{DD65F8A3-852C-4923-A5A7-10692AB1EF9B}" presName="sp" presStyleCnt="0"/>
      <dgm:spPr/>
      <dgm:t>
        <a:bodyPr/>
        <a:lstStyle/>
        <a:p>
          <a:endParaRPr lang="en-US"/>
        </a:p>
      </dgm:t>
    </dgm:pt>
    <dgm:pt modelId="{68563D8B-3CA2-4EF6-9816-EA9BA9151027}" type="pres">
      <dgm:prSet presAssocID="{48B4A8CB-6C97-4C89-844D-1D1B93C24DD6}" presName="composite" presStyleCnt="0"/>
      <dgm:spPr/>
      <dgm:t>
        <a:bodyPr/>
        <a:lstStyle/>
        <a:p>
          <a:endParaRPr lang="en-US"/>
        </a:p>
      </dgm:t>
    </dgm:pt>
    <dgm:pt modelId="{2EA21684-A6E9-4217-B8DE-64D450BD1E0C}" type="pres">
      <dgm:prSet presAssocID="{48B4A8CB-6C97-4C89-844D-1D1B93C24DD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6D13-2040-49A7-AEA6-CDA69DD3F770}" type="pres">
      <dgm:prSet presAssocID="{48B4A8CB-6C97-4C89-844D-1D1B93C24DD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BEB2AD-9987-40FB-8614-B9A51ABE17BE}" type="presOf" srcId="{7EA896C4-A054-450B-B944-266C64831446}" destId="{2DA01E55-0B11-4160-8CC2-7A08E72830DF}" srcOrd="0" destOrd="0" presId="urn:microsoft.com/office/officeart/2005/8/layout/chevron2"/>
    <dgm:cxn modelId="{CA013A1B-06EC-49EF-AB4D-1B2A1D50FF78}" type="presOf" srcId="{03DCEE70-3657-477E-94DE-C9FACCD71DE4}" destId="{EA85059A-A181-4D63-AAD0-6DB3B2037177}" srcOrd="0" destOrd="1" presId="urn:microsoft.com/office/officeart/2005/8/layout/chevron2"/>
    <dgm:cxn modelId="{90B7C3CC-BD40-4F82-A86B-CCD437737407}" type="presOf" srcId="{218880A2-3940-47ED-8124-7F0C4C866645}" destId="{EA85059A-A181-4D63-AAD0-6DB3B2037177}" srcOrd="0" destOrd="0" presId="urn:microsoft.com/office/officeart/2005/8/layout/chevron2"/>
    <dgm:cxn modelId="{691479C6-48F0-4AA5-9335-8100F92BC4B7}" srcId="{E3BD0D66-0DDB-4F6E-B442-617E3A9D212D}" destId="{25699342-B0DB-432A-B796-D13D85D3585C}" srcOrd="0" destOrd="0" parTransId="{AD16D102-2F51-4833-9CD4-834ECEC80B86}" sibTransId="{0B70F5CF-0CD4-4804-B4B0-07864A4FE55C}"/>
    <dgm:cxn modelId="{56C5AA6B-3EB6-4634-99D1-EA16D0F9C75A}" srcId="{7EA896C4-A054-450B-B944-266C64831446}" destId="{218880A2-3940-47ED-8124-7F0C4C866645}" srcOrd="0" destOrd="0" parTransId="{06CA92B9-DE4E-4884-81FA-8F7C8BEFC8FD}" sibTransId="{BEF7665B-50C2-4D56-927E-929025F21DE3}"/>
    <dgm:cxn modelId="{0ECDF4AA-98ED-4E25-BFC7-666789A63E72}" srcId="{48B4A8CB-6C97-4C89-844D-1D1B93C24DD6}" destId="{340751D2-167F-4CD3-8123-ED859C79FAD9}" srcOrd="0" destOrd="0" parTransId="{E5EAE5B1-5277-4C3C-B1DB-B0EBAAAB57E0}" sibTransId="{C71796AF-CF94-4AC1-B534-0806D7F1831C}"/>
    <dgm:cxn modelId="{B4A2EF3E-A527-4C7F-94AE-20B9AD486140}" type="presOf" srcId="{946C9819-BFD3-4C84-9FBE-EDDE543498CD}" destId="{FFB045A1-339F-44F1-B7B3-846C2E767544}" srcOrd="0" destOrd="1" presId="urn:microsoft.com/office/officeart/2005/8/layout/chevron2"/>
    <dgm:cxn modelId="{5265877B-1DBA-489C-9726-B9369308B600}" type="presOf" srcId="{25699342-B0DB-432A-B796-D13D85D3585C}" destId="{FFB045A1-339F-44F1-B7B3-846C2E767544}" srcOrd="0" destOrd="0" presId="urn:microsoft.com/office/officeart/2005/8/layout/chevron2"/>
    <dgm:cxn modelId="{5E629B71-B90F-45C9-9850-180E988CD9C0}" srcId="{E3BD0D66-0DDB-4F6E-B442-617E3A9D212D}" destId="{946C9819-BFD3-4C84-9FBE-EDDE543498CD}" srcOrd="1" destOrd="0" parTransId="{1577E542-D4E4-41B7-8082-455F8C92A5AE}" sibTransId="{8C975611-6A5C-4686-A644-80ED83A13740}"/>
    <dgm:cxn modelId="{9B9414A3-DA14-4FA7-98D4-DCDA2D6BABF8}" srcId="{F2D5ADC3-9808-45FA-8C93-D9620294A78F}" destId="{E3BD0D66-0DDB-4F6E-B442-617E3A9D212D}" srcOrd="0" destOrd="0" parTransId="{639A4ADD-7D86-4154-BF5E-92C9B945E6FC}" sibTransId="{3364C04F-D9FF-47BE-9988-9819BC057ABC}"/>
    <dgm:cxn modelId="{1BA39F3B-3DDA-4A55-8B4D-ECD4297FF1FF}" type="presOf" srcId="{340751D2-167F-4CD3-8123-ED859C79FAD9}" destId="{4B7E6D13-2040-49A7-AEA6-CDA69DD3F770}" srcOrd="0" destOrd="0" presId="urn:microsoft.com/office/officeart/2005/8/layout/chevron2"/>
    <dgm:cxn modelId="{1D3EEC37-5E1E-4B11-9529-1B2645517832}" srcId="{F2D5ADC3-9808-45FA-8C93-D9620294A78F}" destId="{48B4A8CB-6C97-4C89-844D-1D1B93C24DD6}" srcOrd="2" destOrd="0" parTransId="{92EB5231-07E3-4261-AECF-F233636E5CCA}" sibTransId="{D3B2FDAA-A727-412E-AAB5-C889CE935841}"/>
    <dgm:cxn modelId="{8DFEA998-71FC-41E6-9044-C95A2C0BB62C}" type="presOf" srcId="{582526C7-4B1E-4ED6-AD54-DF0A4005EA9F}" destId="{4B7E6D13-2040-49A7-AEA6-CDA69DD3F770}" srcOrd="0" destOrd="1" presId="urn:microsoft.com/office/officeart/2005/8/layout/chevron2"/>
    <dgm:cxn modelId="{E5C4589B-EF7D-4749-A7B5-B1EC05C0B618}" type="presOf" srcId="{48B4A8CB-6C97-4C89-844D-1D1B93C24DD6}" destId="{2EA21684-A6E9-4217-B8DE-64D450BD1E0C}" srcOrd="0" destOrd="0" presId="urn:microsoft.com/office/officeart/2005/8/layout/chevron2"/>
    <dgm:cxn modelId="{93495636-EE10-4D5C-805E-6206A8DFC9BB}" srcId="{F2D5ADC3-9808-45FA-8C93-D9620294A78F}" destId="{7EA896C4-A054-450B-B944-266C64831446}" srcOrd="1" destOrd="0" parTransId="{64B8A22C-CCDC-4239-8E1C-22C4CD0301D2}" sibTransId="{DD65F8A3-852C-4923-A5A7-10692AB1EF9B}"/>
    <dgm:cxn modelId="{8B32680A-C9C2-44B6-9A5F-494A4D22151D}" srcId="{48B4A8CB-6C97-4C89-844D-1D1B93C24DD6}" destId="{582526C7-4B1E-4ED6-AD54-DF0A4005EA9F}" srcOrd="1" destOrd="0" parTransId="{C4611130-5DF3-483E-904C-F99E1F2221C5}" sibTransId="{ECEFB9E4-F9A3-4546-BF75-45E79DC7FEDD}"/>
    <dgm:cxn modelId="{62993020-290C-42C6-B6EC-B50CE6E5131E}" type="presOf" srcId="{E3BD0D66-0DDB-4F6E-B442-617E3A9D212D}" destId="{B5A5E86A-68EA-4E15-8D69-8532C5BD9F34}" srcOrd="0" destOrd="0" presId="urn:microsoft.com/office/officeart/2005/8/layout/chevron2"/>
    <dgm:cxn modelId="{813F8A85-FAB8-4E18-9393-8E0709A247C5}" type="presOf" srcId="{F2D5ADC3-9808-45FA-8C93-D9620294A78F}" destId="{83DF03C2-6EA6-4E11-A856-BC6A2121CA8A}" srcOrd="0" destOrd="0" presId="urn:microsoft.com/office/officeart/2005/8/layout/chevron2"/>
    <dgm:cxn modelId="{3FA107F6-C47C-473F-A21A-13CA1AB89265}" srcId="{7EA896C4-A054-450B-B944-266C64831446}" destId="{03DCEE70-3657-477E-94DE-C9FACCD71DE4}" srcOrd="1" destOrd="0" parTransId="{01223B81-B72D-43C1-AFCF-46D12AB0CC7D}" sibTransId="{42AC4E43-CE01-468F-849C-CB6567863FFD}"/>
    <dgm:cxn modelId="{5A67D04E-89E6-48C7-A368-15C3DE4FFDAD}" type="presParOf" srcId="{83DF03C2-6EA6-4E11-A856-BC6A2121CA8A}" destId="{8257A87F-1BD2-44FC-BF78-7B28D904F8A2}" srcOrd="0" destOrd="0" presId="urn:microsoft.com/office/officeart/2005/8/layout/chevron2"/>
    <dgm:cxn modelId="{AE80EEC7-975F-4D3B-BEA4-FFA642F5559F}" type="presParOf" srcId="{8257A87F-1BD2-44FC-BF78-7B28D904F8A2}" destId="{B5A5E86A-68EA-4E15-8D69-8532C5BD9F34}" srcOrd="0" destOrd="0" presId="urn:microsoft.com/office/officeart/2005/8/layout/chevron2"/>
    <dgm:cxn modelId="{9DAEABFF-4CD6-4FFE-B843-3F6BE5BE190D}" type="presParOf" srcId="{8257A87F-1BD2-44FC-BF78-7B28D904F8A2}" destId="{FFB045A1-339F-44F1-B7B3-846C2E767544}" srcOrd="1" destOrd="0" presId="urn:microsoft.com/office/officeart/2005/8/layout/chevron2"/>
    <dgm:cxn modelId="{ED47F8C1-4614-4281-98E9-7494D0355926}" type="presParOf" srcId="{83DF03C2-6EA6-4E11-A856-BC6A2121CA8A}" destId="{A815936A-C1A5-4A5C-9173-7F032C795F4D}" srcOrd="1" destOrd="0" presId="urn:microsoft.com/office/officeart/2005/8/layout/chevron2"/>
    <dgm:cxn modelId="{E9E313CE-3846-4176-B73D-CD71051B9B60}" type="presParOf" srcId="{83DF03C2-6EA6-4E11-A856-BC6A2121CA8A}" destId="{92F98CD2-391C-464C-B9C8-A57BD9407259}" srcOrd="2" destOrd="0" presId="urn:microsoft.com/office/officeart/2005/8/layout/chevron2"/>
    <dgm:cxn modelId="{6A713455-E7A4-429C-BACC-5D5306590D91}" type="presParOf" srcId="{92F98CD2-391C-464C-B9C8-A57BD9407259}" destId="{2DA01E55-0B11-4160-8CC2-7A08E72830DF}" srcOrd="0" destOrd="0" presId="urn:microsoft.com/office/officeart/2005/8/layout/chevron2"/>
    <dgm:cxn modelId="{8C12E753-FB92-4580-B17B-E69BCA048449}" type="presParOf" srcId="{92F98CD2-391C-464C-B9C8-A57BD9407259}" destId="{EA85059A-A181-4D63-AAD0-6DB3B2037177}" srcOrd="1" destOrd="0" presId="urn:microsoft.com/office/officeart/2005/8/layout/chevron2"/>
    <dgm:cxn modelId="{611AE9FF-62CB-49EE-B696-C49A95EE99D5}" type="presParOf" srcId="{83DF03C2-6EA6-4E11-A856-BC6A2121CA8A}" destId="{55BD4DFC-3A92-465C-8FA4-1589D36A9382}" srcOrd="3" destOrd="0" presId="urn:microsoft.com/office/officeart/2005/8/layout/chevron2"/>
    <dgm:cxn modelId="{74ADD4AA-8C97-432C-AEA8-14DBE68CBE1C}" type="presParOf" srcId="{83DF03C2-6EA6-4E11-A856-BC6A2121CA8A}" destId="{68563D8B-3CA2-4EF6-9816-EA9BA9151027}" srcOrd="4" destOrd="0" presId="urn:microsoft.com/office/officeart/2005/8/layout/chevron2"/>
    <dgm:cxn modelId="{2425A489-ED12-44E2-9906-8CCD4393221E}" type="presParOf" srcId="{68563D8B-3CA2-4EF6-9816-EA9BA9151027}" destId="{2EA21684-A6E9-4217-B8DE-64D450BD1E0C}" srcOrd="0" destOrd="0" presId="urn:microsoft.com/office/officeart/2005/8/layout/chevron2"/>
    <dgm:cxn modelId="{8A0535C1-2983-4A51-A298-EF3812CF781D}" type="presParOf" srcId="{68563D8B-3CA2-4EF6-9816-EA9BA9151027}" destId="{4B7E6D13-2040-49A7-AEA6-CDA69DD3F770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5ADC3-9808-45FA-8C93-D9620294A78F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699342-B0DB-432A-B796-D13D85D3585C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Supplementary</a:t>
          </a:r>
          <a:r>
            <a:rPr lang="en-US" baseline="0" smtClean="0">
              <a:latin typeface="Times New Roman" pitchFamily="18" charset="0"/>
              <a:cs typeface="Times New Roman" pitchFamily="18" charset="0"/>
            </a:rPr>
            <a:t> dataset for RAG and RASA</a:t>
          </a:r>
          <a:endParaRPr lang="en-US" dirty="0"/>
        </a:p>
      </dgm:t>
    </dgm:pt>
    <dgm:pt modelId="{AD16D102-2F51-4833-9CD4-834ECEC80B86}" type="parTrans" cxnId="{691479C6-48F0-4AA5-9335-8100F92BC4B7}">
      <dgm:prSet/>
      <dgm:spPr/>
      <dgm:t>
        <a:bodyPr/>
        <a:lstStyle/>
        <a:p>
          <a:endParaRPr lang="en-US"/>
        </a:p>
      </dgm:t>
    </dgm:pt>
    <dgm:pt modelId="{0B70F5CF-0CD4-4804-B4B0-07864A4FE55C}" type="sibTrans" cxnId="{691479C6-48F0-4AA5-9335-8100F92BC4B7}">
      <dgm:prSet/>
      <dgm:spPr/>
      <dgm:t>
        <a:bodyPr/>
        <a:lstStyle/>
        <a:p>
          <a:endParaRPr lang="en-US"/>
        </a:p>
      </dgm:t>
    </dgm:pt>
    <dgm:pt modelId="{946C9819-BFD3-4C84-9FBE-EDDE543498CD}">
      <dgm:prSet phldrT="[Text]"/>
      <dgm:spPr/>
      <dgm:t>
        <a:bodyPr/>
        <a:lstStyle/>
        <a:p>
          <a:r>
            <a:rPr lang="en-IN" baseline="0" smtClean="0">
              <a:latin typeface="Times New Roman" pitchFamily="18" charset="0"/>
              <a:cs typeface="Times New Roman" pitchFamily="18" charset="0"/>
            </a:rPr>
            <a:t>ChatBot interface, Journal Paper Writing</a:t>
          </a:r>
          <a:endParaRPr lang="en-US" dirty="0"/>
        </a:p>
      </dgm:t>
    </dgm:pt>
    <dgm:pt modelId="{1577E542-D4E4-41B7-8082-455F8C92A5AE}" type="parTrans" cxnId="{5E629B71-B90F-45C9-9850-180E988CD9C0}">
      <dgm:prSet/>
      <dgm:spPr/>
      <dgm:t>
        <a:bodyPr/>
        <a:lstStyle/>
        <a:p>
          <a:endParaRPr lang="en-US"/>
        </a:p>
      </dgm:t>
    </dgm:pt>
    <dgm:pt modelId="{8C975611-6A5C-4686-A644-80ED83A13740}" type="sibTrans" cxnId="{5E629B71-B90F-45C9-9850-180E988CD9C0}">
      <dgm:prSet/>
      <dgm:spPr/>
      <dgm:t>
        <a:bodyPr/>
        <a:lstStyle/>
        <a:p>
          <a:endParaRPr lang="en-US"/>
        </a:p>
      </dgm:t>
    </dgm:pt>
    <dgm:pt modelId="{7EA896C4-A054-450B-B944-266C64831446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March - April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64B8A22C-CCDC-4239-8E1C-22C4CD0301D2}" type="parTrans" cxnId="{93495636-EE10-4D5C-805E-6206A8DFC9BB}">
      <dgm:prSet/>
      <dgm:spPr/>
      <dgm:t>
        <a:bodyPr/>
        <a:lstStyle/>
        <a:p>
          <a:endParaRPr lang="en-US"/>
        </a:p>
      </dgm:t>
    </dgm:pt>
    <dgm:pt modelId="{DD65F8A3-852C-4923-A5A7-10692AB1EF9B}" type="sibTrans" cxnId="{93495636-EE10-4D5C-805E-6206A8DFC9BB}">
      <dgm:prSet/>
      <dgm:spPr/>
      <dgm:t>
        <a:bodyPr/>
        <a:lstStyle/>
        <a:p>
          <a:endParaRPr lang="en-US"/>
        </a:p>
      </dgm:t>
    </dgm:pt>
    <dgm:pt modelId="{218880A2-3940-47ED-8124-7F0C4C866645}">
      <dgm:prSet phldrT="[Text]" custT="1"/>
      <dgm:spPr/>
      <dgm:t>
        <a:bodyPr/>
        <a:lstStyle/>
        <a:p>
          <a:r>
            <a:rPr lang="en-IN" sz="1600" baseline="0" dirty="0" smtClean="0">
              <a:latin typeface="Times New Roman" pitchFamily="18" charset="0"/>
              <a:cs typeface="Times New Roman" pitchFamily="18" charset="0"/>
            </a:rPr>
            <a:t>Comparison between RAG and </a:t>
          </a:r>
          <a:r>
            <a:rPr lang="en-IN" sz="1600" baseline="0" dirty="0" err="1" smtClean="0">
              <a:latin typeface="Times New Roman" pitchFamily="18" charset="0"/>
              <a:cs typeface="Times New Roman" pitchFamily="18" charset="0"/>
            </a:rPr>
            <a:t>GraphRAG</a:t>
          </a:r>
          <a:endParaRPr lang="en-US" sz="1600" dirty="0"/>
        </a:p>
      </dgm:t>
    </dgm:pt>
    <dgm:pt modelId="{06CA92B9-DE4E-4884-81FA-8F7C8BEFC8FD}" type="parTrans" cxnId="{56C5AA6B-3EB6-4634-99D1-EA16D0F9C75A}">
      <dgm:prSet/>
      <dgm:spPr/>
      <dgm:t>
        <a:bodyPr/>
        <a:lstStyle/>
        <a:p>
          <a:endParaRPr lang="en-US"/>
        </a:p>
      </dgm:t>
    </dgm:pt>
    <dgm:pt modelId="{BEF7665B-50C2-4D56-927E-929025F21DE3}" type="sibTrans" cxnId="{56C5AA6B-3EB6-4634-99D1-EA16D0F9C75A}">
      <dgm:prSet/>
      <dgm:spPr/>
      <dgm:t>
        <a:bodyPr/>
        <a:lstStyle/>
        <a:p>
          <a:endParaRPr lang="en-US"/>
        </a:p>
      </dgm:t>
    </dgm:pt>
    <dgm:pt modelId="{48B4A8CB-6C97-4C89-844D-1D1B93C24DD6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May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92EB5231-07E3-4261-AECF-F233636E5CCA}" type="parTrans" cxnId="{1D3EEC37-5E1E-4B11-9529-1B2645517832}">
      <dgm:prSet/>
      <dgm:spPr/>
      <dgm:t>
        <a:bodyPr/>
        <a:lstStyle/>
        <a:p>
          <a:endParaRPr lang="en-US"/>
        </a:p>
      </dgm:t>
    </dgm:pt>
    <dgm:pt modelId="{D3B2FDAA-A727-412E-AAB5-C889CE935841}" type="sibTrans" cxnId="{1D3EEC37-5E1E-4B11-9529-1B2645517832}">
      <dgm:prSet/>
      <dgm:spPr/>
      <dgm:t>
        <a:bodyPr/>
        <a:lstStyle/>
        <a:p>
          <a:endParaRPr lang="en-US"/>
        </a:p>
      </dgm:t>
    </dgm:pt>
    <dgm:pt modelId="{E3BD0D66-0DDB-4F6E-B442-617E3A9D212D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Jan - Feb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3364C04F-D9FF-47BE-9988-9819BC057ABC}" type="sibTrans" cxnId="{9B9414A3-DA14-4FA7-98D4-DCDA2D6BABF8}">
      <dgm:prSet/>
      <dgm:spPr/>
      <dgm:t>
        <a:bodyPr/>
        <a:lstStyle/>
        <a:p>
          <a:endParaRPr lang="en-US"/>
        </a:p>
      </dgm:t>
    </dgm:pt>
    <dgm:pt modelId="{639A4ADD-7D86-4154-BF5E-92C9B945E6FC}" type="parTrans" cxnId="{9B9414A3-DA14-4FA7-98D4-DCDA2D6BABF8}">
      <dgm:prSet/>
      <dgm:spPr/>
      <dgm:t>
        <a:bodyPr/>
        <a:lstStyle/>
        <a:p>
          <a:endParaRPr lang="en-US"/>
        </a:p>
      </dgm:t>
    </dgm:pt>
    <dgm:pt modelId="{340751D2-167F-4CD3-8123-ED859C79FAD9}">
      <dgm:prSet phldrT="[Text]" custT="1"/>
      <dgm:spPr/>
      <dgm:t>
        <a:bodyPr/>
        <a:lstStyle/>
        <a:p>
          <a:r>
            <a:rPr lang="en-US" sz="1800" smtClean="0">
              <a:latin typeface="Times New Roman" pitchFamily="18" charset="0"/>
              <a:cs typeface="Times New Roman" pitchFamily="18" charset="0"/>
            </a:rPr>
            <a:t>Testing and Validation</a:t>
          </a:r>
          <a:endParaRPr lang="en-US" sz="1800" dirty="0"/>
        </a:p>
      </dgm:t>
    </dgm:pt>
    <dgm:pt modelId="{C71796AF-CF94-4AC1-B534-0806D7F1831C}" type="sibTrans" cxnId="{0ECDF4AA-98ED-4E25-BFC7-666789A63E72}">
      <dgm:prSet/>
      <dgm:spPr/>
      <dgm:t>
        <a:bodyPr/>
        <a:lstStyle/>
        <a:p>
          <a:endParaRPr lang="en-US"/>
        </a:p>
      </dgm:t>
    </dgm:pt>
    <dgm:pt modelId="{E5EAE5B1-5277-4C3C-B1DB-B0EBAAAB57E0}" type="parTrans" cxnId="{0ECDF4AA-98ED-4E25-BFC7-666789A63E72}">
      <dgm:prSet/>
      <dgm:spPr/>
      <dgm:t>
        <a:bodyPr/>
        <a:lstStyle/>
        <a:p>
          <a:endParaRPr lang="en-US"/>
        </a:p>
      </dgm:t>
    </dgm:pt>
    <dgm:pt modelId="{BED983CB-47A4-47AB-91A2-DAF1CD1F0409}">
      <dgm:prSet custT="1"/>
      <dgm:spPr/>
      <dgm:t>
        <a:bodyPr/>
        <a:lstStyle/>
        <a:p>
          <a:r>
            <a:rPr lang="en-US" sz="1800" baseline="0" smtClean="0">
              <a:latin typeface="Times New Roman" pitchFamily="18" charset="0"/>
              <a:cs typeface="Times New Roman" pitchFamily="18" charset="0"/>
            </a:rPr>
            <a:t>Accuracy estimation</a:t>
          </a:r>
          <a:endParaRPr lang="en-US" sz="1800" dirty="0" smtClean="0">
            <a:latin typeface="Times New Roman" pitchFamily="18" charset="0"/>
            <a:cs typeface="Times New Roman" pitchFamily="18" charset="0"/>
          </a:endParaRPr>
        </a:p>
      </dgm:t>
    </dgm:pt>
    <dgm:pt modelId="{4D04780B-8386-472F-94DA-C23B73082344}" type="parTrans" cxnId="{391467C4-8ABD-4F1D-A0BE-B74A70AD859B}">
      <dgm:prSet/>
      <dgm:spPr/>
      <dgm:t>
        <a:bodyPr/>
        <a:lstStyle/>
        <a:p>
          <a:endParaRPr lang="en-US"/>
        </a:p>
      </dgm:t>
    </dgm:pt>
    <dgm:pt modelId="{A6B15FE1-C809-453D-A1A0-4664825E6D69}" type="sibTrans" cxnId="{391467C4-8ABD-4F1D-A0BE-B74A70AD859B}">
      <dgm:prSet/>
      <dgm:spPr/>
      <dgm:t>
        <a:bodyPr/>
        <a:lstStyle/>
        <a:p>
          <a:endParaRPr lang="en-US"/>
        </a:p>
      </dgm:t>
    </dgm:pt>
    <dgm:pt modelId="{83DF03C2-6EA6-4E11-A856-BC6A2121CA8A}" type="pres">
      <dgm:prSet presAssocID="{F2D5ADC3-9808-45FA-8C93-D9620294A7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7A87F-1BD2-44FC-BF78-7B28D904F8A2}" type="pres">
      <dgm:prSet presAssocID="{E3BD0D66-0DDB-4F6E-B442-617E3A9D212D}" presName="composite" presStyleCnt="0"/>
      <dgm:spPr/>
      <dgm:t>
        <a:bodyPr/>
        <a:lstStyle/>
        <a:p>
          <a:endParaRPr lang="en-US"/>
        </a:p>
      </dgm:t>
    </dgm:pt>
    <dgm:pt modelId="{B5A5E86A-68EA-4E15-8D69-8532C5BD9F34}" type="pres">
      <dgm:prSet presAssocID="{E3BD0D66-0DDB-4F6E-B442-617E3A9D212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045A1-339F-44F1-B7B3-846C2E767544}" type="pres">
      <dgm:prSet presAssocID="{E3BD0D66-0DDB-4F6E-B442-617E3A9D212D}" presName="descendantText" presStyleLbl="alignAcc1" presStyleIdx="0" presStyleCnt="3" custLinFactNeighborX="1395" custLinFactNeighborY="-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5936A-C1A5-4A5C-9173-7F032C795F4D}" type="pres">
      <dgm:prSet presAssocID="{3364C04F-D9FF-47BE-9988-9819BC057ABC}" presName="sp" presStyleCnt="0"/>
      <dgm:spPr/>
      <dgm:t>
        <a:bodyPr/>
        <a:lstStyle/>
        <a:p>
          <a:endParaRPr lang="en-US"/>
        </a:p>
      </dgm:t>
    </dgm:pt>
    <dgm:pt modelId="{92F98CD2-391C-464C-B9C8-A57BD9407259}" type="pres">
      <dgm:prSet presAssocID="{7EA896C4-A054-450B-B944-266C64831446}" presName="composite" presStyleCnt="0"/>
      <dgm:spPr/>
      <dgm:t>
        <a:bodyPr/>
        <a:lstStyle/>
        <a:p>
          <a:endParaRPr lang="en-US"/>
        </a:p>
      </dgm:t>
    </dgm:pt>
    <dgm:pt modelId="{2DA01E55-0B11-4160-8CC2-7A08E72830DF}" type="pres">
      <dgm:prSet presAssocID="{7EA896C4-A054-450B-B944-266C6483144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5059A-A181-4D63-AAD0-6DB3B2037177}" type="pres">
      <dgm:prSet presAssocID="{7EA896C4-A054-450B-B944-266C6483144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D4DFC-3A92-465C-8FA4-1589D36A9382}" type="pres">
      <dgm:prSet presAssocID="{DD65F8A3-852C-4923-A5A7-10692AB1EF9B}" presName="sp" presStyleCnt="0"/>
      <dgm:spPr/>
      <dgm:t>
        <a:bodyPr/>
        <a:lstStyle/>
        <a:p>
          <a:endParaRPr lang="en-US"/>
        </a:p>
      </dgm:t>
    </dgm:pt>
    <dgm:pt modelId="{68563D8B-3CA2-4EF6-9816-EA9BA9151027}" type="pres">
      <dgm:prSet presAssocID="{48B4A8CB-6C97-4C89-844D-1D1B93C24DD6}" presName="composite" presStyleCnt="0"/>
      <dgm:spPr/>
      <dgm:t>
        <a:bodyPr/>
        <a:lstStyle/>
        <a:p>
          <a:endParaRPr lang="en-US"/>
        </a:p>
      </dgm:t>
    </dgm:pt>
    <dgm:pt modelId="{2EA21684-A6E9-4217-B8DE-64D450BD1E0C}" type="pres">
      <dgm:prSet presAssocID="{48B4A8CB-6C97-4C89-844D-1D1B93C24DD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6D13-2040-49A7-AEA6-CDA69DD3F770}" type="pres">
      <dgm:prSet presAssocID="{48B4A8CB-6C97-4C89-844D-1D1B93C24DD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479C6-48F0-4AA5-9335-8100F92BC4B7}" srcId="{E3BD0D66-0DDB-4F6E-B442-617E3A9D212D}" destId="{25699342-B0DB-432A-B796-D13D85D3585C}" srcOrd="0" destOrd="0" parTransId="{AD16D102-2F51-4833-9CD4-834ECEC80B86}" sibTransId="{0B70F5CF-0CD4-4804-B4B0-07864A4FE55C}"/>
    <dgm:cxn modelId="{56C5AA6B-3EB6-4634-99D1-EA16D0F9C75A}" srcId="{7EA896C4-A054-450B-B944-266C64831446}" destId="{218880A2-3940-47ED-8124-7F0C4C866645}" srcOrd="0" destOrd="0" parTransId="{06CA92B9-DE4E-4884-81FA-8F7C8BEFC8FD}" sibTransId="{BEF7665B-50C2-4D56-927E-929025F21DE3}"/>
    <dgm:cxn modelId="{0ECDF4AA-98ED-4E25-BFC7-666789A63E72}" srcId="{48B4A8CB-6C97-4C89-844D-1D1B93C24DD6}" destId="{340751D2-167F-4CD3-8123-ED859C79FAD9}" srcOrd="0" destOrd="0" parTransId="{E5EAE5B1-5277-4C3C-B1DB-B0EBAAAB57E0}" sibTransId="{C71796AF-CF94-4AC1-B534-0806D7F1831C}"/>
    <dgm:cxn modelId="{5E629B71-B90F-45C9-9850-180E988CD9C0}" srcId="{E3BD0D66-0DDB-4F6E-B442-617E3A9D212D}" destId="{946C9819-BFD3-4C84-9FBE-EDDE543498CD}" srcOrd="1" destOrd="0" parTransId="{1577E542-D4E4-41B7-8082-455F8C92A5AE}" sibTransId="{8C975611-6A5C-4686-A644-80ED83A13740}"/>
    <dgm:cxn modelId="{98A79201-FFB5-43D6-9E5D-02386A9184D5}" type="presOf" srcId="{BED983CB-47A4-47AB-91A2-DAF1CD1F0409}" destId="{4B7E6D13-2040-49A7-AEA6-CDA69DD3F770}" srcOrd="0" destOrd="1" presId="urn:microsoft.com/office/officeart/2005/8/layout/chevron2"/>
    <dgm:cxn modelId="{85DEB42A-06A5-4706-8023-493382AB5B0D}" type="presOf" srcId="{946C9819-BFD3-4C84-9FBE-EDDE543498CD}" destId="{FFB045A1-339F-44F1-B7B3-846C2E767544}" srcOrd="0" destOrd="1" presId="urn:microsoft.com/office/officeart/2005/8/layout/chevron2"/>
    <dgm:cxn modelId="{9B9414A3-DA14-4FA7-98D4-DCDA2D6BABF8}" srcId="{F2D5ADC3-9808-45FA-8C93-D9620294A78F}" destId="{E3BD0D66-0DDB-4F6E-B442-617E3A9D212D}" srcOrd="0" destOrd="0" parTransId="{639A4ADD-7D86-4154-BF5E-92C9B945E6FC}" sibTransId="{3364C04F-D9FF-47BE-9988-9819BC057ABC}"/>
    <dgm:cxn modelId="{7C5EFC09-DC1B-416C-A177-8D0A7E4716CE}" type="presOf" srcId="{218880A2-3940-47ED-8124-7F0C4C866645}" destId="{EA85059A-A181-4D63-AAD0-6DB3B2037177}" srcOrd="0" destOrd="0" presId="urn:microsoft.com/office/officeart/2005/8/layout/chevron2"/>
    <dgm:cxn modelId="{DDC4A573-9BEC-4AE9-99CD-969363E7C1CE}" type="presOf" srcId="{48B4A8CB-6C97-4C89-844D-1D1B93C24DD6}" destId="{2EA21684-A6E9-4217-B8DE-64D450BD1E0C}" srcOrd="0" destOrd="0" presId="urn:microsoft.com/office/officeart/2005/8/layout/chevron2"/>
    <dgm:cxn modelId="{1D3EEC37-5E1E-4B11-9529-1B2645517832}" srcId="{F2D5ADC3-9808-45FA-8C93-D9620294A78F}" destId="{48B4A8CB-6C97-4C89-844D-1D1B93C24DD6}" srcOrd="2" destOrd="0" parTransId="{92EB5231-07E3-4261-AECF-F233636E5CCA}" sibTransId="{D3B2FDAA-A727-412E-AAB5-C889CE935841}"/>
    <dgm:cxn modelId="{D02F0328-D781-4681-B0FE-9B8616C134CA}" type="presOf" srcId="{25699342-B0DB-432A-B796-D13D85D3585C}" destId="{FFB045A1-339F-44F1-B7B3-846C2E767544}" srcOrd="0" destOrd="0" presId="urn:microsoft.com/office/officeart/2005/8/layout/chevron2"/>
    <dgm:cxn modelId="{6ACCC32C-1C9C-43E0-AF98-0DCE2607B5ED}" type="presOf" srcId="{F2D5ADC3-9808-45FA-8C93-D9620294A78F}" destId="{83DF03C2-6EA6-4E11-A856-BC6A2121CA8A}" srcOrd="0" destOrd="0" presId="urn:microsoft.com/office/officeart/2005/8/layout/chevron2"/>
    <dgm:cxn modelId="{8FC3D184-1ADC-4C61-AFCC-E13230D040CC}" type="presOf" srcId="{E3BD0D66-0DDB-4F6E-B442-617E3A9D212D}" destId="{B5A5E86A-68EA-4E15-8D69-8532C5BD9F34}" srcOrd="0" destOrd="0" presId="urn:microsoft.com/office/officeart/2005/8/layout/chevron2"/>
    <dgm:cxn modelId="{93495636-EE10-4D5C-805E-6206A8DFC9BB}" srcId="{F2D5ADC3-9808-45FA-8C93-D9620294A78F}" destId="{7EA896C4-A054-450B-B944-266C64831446}" srcOrd="1" destOrd="0" parTransId="{64B8A22C-CCDC-4239-8E1C-22C4CD0301D2}" sibTransId="{DD65F8A3-852C-4923-A5A7-10692AB1EF9B}"/>
    <dgm:cxn modelId="{DA3763B4-AE7E-4972-ABCB-F9D2A09230D4}" type="presOf" srcId="{7EA896C4-A054-450B-B944-266C64831446}" destId="{2DA01E55-0B11-4160-8CC2-7A08E72830DF}" srcOrd="0" destOrd="0" presId="urn:microsoft.com/office/officeart/2005/8/layout/chevron2"/>
    <dgm:cxn modelId="{391467C4-8ABD-4F1D-A0BE-B74A70AD859B}" srcId="{48B4A8CB-6C97-4C89-844D-1D1B93C24DD6}" destId="{BED983CB-47A4-47AB-91A2-DAF1CD1F0409}" srcOrd="1" destOrd="0" parTransId="{4D04780B-8386-472F-94DA-C23B73082344}" sibTransId="{A6B15FE1-C809-453D-A1A0-4664825E6D69}"/>
    <dgm:cxn modelId="{AEF8A645-5189-46B1-B5B1-2DD6C7E6A95B}" type="presOf" srcId="{340751D2-167F-4CD3-8123-ED859C79FAD9}" destId="{4B7E6D13-2040-49A7-AEA6-CDA69DD3F770}" srcOrd="0" destOrd="0" presId="urn:microsoft.com/office/officeart/2005/8/layout/chevron2"/>
    <dgm:cxn modelId="{0CB51D0C-83CC-453E-982A-6C6A4139688B}" type="presParOf" srcId="{83DF03C2-6EA6-4E11-A856-BC6A2121CA8A}" destId="{8257A87F-1BD2-44FC-BF78-7B28D904F8A2}" srcOrd="0" destOrd="0" presId="urn:microsoft.com/office/officeart/2005/8/layout/chevron2"/>
    <dgm:cxn modelId="{00F1FE34-8953-412E-A82B-6D341F349D06}" type="presParOf" srcId="{8257A87F-1BD2-44FC-BF78-7B28D904F8A2}" destId="{B5A5E86A-68EA-4E15-8D69-8532C5BD9F34}" srcOrd="0" destOrd="0" presId="urn:microsoft.com/office/officeart/2005/8/layout/chevron2"/>
    <dgm:cxn modelId="{AD3DE2F4-C39B-4135-9AD8-BAC56C07B559}" type="presParOf" srcId="{8257A87F-1BD2-44FC-BF78-7B28D904F8A2}" destId="{FFB045A1-339F-44F1-B7B3-846C2E767544}" srcOrd="1" destOrd="0" presId="urn:microsoft.com/office/officeart/2005/8/layout/chevron2"/>
    <dgm:cxn modelId="{C31E1EBE-5359-4240-8319-3A9432990341}" type="presParOf" srcId="{83DF03C2-6EA6-4E11-A856-BC6A2121CA8A}" destId="{A815936A-C1A5-4A5C-9173-7F032C795F4D}" srcOrd="1" destOrd="0" presId="urn:microsoft.com/office/officeart/2005/8/layout/chevron2"/>
    <dgm:cxn modelId="{4CFC72B0-44DE-4D48-B3C8-C83448C0F9C9}" type="presParOf" srcId="{83DF03C2-6EA6-4E11-A856-BC6A2121CA8A}" destId="{92F98CD2-391C-464C-B9C8-A57BD9407259}" srcOrd="2" destOrd="0" presId="urn:microsoft.com/office/officeart/2005/8/layout/chevron2"/>
    <dgm:cxn modelId="{A86EDCAD-9BD9-409F-BB3F-2139AEB01953}" type="presParOf" srcId="{92F98CD2-391C-464C-B9C8-A57BD9407259}" destId="{2DA01E55-0B11-4160-8CC2-7A08E72830DF}" srcOrd="0" destOrd="0" presId="urn:microsoft.com/office/officeart/2005/8/layout/chevron2"/>
    <dgm:cxn modelId="{6F88AF41-34D0-469F-97F8-C50BFD4DA456}" type="presParOf" srcId="{92F98CD2-391C-464C-B9C8-A57BD9407259}" destId="{EA85059A-A181-4D63-AAD0-6DB3B2037177}" srcOrd="1" destOrd="0" presId="urn:microsoft.com/office/officeart/2005/8/layout/chevron2"/>
    <dgm:cxn modelId="{86BD0DD2-DCF6-4723-AFEB-9C91725ED1DB}" type="presParOf" srcId="{83DF03C2-6EA6-4E11-A856-BC6A2121CA8A}" destId="{55BD4DFC-3A92-465C-8FA4-1589D36A9382}" srcOrd="3" destOrd="0" presId="urn:microsoft.com/office/officeart/2005/8/layout/chevron2"/>
    <dgm:cxn modelId="{FA33AD32-6812-4950-BC5E-1DF097319DFF}" type="presParOf" srcId="{83DF03C2-6EA6-4E11-A856-BC6A2121CA8A}" destId="{68563D8B-3CA2-4EF6-9816-EA9BA9151027}" srcOrd="4" destOrd="0" presId="urn:microsoft.com/office/officeart/2005/8/layout/chevron2"/>
    <dgm:cxn modelId="{DFFB754D-5739-469F-8020-4D0E24768BCB}" type="presParOf" srcId="{68563D8B-3CA2-4EF6-9816-EA9BA9151027}" destId="{2EA21684-A6E9-4217-B8DE-64D450BD1E0C}" srcOrd="0" destOrd="0" presId="urn:microsoft.com/office/officeart/2005/8/layout/chevron2"/>
    <dgm:cxn modelId="{CF968DE4-9CB9-4B67-B094-047F888DA346}" type="presParOf" srcId="{68563D8B-3CA2-4EF6-9816-EA9BA9151027}" destId="{4B7E6D13-2040-49A7-AEA6-CDA69DD3F77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AD40-CB02-4DD8-9156-60667338BF4A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50EBB-1D63-4C32-95A9-467C390D0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50EBB-1D63-4C32-95A9-467C390D02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50EBB-1D63-4C32-95A9-467C390D02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6BFFC3-0837-48F1-99C9-AC35C36B7304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7A5A6-EB59-4AA8-966A-58EA924B88ED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C061C-AC39-4AD8-A62C-6C0EBCFB30C8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0067F2-94BF-44B7-8301-941C008C2220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587E6-64C2-4056-8657-AE5126D55FA4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1CCB8-FBDA-46B6-90F0-0BEFE4F25222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D5220-6C2B-440B-BDB4-14AA5229476F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A1F35-2DAF-4583-A3EE-4FAE1A3BE10E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52A56-CD3F-428A-806A-ADC0C2D4D4DF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F80AE9-7560-4262-8C01-5F7BA9480B26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96C236-04FB-4188-AA8C-1567F018B24D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2C27EB-53E5-4907-8082-7A4E848D413E}" type="datetime1">
              <a:rPr lang="en-US" smtClean="0"/>
              <a:pPr/>
              <a:t>5/27/2025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2E3BF8-DB63-4006-9068-65D02BE56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2857496"/>
            <a:ext cx="8786842" cy="10001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Agricultural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Improving Context-Specific Query Resolution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with LLMs, RASA, and RAG Systems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In Collaboration with Professor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Ginige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Team (Western Sydney University)</a:t>
            </a:r>
          </a:p>
          <a:p>
            <a:pPr>
              <a:buNone/>
            </a:pPr>
            <a:endParaRPr lang="en-US" sz="22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9397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Master’s Thesis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Google Shape;129;p25"/>
          <p:cNvSpPr/>
          <p:nvPr/>
        </p:nvSpPr>
        <p:spPr>
          <a:xfrm>
            <a:off x="3786182" y="1071546"/>
            <a:ext cx="1533840" cy="1684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14348" y="4286256"/>
            <a:ext cx="2071702" cy="151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>
                <a:latin typeface="Radley"/>
                <a:ea typeface="Calibri" pitchFamily="34" charset="0"/>
                <a:cs typeface="Calibri" pitchFamily="34" charset="0"/>
              </a:rPr>
              <a:t>Work By:</a:t>
            </a:r>
            <a:endParaRPr lang="en-US" sz="800" dirty="0">
              <a:latin typeface="Radley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IN" dirty="0" smtClean="0">
                <a:latin typeface="Radley"/>
                <a:ea typeface="Calibri" pitchFamily="34" charset="0"/>
                <a:cs typeface="Calibri" pitchFamily="34" charset="0"/>
              </a:rPr>
              <a:t>MADHAV MISHRA</a:t>
            </a:r>
            <a:endParaRPr lang="en-US" dirty="0">
              <a:latin typeface="Radley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 smtClean="0">
                <a:latin typeface="Radley"/>
                <a:ea typeface="Calibri" pitchFamily="34" charset="0"/>
                <a:cs typeface="Calibri" pitchFamily="34" charset="0"/>
              </a:rPr>
              <a:t>M-Tech  AI</a:t>
            </a:r>
            <a:endParaRPr lang="en-US" sz="800" dirty="0">
              <a:latin typeface="Radley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 smtClean="0">
                <a:latin typeface="Radley"/>
                <a:ea typeface="Calibri" pitchFamily="34" charset="0"/>
                <a:cs typeface="Calibri" pitchFamily="34" charset="0"/>
              </a:rPr>
              <a:t>2022AIM1004</a:t>
            </a:r>
            <a:endParaRPr lang="en-US" dirty="0">
              <a:latin typeface="Radley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8523" y="4214818"/>
            <a:ext cx="3107838" cy="1834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/>
              <a:t>Guided By:</a:t>
            </a:r>
            <a:endParaRPr lang="en-US" sz="700" dirty="0"/>
          </a:p>
          <a:p>
            <a:pPr algn="r"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/>
              <a:t>Dr. </a:t>
            </a:r>
            <a:r>
              <a:rPr lang="en-US" dirty="0" err="1"/>
              <a:t>Neeraj</a:t>
            </a:r>
            <a:r>
              <a:rPr lang="en-US" dirty="0"/>
              <a:t> </a:t>
            </a:r>
            <a:r>
              <a:rPr lang="en-US" dirty="0" err="1"/>
              <a:t>Goel</a:t>
            </a:r>
            <a:endParaRPr lang="en-US" sz="700" dirty="0"/>
          </a:p>
          <a:p>
            <a:pPr algn="r"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/>
              <a:t>Assistant Professor</a:t>
            </a:r>
            <a:endParaRPr lang="en-US" sz="700" dirty="0"/>
          </a:p>
          <a:p>
            <a:pPr algn="r"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/>
              <a:t>Department of CSE, IIT </a:t>
            </a:r>
            <a:r>
              <a:rPr lang="en-US" dirty="0" err="1"/>
              <a:t>Ropar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Development of RASA Module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7500990" cy="292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Requirements :</a:t>
            </a:r>
          </a:p>
          <a:p>
            <a:endParaRPr lang="en-IN" sz="1200" dirty="0" smtClean="0"/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1600" dirty="0" smtClean="0"/>
              <a:t>Dataset for intent and entity training – </a:t>
            </a:r>
            <a:r>
              <a:rPr lang="en-IN" sz="1600" b="1" dirty="0" smtClean="0">
                <a:solidFill>
                  <a:srgbClr val="00B050"/>
                </a:solidFill>
              </a:rPr>
              <a:t>KCC &amp; KVK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1600" dirty="0" smtClean="0"/>
              <a:t>Slot Identification - 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Expert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1600" dirty="0" smtClean="0"/>
              <a:t>Updating RASA for collecting missing information – </a:t>
            </a:r>
            <a:r>
              <a:rPr lang="en-IN" sz="1600" dirty="0" smtClean="0">
                <a:solidFill>
                  <a:srgbClr val="0070C0"/>
                </a:solidFill>
              </a:rPr>
              <a:t> S/W Development</a:t>
            </a:r>
          </a:p>
          <a:p>
            <a:pPr marL="342900" indent="-342900"/>
            <a:endParaRPr lang="en-IN" sz="1600" dirty="0" smtClean="0">
              <a:solidFill>
                <a:srgbClr val="0070C0"/>
              </a:solidFill>
            </a:endParaRPr>
          </a:p>
          <a:p>
            <a:pPr marL="342900" indent="-342900"/>
            <a:endParaRPr lang="en-IN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Data Collection &amp; RASA Training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1.KCC data of Punjab and Uttar Pradesh (40K Queries)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2. Data Filtering and considered two features Query type and Query Text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3. Consult with agriculture experts and decided Slots for Query Type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4. Total 35 types of query Intents with 1360 queries used to train RASA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 descr="Screenshot 2025-05-12 194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221181"/>
            <a:ext cx="2571768" cy="3351091"/>
          </a:xfrm>
          <a:prstGeom prst="rect">
            <a:avLst/>
          </a:prstGeom>
        </p:spPr>
      </p:pic>
      <p:pic>
        <p:nvPicPr>
          <p:cNvPr id="6" name="Picture 5" descr="favorite_110894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4004106"/>
            <a:ext cx="1357322" cy="1782348"/>
          </a:xfrm>
          <a:prstGeom prst="rect">
            <a:avLst/>
          </a:prstGeom>
          <a:scene3d>
            <a:camera prst="orthographicFront">
              <a:rot lat="600000" lon="0" rev="0"/>
            </a:camera>
            <a:lightRig rig="threePt" dir="t"/>
          </a:scene3d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3286116" y="4895280"/>
            <a:ext cx="1143008" cy="1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86446" y="4927610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786578" y="4286256"/>
            <a:ext cx="1571636" cy="12858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RASA NLU module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405" tIns="19202" rIns="38405" bIns="19202"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296" name="Progress Till Now"/>
          <p:cNvSpPr txBox="1">
            <a:spLocks noGrp="1"/>
          </p:cNvSpPr>
          <p:nvPr>
            <p:ph type="body" sz="quarter" idx="4294967295"/>
          </p:nvPr>
        </p:nvSpPr>
        <p:spPr>
          <a:xfrm>
            <a:off x="285720" y="285728"/>
            <a:ext cx="8239125" cy="558800"/>
          </a:xfrm>
          <a:prstGeom prst="rect">
            <a:avLst/>
          </a:prstGeom>
        </p:spPr>
        <p:txBody>
          <a:bodyPr lIns="38405" tIns="19202" rIns="38405" bIns="19202">
            <a:normAutofit fontScale="70000" lnSpcReduction="20000"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rPr lang="en-IN" dirty="0" smtClean="0"/>
              <a:t>Key Challenges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00034" y="3071810"/>
            <a:ext cx="1500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 smtClean="0">
                <a:solidFill>
                  <a:srgbClr val="00B050"/>
                </a:solidFill>
              </a:rPr>
              <a:t>Solution:</a:t>
            </a:r>
            <a:endParaRPr lang="en-US" sz="21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857232"/>
            <a:ext cx="814393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Users often ask  ambiguous questions, and the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might struggle to extract correct intent of the query.</a:t>
            </a:r>
          </a:p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Rasa requires good-quality training data for intents, entities.</a:t>
            </a:r>
          </a:p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Decide the slots for intents.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3571876"/>
            <a:ext cx="8143932" cy="184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Using slots, clarification questions are asked by RASA.</a:t>
            </a:r>
          </a:p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Took  reference from  KCC dataset and dataset used in </a:t>
            </a:r>
            <a:r>
              <a:rPr lang="fr-FR" sz="1900" dirty="0" smtClean="0">
                <a:latin typeface="Times New Roman" pitchFamily="18" charset="0"/>
                <a:cs typeface="Times New Roman" pitchFamily="18" charset="0"/>
              </a:rPr>
              <a:t>Intelligent </a:t>
            </a:r>
            <a:r>
              <a:rPr lang="fr-FR" sz="19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fr-FR" sz="1900" dirty="0" smtClean="0">
                <a:latin typeface="Times New Roman" pitchFamily="18" charset="0"/>
                <a:cs typeface="Times New Roman" pitchFamily="18" charset="0"/>
              </a:rPr>
              <a:t> Assistant in Agriculture Domain[3]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311150" indent="-311150" defTabSz="346710">
              <a:lnSpc>
                <a:spcPct val="150000"/>
              </a:lnSpc>
              <a:buSzPct val="100000"/>
              <a:buFontTx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Referring agriculture related handbooks and Agriculture expert’s advice.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47163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RAG Implementation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RAG-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071546"/>
            <a:ext cx="5792230" cy="50006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47163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RAG Implementation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71612"/>
            <a:ext cx="92945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IN" sz="2400" b="1" dirty="0" smtClean="0"/>
              <a:t>Documents Used   </a:t>
            </a:r>
            <a:r>
              <a:rPr lang="en-IN" b="1" dirty="0" smtClean="0"/>
              <a:t>: </a:t>
            </a:r>
          </a:p>
          <a:p>
            <a:endParaRPr lang="en-IN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 smtClean="0"/>
              <a:t>Rice Cultivation Handbook by </a:t>
            </a:r>
            <a:r>
              <a:rPr lang="en-US" dirty="0" smtClean="0"/>
              <a:t>National Agriculture Research Organization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Farmer’s Handbook on Basic Agriculture by Desai Fruits &amp; Vegetables Pvt. Ltd.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 smtClean="0"/>
              <a:t>Handbook of Agriculture by Indian Council of Agriculture Research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47163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RAG Implementation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Components</a:t>
            </a:r>
            <a:r>
              <a:rPr lang="en-IN" dirty="0" smtClean="0"/>
              <a:t>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6429420" cy="2793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 err="1" smtClean="0"/>
              <a:t>Enbedding</a:t>
            </a:r>
            <a:r>
              <a:rPr lang="en-IN" dirty="0" smtClean="0"/>
              <a:t> Model  :  </a:t>
            </a:r>
            <a:r>
              <a:rPr lang="en-IN" dirty="0" smtClean="0">
                <a:solidFill>
                  <a:srgbClr val="0070C0"/>
                </a:solidFill>
              </a:rPr>
              <a:t>sentence-transformers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 smtClean="0"/>
              <a:t>Vector Store          :  </a:t>
            </a:r>
            <a:r>
              <a:rPr lang="en-IN" dirty="0" err="1" smtClean="0">
                <a:solidFill>
                  <a:srgbClr val="00B050"/>
                </a:solidFill>
              </a:rPr>
              <a:t>chromadb</a:t>
            </a:r>
            <a:endParaRPr lang="en-IN" dirty="0" smtClean="0">
              <a:solidFill>
                <a:srgbClr val="00B050"/>
              </a:solidFill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 smtClean="0"/>
              <a:t>Chunking              : </a:t>
            </a:r>
            <a:r>
              <a:rPr lang="en-IN" dirty="0" err="1" smtClean="0">
                <a:solidFill>
                  <a:schemeClr val="accent2"/>
                </a:solidFill>
              </a:rPr>
              <a:t>langchain.text_splitter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 smtClean="0"/>
              <a:t>Retrieval               : </a:t>
            </a:r>
            <a:r>
              <a:rPr lang="en-IN" dirty="0" smtClean="0">
                <a:solidFill>
                  <a:srgbClr val="7030A0"/>
                </a:solidFill>
              </a:rPr>
              <a:t>FAISS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 smtClean="0"/>
              <a:t>LLM                      : gpt-3.5 turbo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741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Complete Flow of the System</a:t>
            </a:r>
            <a:endParaRPr lang="en-US" sz="4000" b="1" dirty="0"/>
          </a:p>
        </p:txBody>
      </p:sp>
      <p:pic>
        <p:nvPicPr>
          <p:cNvPr id="3" name="Picture 2" descr="Screenshot 2025-05-07 2319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928670"/>
            <a:ext cx="6286544" cy="5072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416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2025-03-04 2345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1000108"/>
            <a:ext cx="6115542" cy="5143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57364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Functionalities-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Text and Voice modes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Pause button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Voice reading mode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Clear chat at any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RASA Module Testing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17563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1. NLU Model Performance Summary (35 Intents)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2. A test dataset consists of 140 queries from different types of intents</a:t>
            </a:r>
          </a:p>
        </p:txBody>
      </p:sp>
      <p:pic>
        <p:nvPicPr>
          <p:cNvPr id="5" name="Picture 4" descr="Screenshot 2025-05-12 2052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214554"/>
            <a:ext cx="7929618" cy="42305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3587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Testing of RAG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2153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Manually identified 50 questions and their correct answers from the documents.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These answers serve as the ground truth for evaluation.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071678"/>
            <a:ext cx="850112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Question: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Which upland rice variety has an aromatic grain, and what are its maturity period and yield?</a:t>
            </a:r>
          </a:p>
          <a:p>
            <a:pPr algn="just">
              <a:lnSpc>
                <a:spcPct val="150000"/>
              </a:lnSpc>
            </a:pP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Answer: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NERICA 1 has an aromatic grain. Its maturity period is 105–115 days, and its yield is 3–4 tons per hectare.</a:t>
            </a:r>
          </a:p>
          <a:p>
            <a:pPr algn="just">
              <a:lnSpc>
                <a:spcPct val="150000"/>
              </a:lnSpc>
            </a:pPr>
            <a:r>
              <a:rPr lang="en-IN" sz="1900" b="1" dirty="0" smtClean="0">
                <a:latin typeface="Times New Roman" pitchFamily="18" charset="0"/>
                <a:cs typeface="Times New Roman" pitchFamily="18" charset="0"/>
              </a:rPr>
              <a:t>RAG Response: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upland rice variety with an aromatic grain is NERICA 1. Its maturity period is 105-115 days, and the yield ranges from 3 to 4 tons per hectare.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ndian_thinking_farmer_anima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3857628"/>
            <a:ext cx="1643074" cy="2190765"/>
          </a:xfrm>
          <a:prstGeom prst="rect">
            <a:avLst/>
          </a:prstGeom>
          <a:effectLst>
            <a:outerShdw dir="5400000" algn="ctr" rotWithShape="0">
              <a:srgbClr val="000000">
                <a:alpha val="39000"/>
              </a:srgbClr>
            </a:outerShdw>
          </a:effectLst>
          <a:scene3d>
            <a:camera prst="orthographicFront">
              <a:rot lat="600000" lon="0" rev="0"/>
            </a:camera>
            <a:lightRig rig="threePt" dir="t"/>
          </a:scene3d>
        </p:spPr>
      </p:pic>
      <p:sp>
        <p:nvSpPr>
          <p:cNvPr id="218" name="Google Shape;140;p26"/>
          <p:cNvSpPr txBox="1"/>
          <p:nvPr/>
        </p:nvSpPr>
        <p:spPr>
          <a:xfrm>
            <a:off x="428596" y="190478"/>
            <a:ext cx="3786214" cy="99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b="1"/>
              <a:t>Introduction</a:t>
            </a:r>
          </a:p>
        </p:txBody>
      </p:sp>
      <p:sp>
        <p:nvSpPr>
          <p:cNvPr id="219" name="Google Shape;141;p26"/>
          <p:cNvSpPr txBox="1"/>
          <p:nvPr/>
        </p:nvSpPr>
        <p:spPr>
          <a:xfrm>
            <a:off x="285720" y="1214422"/>
            <a:ext cx="1816356" cy="49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7"/>
              </a:lnSpc>
              <a:defRPr sz="26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lvl1pPr>
          </a:lstStyle>
          <a:p>
            <a:r>
              <a:rPr lang="en-IN" dirty="0" smtClean="0"/>
              <a:t> </a:t>
            </a:r>
            <a:r>
              <a:rPr smtClean="0"/>
              <a:t>Challenges</a:t>
            </a:r>
            <a:endParaRPr/>
          </a:p>
        </p:txBody>
      </p:sp>
      <p:sp>
        <p:nvSpPr>
          <p:cNvPr id="220" name="Google Shape;143;p26"/>
          <p:cNvSpPr txBox="1"/>
          <p:nvPr/>
        </p:nvSpPr>
        <p:spPr>
          <a:xfrm>
            <a:off x="357158" y="1857365"/>
            <a:ext cx="4786346" cy="207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 smtClean="0"/>
              <a:t>Lot of information: From many </a:t>
            </a:r>
            <a:r>
              <a:rPr lang="en-US" dirty="0" smtClean="0">
                <a:solidFill>
                  <a:schemeClr val="accent5"/>
                </a:solidFill>
              </a:rPr>
              <a:t>different resources </a:t>
            </a:r>
          </a:p>
          <a:p>
            <a:pPr>
              <a:lnSpc>
                <a:spcPct val="140011"/>
              </a:lnSpc>
              <a:defRPr sz="17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rPr lang="en-US" dirty="0" smtClean="0"/>
              <a:t>Trust issues :</a:t>
            </a:r>
            <a:r>
              <a:rPr lang="en-US" dirty="0" smtClean="0">
                <a:solidFill>
                  <a:srgbClr val="00B050"/>
                </a:solidFill>
              </a:rPr>
              <a:t>Traditional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academic</a:t>
            </a:r>
            <a:r>
              <a:rPr lang="en-US" dirty="0" smtClean="0"/>
              <a:t> knowledge Language problems: Difficulty in understanding due to language differences</a:t>
            </a:r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5072066" y="1214422"/>
            <a:ext cx="3880455" cy="3665085"/>
            <a:chOff x="5072066" y="1214422"/>
            <a:chExt cx="3880455" cy="3665085"/>
          </a:xfrm>
        </p:grpSpPr>
        <p:grpSp>
          <p:nvGrpSpPr>
            <p:cNvPr id="22" name="Group 21"/>
            <p:cNvGrpSpPr/>
            <p:nvPr/>
          </p:nvGrpSpPr>
          <p:grpSpPr>
            <a:xfrm>
              <a:off x="5072066" y="1643050"/>
              <a:ext cx="3880455" cy="3236457"/>
              <a:chOff x="5072066" y="1643050"/>
              <a:chExt cx="3880455" cy="3236457"/>
            </a:xfrm>
          </p:grpSpPr>
          <p:sp>
            <p:nvSpPr>
              <p:cNvPr id="222" name="Google Shape;148;p26"/>
              <p:cNvSpPr/>
              <p:nvPr/>
            </p:nvSpPr>
            <p:spPr>
              <a:xfrm>
                <a:off x="5072066" y="3929066"/>
                <a:ext cx="528720" cy="950441"/>
              </a:xfrm>
              <a:prstGeom prst="rect">
                <a:avLst/>
              </a:prstGeom>
              <a:blipFill rotWithShape="1">
                <a:blip r:embed="rId4" cstate="print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scene3d>
                <a:camera prst="orthographicFront">
                  <a:rot lat="600000" lon="0" rev="0"/>
                </a:camera>
                <a:lightRig rig="threePt" dir="t"/>
              </a:scene3d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Google Shape;150;p26"/>
              <p:cNvSpPr/>
              <p:nvPr/>
            </p:nvSpPr>
            <p:spPr>
              <a:xfrm>
                <a:off x="7072330" y="2714620"/>
                <a:ext cx="341467" cy="1148797"/>
              </a:xfrm>
              <a:prstGeom prst="rect">
                <a:avLst/>
              </a:prstGeom>
              <a:blipFill rotWithShape="1">
                <a:blip r:embed="rId5" cstate="print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scene3d>
                <a:camera prst="orthographicFront">
                  <a:rot lat="600000" lon="0" rev="0"/>
                </a:camera>
                <a:lightRig rig="threePt" dir="t"/>
              </a:scene3d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5" name="Google Shape;151;p26"/>
              <p:cNvSpPr/>
              <p:nvPr/>
            </p:nvSpPr>
            <p:spPr>
              <a:xfrm>
                <a:off x="5429256" y="1643050"/>
                <a:ext cx="563427" cy="1209900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scene3d>
                <a:camera prst="orthographicFront">
                  <a:rot lat="600000" lon="0" rev="0"/>
                </a:camera>
                <a:lightRig rig="threePt" dir="t"/>
              </a:scene3d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6" name="Picture 15" descr="wifi_10418538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43900" y="1714488"/>
                <a:ext cx="642942" cy="1043143"/>
              </a:xfrm>
              <a:prstGeom prst="rect">
                <a:avLst/>
              </a:prstGeom>
              <a:scene3d>
                <a:camera prst="orthographicFront">
                  <a:rot lat="600000" lon="0" rev="0"/>
                </a:camera>
                <a:lightRig rig="threePt" dir="t"/>
              </a:scene3d>
            </p:spPr>
          </p:pic>
          <p:pic>
            <p:nvPicPr>
              <p:cNvPr id="17" name="Picture 16" descr="favorite_11089466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42316" y="4004623"/>
                <a:ext cx="610205" cy="801282"/>
              </a:xfrm>
              <a:prstGeom prst="rect">
                <a:avLst/>
              </a:prstGeom>
              <a:scene3d>
                <a:camera prst="orthographicFront">
                  <a:rot lat="600000" lon="0" rev="0"/>
                </a:camera>
                <a:lightRig rig="threePt" dir="t"/>
              </a:scene3d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72264" y="1214422"/>
              <a:ext cx="928694" cy="785818"/>
              <a:chOff x="417912" y="503637"/>
              <a:chExt cx="510781" cy="510781"/>
            </a:xfrm>
          </p:grpSpPr>
          <p:sp>
            <p:nvSpPr>
              <p:cNvPr id="18" name=" 3"/>
              <p:cNvSpPr/>
              <p:nvPr/>
            </p:nvSpPr>
            <p:spPr>
              <a:xfrm>
                <a:off x="417912" y="503637"/>
                <a:ext cx="510781" cy="510781"/>
              </a:xfrm>
              <a:prstGeom prst="gear9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 4"/>
              <p:cNvSpPr/>
              <p:nvPr/>
            </p:nvSpPr>
            <p:spPr>
              <a:xfrm>
                <a:off x="520601" y="623285"/>
                <a:ext cx="305403" cy="262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kern="1200" dirty="0" smtClean="0"/>
                  <a:t>LLM</a:t>
                </a:r>
                <a:endParaRPr lang="en-US" kern="1200" dirty="0"/>
              </a:p>
            </p:txBody>
          </p:sp>
        </p:grp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291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Accuracy of RAG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imilarity_comparis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000108"/>
            <a:ext cx="6679298" cy="4967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28604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Comparison between RAG &amp; </a:t>
            </a:r>
            <a:r>
              <a:rPr lang="en-IN" sz="3600" dirty="0" err="1" smtClean="0"/>
              <a:t>GraphRAG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4357694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1600" dirty="0" smtClean="0"/>
              <a:t>Traditional RAG showed higher coverage and retrieval performance in this evaluation.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1214422"/>
          <a:ext cx="8001057" cy="1946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19"/>
                <a:gridCol w="2667019"/>
                <a:gridCol w="2667019"/>
              </a:tblGrid>
              <a:tr h="827315">
                <a:tc>
                  <a:txBody>
                    <a:bodyPr/>
                    <a:lstStyle/>
                    <a:p>
                      <a:r>
                        <a:rPr lang="en-IN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Queries Answered</a:t>
                      </a:r>
                      <a:r>
                        <a:rPr lang="en-IN" baseline="0" dirty="0" smtClean="0"/>
                        <a:t> (out of 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79317">
                <a:tc>
                  <a:txBody>
                    <a:bodyPr/>
                    <a:lstStyle/>
                    <a:p>
                      <a:r>
                        <a:rPr lang="en-IN" dirty="0" smtClean="0"/>
                        <a:t>RAG ( Embedding-based)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95.2 %</a:t>
                      </a:r>
                      <a:endParaRPr lang="en-US" dirty="0"/>
                    </a:p>
                  </a:txBody>
                  <a:tcPr/>
                </a:tc>
              </a:tr>
              <a:tr h="47931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GraphRAG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71.4 %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378619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Observation: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Arsenal"/>
              </a:rPr>
              <a:t>System </a:t>
            </a:r>
            <a:r>
              <a:rPr lang="en-US" sz="3600" dirty="0" smtClean="0">
                <a:solidFill>
                  <a:srgbClr val="000000"/>
                </a:solidFill>
              </a:rPr>
              <a:t>Evaluation</a:t>
            </a:r>
            <a:r>
              <a:rPr lang="en-US" sz="3600" dirty="0" smtClean="0">
                <a:solidFill>
                  <a:srgbClr val="000000"/>
                </a:solidFill>
                <a:latin typeface="Arsenal"/>
              </a:rPr>
              <a:t> Methodology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Test Cases Designed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730206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Abstract Queries (e.g., "How to protect my crop?")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Complete Queries (e.g., "How to protect potato from aphids?")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Total: 140 test cases (70 each type) covering diverse query intents.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3643314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Metric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143380"/>
            <a:ext cx="6929486" cy="175432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Clarification Accuracy :  82.86%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Retrieval Accuracy :  97.56%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Radley"/>
              </a:rPr>
              <a:t>Response Accuracy &amp; Completeness : 74.26%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5243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Work Done in MTP 1</a:t>
            </a:r>
            <a:endParaRPr lang="en-US" sz="4000" b="1" dirty="0"/>
          </a:p>
        </p:txBody>
      </p:sp>
      <p:pic>
        <p:nvPicPr>
          <p:cNvPr id="3" name="Picture 2" descr="MTP1_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02" y="1285859"/>
            <a:ext cx="6106132" cy="5000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571612"/>
            <a:ext cx="4786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150" indent="-311150" defTabSz="346710">
              <a:lnSpc>
                <a:spcPct val="150000"/>
              </a:lnSpc>
              <a:buSzPct val="100000"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Dataset Collection &amp; Processing</a:t>
            </a:r>
          </a:p>
          <a:p>
            <a:pPr marL="311150" indent="-311150" defTabSz="346710">
              <a:lnSpc>
                <a:spcPct val="150000"/>
              </a:lnSpc>
              <a:buSzPct val="100000"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Designed a RASA module to extract the intent &amp; entity.</a:t>
            </a:r>
          </a:p>
          <a:p>
            <a:pPr marL="311150" indent="-311150" defTabSz="346710">
              <a:lnSpc>
                <a:spcPct val="150000"/>
              </a:lnSpc>
              <a:buSzPct val="100000"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RASA is able to gather the missing information.</a:t>
            </a:r>
          </a:p>
          <a:p>
            <a:pPr marL="311150" indent="-311150" defTabSz="346710">
              <a:lnSpc>
                <a:spcPct val="150000"/>
              </a:lnSpc>
              <a:buSzPct val="100000"/>
              <a:buAutoNum type="arabicPeriod"/>
              <a:defRPr sz="4000">
                <a:solidFill>
                  <a:srgbClr val="000000"/>
                </a:solidFill>
              </a:defRPr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 had started developing the RAG module.</a:t>
            </a:r>
          </a:p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TP1&amp;MT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285860"/>
            <a:ext cx="7643866" cy="47956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672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Work Done in MTP 1 &amp; MTP 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85720" y="1428736"/>
          <a:ext cx="4143404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4572000" y="1500174"/>
          <a:ext cx="4357718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Google Shape;613;p43"/>
          <p:cNvSpPr txBox="1"/>
          <p:nvPr/>
        </p:nvSpPr>
        <p:spPr>
          <a:xfrm>
            <a:off x="514348" y="112818"/>
            <a:ext cx="2414578" cy="68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Timeline</a:t>
            </a:r>
            <a:endParaRPr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5214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Support From Western Sydney University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hree_Stack_Colour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00264" cy="945192"/>
          </a:xfrm>
          <a:prstGeom prst="rect">
            <a:avLst/>
          </a:prstGeom>
        </p:spPr>
      </p:pic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7143768" y="3500438"/>
            <a:ext cx="1500198" cy="1357322"/>
          </a:xfrm>
          <a:prstGeom prst="actionButton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Journal</a:t>
            </a:r>
          </a:p>
          <a:p>
            <a:pPr algn="ctr"/>
            <a:r>
              <a:rPr lang="en-I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Paper</a:t>
            </a:r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K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29000"/>
            <a:ext cx="1699260" cy="1722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5214950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Knowledge Graph Development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9269" y="5143512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Journal Paper Support </a:t>
            </a:r>
          </a:p>
          <a:p>
            <a:endParaRPr lang="en-US" dirty="0"/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1428736"/>
            <a:ext cx="3452084" cy="2347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1934" y="392906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2. </a:t>
            </a:r>
            <a:r>
              <a:rPr lang="en-IN" dirty="0" err="1" smtClean="0"/>
              <a:t>GraphRAG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6581001"/>
            <a:ext cx="753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https://www.ontotext.com/knowledgehub/videos/graph-rag-with-graphdb-talk-to-your-graph/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405" tIns="19202" rIns="38405" bIns="19202"/>
          <a:lstStyle/>
          <a:p>
            <a:fld id="{86CB4B4D-7CA3-9044-876B-883B54F8677D}" type="slidenum">
              <a:rPr/>
              <a:pPr/>
              <a:t>27</a:t>
            </a:fld>
            <a:endParaRPr/>
          </a:p>
        </p:txBody>
      </p:sp>
      <p:sp>
        <p:nvSpPr>
          <p:cNvPr id="452" name="References"/>
          <p:cNvSpPr txBox="1">
            <a:spLocks noGrp="1"/>
          </p:cNvSpPr>
          <p:nvPr>
            <p:ph type="body" sz="quarter" idx="4294967295"/>
          </p:nvPr>
        </p:nvSpPr>
        <p:spPr>
          <a:xfrm>
            <a:off x="0" y="387350"/>
            <a:ext cx="8239125" cy="560388"/>
          </a:xfrm>
          <a:prstGeom prst="rect">
            <a:avLst/>
          </a:prstGeom>
        </p:spPr>
        <p:txBody>
          <a:bodyPr lIns="38405" tIns="19202" rIns="38405" bIns="19202">
            <a:normAutofit fontScale="70000" lnSpcReduction="20000"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References</a:t>
            </a:r>
          </a:p>
        </p:txBody>
      </p:sp>
      <p:sp>
        <p:nvSpPr>
          <p:cNvPr id="453" name="A. Ait-Mlouk and L. Jiang, &quot;KBot: A Knowledge Graph Based ChatBot for Natural Language Understanding Over Linked Data,&quot; in IEEE Access, vol. 8, pp. 149220-149230, 2020, doi: 10.1109/ACCESS.2020.3016142.…"/>
          <p:cNvSpPr txBox="1"/>
          <p:nvPr/>
        </p:nvSpPr>
        <p:spPr>
          <a:xfrm>
            <a:off x="452438" y="1015650"/>
            <a:ext cx="8239125" cy="419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336" tIns="21336" rIns="21336" bIns="21336">
            <a:normAutofit/>
          </a:bodyPr>
          <a:lstStyle/>
          <a:p>
            <a:pPr marL="373380" indent="-373380">
              <a:lnSpc>
                <a:spcPct val="90000"/>
              </a:lnSpc>
              <a:spcBef>
                <a:spcPts val="1890"/>
              </a:spcBef>
              <a:buSzPct val="100000"/>
              <a:buAutoNum type="arabicParenBoth"/>
              <a:defRPr sz="4800">
                <a:solidFill>
                  <a:srgbClr val="000000"/>
                </a:solidFill>
              </a:defRPr>
            </a:pPr>
            <a:r>
              <a:rPr sz="16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. Momaya, A. Khanna, J. Sadavarte and M. Sankhe, "Krushi – The Farmer Chatbot," 2021 International Conference on Communication information and Computing Technology (ICCICT), Mumbai, India, 2021, pp. 1-6, doi: 10.1109/ICCICT50803.2021.9510040</a:t>
            </a:r>
            <a:r>
              <a:rPr sz="16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73380" indent="-373380">
              <a:lnSpc>
                <a:spcPct val="90000"/>
              </a:lnSpc>
              <a:spcBef>
                <a:spcPts val="1890"/>
              </a:spcBef>
              <a:buSzPct val="100000"/>
              <a:defRPr sz="4800">
                <a:solidFill>
                  <a:srgbClr val="000000"/>
                </a:solidFill>
              </a:defRPr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Fleischer, Daniel, et al. "RAG Foundry: A Framework for Enhancing LLMs for Retrieval Augmented Generation." 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preprint arXiv:2408.02545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(2024).</a:t>
            </a:r>
          </a:p>
          <a:p>
            <a:pPr marL="373380" indent="-373380">
              <a:lnSpc>
                <a:spcPct val="90000"/>
              </a:lnSpc>
              <a:spcBef>
                <a:spcPts val="1890"/>
              </a:spcBef>
              <a:buSzPct val="100000"/>
              <a:defRPr sz="4800">
                <a:solidFill>
                  <a:srgbClr val="000000"/>
                </a:solidFill>
              </a:defRPr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Biswas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R.,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N. (2023). Intelligent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Assistant in Agriculture Domain. In: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Saini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M.K.,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N.,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Shekhawat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H.S.,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Mauri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J.L., Singh, D.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Agriculture-Centric Computation. ICA 2023. Communications in Computer and Information Science,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1866. Springer, Cham. https://doi.org/10.1007/978-3-031-43605-5_14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73380" indent="-373380">
              <a:lnSpc>
                <a:spcPct val="90000"/>
              </a:lnSpc>
              <a:spcBef>
                <a:spcPts val="1890"/>
              </a:spcBef>
              <a:buSzPct val="100000"/>
              <a:buAutoNum type="arabicParenBoth"/>
              <a:defRPr sz="4800">
                <a:solidFill>
                  <a:srgbClr val="000000"/>
                </a:solidFill>
              </a:defRPr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714348" y="214290"/>
            <a:ext cx="6215106" cy="763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endParaRPr sz="4000"/>
          </a:p>
        </p:txBody>
      </p:sp>
      <p:sp>
        <p:nvSpPr>
          <p:cNvPr id="59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4499858" y="6475204"/>
            <a:ext cx="135642" cy="1384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49" tIns="22849" rIns="22849" bIns="22849">
            <a:spAutoFit/>
          </a:bodyPr>
          <a:lstStyle>
            <a:lvl1pPr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28</a:t>
            </a:fld>
            <a:endParaRPr/>
          </a:p>
        </p:txBody>
      </p:sp>
      <p:sp>
        <p:nvSpPr>
          <p:cNvPr id="69" name="TextBox 68"/>
          <p:cNvSpPr txBox="1"/>
          <p:nvPr/>
        </p:nvSpPr>
        <p:spPr>
          <a:xfrm>
            <a:off x="2143108" y="2571744"/>
            <a:ext cx="4857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Ink Free" pitchFamily="66" charset="0"/>
              </a:rPr>
              <a:t>THANK YOU</a:t>
            </a:r>
            <a:endParaRPr lang="en-US" sz="6600" dirty="0">
              <a:latin typeface="Ink Free" pitchFamily="66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7422" y="1571612"/>
            <a:ext cx="4214842" cy="400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12" y="2000240"/>
            <a:ext cx="785818" cy="571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RASA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4612" y="3929066"/>
            <a:ext cx="785818" cy="57150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RAG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7686" y="1928802"/>
            <a:ext cx="1071570" cy="571504"/>
          </a:xfrm>
          <a:prstGeom prst="rect">
            <a:avLst/>
          </a:prstGeom>
          <a:gradFill flip="none" rotWithShape="1">
            <a:gsLst>
              <a:gs pos="0">
                <a:srgbClr val="99FFCC">
                  <a:shade val="30000"/>
                  <a:satMod val="115000"/>
                </a:srgbClr>
              </a:gs>
              <a:gs pos="50000">
                <a:srgbClr val="99FFCC">
                  <a:shade val="67500"/>
                  <a:satMod val="115000"/>
                </a:srgbClr>
              </a:gs>
              <a:gs pos="100000">
                <a:srgbClr val="99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LLM Interface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6248" y="4357694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877E49">
                  <a:tint val="66000"/>
                  <a:satMod val="160000"/>
                </a:srgbClr>
              </a:gs>
              <a:gs pos="50000">
                <a:srgbClr val="877E49">
                  <a:tint val="44500"/>
                  <a:satMod val="160000"/>
                </a:srgbClr>
              </a:gs>
              <a:gs pos="100000">
                <a:srgbClr val="877E49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Query Analyzer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57818" y="3286124"/>
            <a:ext cx="928694" cy="571504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Knowledge Interface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10" idx="0"/>
          </p:cNvCxnSpPr>
          <p:nvPr/>
        </p:nvCxnSpPr>
        <p:spPr>
          <a:xfrm rot="5400000">
            <a:off x="2428860" y="325040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10" idx="3"/>
          </p:cNvCxnSpPr>
          <p:nvPr/>
        </p:nvCxnSpPr>
        <p:spPr>
          <a:xfrm rot="5400000">
            <a:off x="3250398" y="2750340"/>
            <a:ext cx="1714510" cy="12144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000496" y="342900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929454" y="1928802"/>
            <a:ext cx="785818" cy="5715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LLM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28728" y="2000240"/>
            <a:ext cx="500066" cy="5715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UI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4" idx="1"/>
          </p:cNvCxnSpPr>
          <p:nvPr/>
        </p:nvCxnSpPr>
        <p:spPr>
          <a:xfrm>
            <a:off x="1928794" y="2285992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2" idx="3"/>
            <a:endCxn id="13" idx="2"/>
          </p:cNvCxnSpPr>
          <p:nvPr/>
        </p:nvCxnSpPr>
        <p:spPr>
          <a:xfrm flipV="1">
            <a:off x="5143504" y="3857628"/>
            <a:ext cx="678661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429256" y="4500570"/>
            <a:ext cx="128588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10" idx="2"/>
          </p:cNvCxnSpPr>
          <p:nvPr/>
        </p:nvCxnSpPr>
        <p:spPr>
          <a:xfrm rot="10800000">
            <a:off x="3107522" y="4500570"/>
            <a:ext cx="2964677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3"/>
            <a:endCxn id="33" idx="1"/>
          </p:cNvCxnSpPr>
          <p:nvPr/>
        </p:nvCxnSpPr>
        <p:spPr>
          <a:xfrm>
            <a:off x="5429256" y="2214554"/>
            <a:ext cx="150019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3"/>
          </p:cNvCxnSpPr>
          <p:nvPr/>
        </p:nvCxnSpPr>
        <p:spPr>
          <a:xfrm>
            <a:off x="6286512" y="3571876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Magnetic Disk 60"/>
          <p:cNvSpPr/>
          <p:nvPr/>
        </p:nvSpPr>
        <p:spPr>
          <a:xfrm>
            <a:off x="7072330" y="3214686"/>
            <a:ext cx="928694" cy="1071570"/>
          </a:xfrm>
          <a:prstGeom prst="flowChartMagneticDisk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Knowledge Base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4" idx="3"/>
          </p:cNvCxnSpPr>
          <p:nvPr/>
        </p:nvCxnSpPr>
        <p:spPr>
          <a:xfrm>
            <a:off x="3500430" y="2285992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785786" y="3643314"/>
            <a:ext cx="1143008" cy="1214446"/>
          </a:xfrm>
          <a:prstGeom prst="flowChartMagneticDisk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000" dirty="0" smtClean="0">
                <a:solidFill>
                  <a:schemeClr val="tx1"/>
                </a:solidFill>
              </a:rPr>
              <a:t>Supplementary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4"/>
            <a:endCxn id="10" idx="1"/>
          </p:cNvCxnSpPr>
          <p:nvPr/>
        </p:nvCxnSpPr>
        <p:spPr>
          <a:xfrm flipV="1">
            <a:off x="1928794" y="4214818"/>
            <a:ext cx="78581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 descr="farm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000240"/>
            <a:ext cx="571480" cy="571480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stCxn id="76" idx="3"/>
            <a:endCxn id="34" idx="1"/>
          </p:cNvCxnSpPr>
          <p:nvPr/>
        </p:nvCxnSpPr>
        <p:spPr>
          <a:xfrm>
            <a:off x="928638" y="2285980"/>
            <a:ext cx="500090" cy="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2844" y="500042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Proposed Architecture</a:t>
            </a:r>
            <a:endParaRPr lang="en-IN" sz="4000" b="1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72;p28"/>
          <p:cNvSpPr/>
          <p:nvPr/>
        </p:nvSpPr>
        <p:spPr>
          <a:xfrm>
            <a:off x="4171332" y="3429001"/>
            <a:ext cx="801339" cy="106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Google Shape;173;p28"/>
          <p:cNvSpPr txBox="1"/>
          <p:nvPr/>
        </p:nvSpPr>
        <p:spPr>
          <a:xfrm>
            <a:off x="514351" y="112818"/>
            <a:ext cx="3843335" cy="99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16191B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b="1"/>
              <a:t>Introduction</a:t>
            </a:r>
          </a:p>
        </p:txBody>
      </p:sp>
      <p:sp>
        <p:nvSpPr>
          <p:cNvPr id="243" name="Google Shape;174;p28"/>
          <p:cNvSpPr txBox="1"/>
          <p:nvPr/>
        </p:nvSpPr>
        <p:spPr>
          <a:xfrm>
            <a:off x="514351" y="1087331"/>
            <a:ext cx="3186895" cy="560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7"/>
              </a:lnSpc>
              <a:defRPr sz="2600">
                <a:solidFill>
                  <a:srgbClr val="16191B"/>
                </a:solidFill>
                <a:latin typeface="Radley"/>
                <a:ea typeface="Radley"/>
                <a:cs typeface="Radley"/>
                <a:sym typeface="Radley"/>
              </a:defRPr>
            </a:pPr>
            <a:r>
              <a:t>Solution - </a:t>
            </a:r>
            <a:r>
              <a:rPr>
                <a:solidFill>
                  <a:srgbClr val="D44916"/>
                </a:solidFill>
              </a:rPr>
              <a:t>Chat-bot</a:t>
            </a:r>
          </a:p>
        </p:txBody>
      </p:sp>
      <p:sp>
        <p:nvSpPr>
          <p:cNvPr id="244" name="Google Shape;175;p28"/>
          <p:cNvSpPr/>
          <p:nvPr/>
        </p:nvSpPr>
        <p:spPr>
          <a:xfrm>
            <a:off x="7942926" y="3491313"/>
            <a:ext cx="686727" cy="9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Google Shape;176;p28"/>
          <p:cNvSpPr/>
          <p:nvPr/>
        </p:nvSpPr>
        <p:spPr>
          <a:xfrm>
            <a:off x="6169911" y="1285474"/>
            <a:ext cx="796035" cy="852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Google Shape;177;p28"/>
          <p:cNvSpPr/>
          <p:nvPr/>
        </p:nvSpPr>
        <p:spPr>
          <a:xfrm>
            <a:off x="6295239" y="5638694"/>
            <a:ext cx="606304" cy="8084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Google Shape;178;p28"/>
          <p:cNvSpPr/>
          <p:nvPr/>
        </p:nvSpPr>
        <p:spPr>
          <a:xfrm>
            <a:off x="6117667" y="3403285"/>
            <a:ext cx="805463" cy="1091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Line"/>
          <p:cNvSpPr/>
          <p:nvPr/>
        </p:nvSpPr>
        <p:spPr>
          <a:xfrm>
            <a:off x="6598391" y="2366659"/>
            <a:ext cx="1" cy="80840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6598391" y="4662632"/>
            <a:ext cx="1" cy="80840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Line"/>
          <p:cNvSpPr/>
          <p:nvPr/>
        </p:nvSpPr>
        <p:spPr>
          <a:xfrm flipH="1">
            <a:off x="7129875" y="4078437"/>
            <a:ext cx="60630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5" name="Picture 14" descr="ChatGPT Image May 7, 2025, 04_21_20 P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28794" y="2285992"/>
            <a:ext cx="1809763" cy="27146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514348" y="112818"/>
            <a:ext cx="5343536" cy="99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dirty="0" smtClean="0"/>
              <a:t>Literature  Review</a:t>
            </a:r>
            <a:endParaRPr/>
          </a:p>
        </p:txBody>
      </p:sp>
      <p:sp>
        <p:nvSpPr>
          <p:cNvPr id="59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4499858" y="6475204"/>
            <a:ext cx="135642" cy="138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>
            <a:spAutoFit/>
          </a:bodyPr>
          <a:lstStyle>
            <a:lvl1pPr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30</a:t>
            </a:fld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500034" y="928670"/>
            <a:ext cx="580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Retrieval Augmented Generation (RAG)[2]</a:t>
            </a:r>
            <a:endParaRPr lang="en-US" sz="2300" dirty="0" smtClean="0">
              <a:latin typeface="Arsen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64578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Fleischer, Daniel, et al. "RAG Foundry: A Framework for Enhancing LLMs for Retrieval Augmented Generation." </a:t>
            </a:r>
            <a:r>
              <a:rPr lang="en-US" sz="1000" i="1" dirty="0" err="1" smtClean="0"/>
              <a:t>arXiv</a:t>
            </a:r>
            <a:r>
              <a:rPr lang="en-US" sz="1000" i="1" dirty="0" smtClean="0"/>
              <a:t> preprint arXiv:2408.02545</a:t>
            </a:r>
            <a:r>
              <a:rPr lang="en-US" sz="1000" dirty="0" smtClean="0"/>
              <a:t> (2024).</a:t>
            </a:r>
            <a:endParaRPr lang="en-US" sz="1000" dirty="0"/>
          </a:p>
        </p:txBody>
      </p:sp>
      <p:pic>
        <p:nvPicPr>
          <p:cNvPr id="8" name="Picture 7" descr="WhatsApp Image 2024-11-28 at 2.51.0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643050"/>
            <a:ext cx="7358114" cy="46829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514348" y="112818"/>
            <a:ext cx="5343536" cy="87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dirty="0" smtClean="0"/>
              <a:t>RASA Flow</a:t>
            </a:r>
            <a:endParaRPr/>
          </a:p>
        </p:txBody>
      </p:sp>
      <p:sp>
        <p:nvSpPr>
          <p:cNvPr id="59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4499858" y="6475204"/>
            <a:ext cx="135642" cy="138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>
            <a:spAutoFit/>
          </a:bodyPr>
          <a:lstStyle>
            <a:lvl1pPr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31</a:t>
            </a:fld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571472" y="1142984"/>
            <a:ext cx="30377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RASA Framework [1]</a:t>
            </a:r>
            <a:endParaRPr lang="en-US" sz="2300" dirty="0" smtClean="0">
              <a:latin typeface="Arsenal"/>
            </a:endParaRPr>
          </a:p>
        </p:txBody>
      </p:sp>
      <p:pic>
        <p:nvPicPr>
          <p:cNvPr id="5" name="Picture 4" descr="WhatsApp Image 2024-09-19 at 12.03.1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785926"/>
            <a:ext cx="7072362" cy="4216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6357958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Momaya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Khanna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Sadavarte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Sankhe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Krushi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– The Farmer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," 2021 International Conference on Communication information and Computing Technology (ICCICT), Mumbai, India, 2021, pp. 1-6,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10.1109/ICCICT50803.2021.9510040.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8" name="Picture 4" descr="WhatsApp Image 2025-05-27 at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-232644"/>
            <a:ext cx="8043890" cy="708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57422" y="6072206"/>
            <a:ext cx="1000132" cy="1428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</a:rPr>
              <a:t>15/05/2001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514348" y="112818"/>
            <a:ext cx="6343667" cy="87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b="1" dirty="0" smtClean="0"/>
              <a:t>OLD</a:t>
            </a:r>
            <a:r>
              <a:rPr b="1" smtClean="0"/>
              <a:t> </a:t>
            </a:r>
            <a:r>
              <a:rPr b="1"/>
              <a:t>Architecture</a:t>
            </a:r>
          </a:p>
        </p:txBody>
      </p:sp>
      <p:grpSp>
        <p:nvGrpSpPr>
          <p:cNvPr id="2" name="Group"/>
          <p:cNvGrpSpPr/>
          <p:nvPr/>
        </p:nvGrpSpPr>
        <p:grpSpPr>
          <a:xfrm>
            <a:off x="633669" y="1484150"/>
            <a:ext cx="7976516" cy="4750770"/>
            <a:chOff x="0" y="0"/>
            <a:chExt cx="7976514" cy="3563075"/>
          </a:xfrm>
        </p:grpSpPr>
        <p:sp>
          <p:nvSpPr>
            <p:cNvPr id="548" name="Google Shape;538;p43"/>
            <p:cNvSpPr/>
            <p:nvPr/>
          </p:nvSpPr>
          <p:spPr>
            <a:xfrm>
              <a:off x="2151905" y="0"/>
              <a:ext cx="2920490" cy="356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" y="0"/>
                  </a:moveTo>
                  <a:lnTo>
                    <a:pt x="21315" y="0"/>
                  </a:lnTo>
                  <a:cubicBezTo>
                    <a:pt x="21472" y="0"/>
                    <a:pt x="21600" y="105"/>
                    <a:pt x="21600" y="234"/>
                  </a:cubicBezTo>
                  <a:lnTo>
                    <a:pt x="21600" y="21366"/>
                  </a:lnTo>
                  <a:cubicBezTo>
                    <a:pt x="21600" y="21428"/>
                    <a:pt x="21570" y="21488"/>
                    <a:pt x="21516" y="21531"/>
                  </a:cubicBezTo>
                  <a:cubicBezTo>
                    <a:pt x="21463" y="21575"/>
                    <a:pt x="21390" y="21600"/>
                    <a:pt x="21315" y="21600"/>
                  </a:cubicBezTo>
                  <a:lnTo>
                    <a:pt x="286" y="21600"/>
                  </a:lnTo>
                  <a:cubicBezTo>
                    <a:pt x="128" y="21600"/>
                    <a:pt x="0" y="21495"/>
                    <a:pt x="0" y="21366"/>
                  </a:cubicBezTo>
                  <a:lnTo>
                    <a:pt x="0" y="234"/>
                  </a:lnTo>
                  <a:cubicBezTo>
                    <a:pt x="0" y="172"/>
                    <a:pt x="30" y="112"/>
                    <a:pt x="84" y="69"/>
                  </a:cubicBezTo>
                  <a:cubicBezTo>
                    <a:pt x="137" y="25"/>
                    <a:pt x="210" y="0"/>
                    <a:pt x="286" y="0"/>
                  </a:cubicBezTo>
                  <a:close/>
                </a:path>
              </a:pathLst>
            </a:custGeom>
            <a:solidFill>
              <a:srgbClr val="DDD9D9"/>
            </a:solidFill>
            <a:ln w="12700" cap="sq">
              <a:solidFill>
                <a:srgbClr val="000000"/>
              </a:solidFill>
              <a:prstDash val="solid"/>
              <a:miter lim="8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Google Shape;548;p43"/>
            <p:cNvSpPr/>
            <p:nvPr/>
          </p:nvSpPr>
          <p:spPr>
            <a:xfrm>
              <a:off x="2227637" y="1382246"/>
              <a:ext cx="633203" cy="60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7" y="0"/>
                  </a:moveTo>
                  <a:lnTo>
                    <a:pt x="18073" y="0"/>
                  </a:lnTo>
                  <a:cubicBezTo>
                    <a:pt x="19008" y="0"/>
                    <a:pt x="19905" y="386"/>
                    <a:pt x="20567" y="1073"/>
                  </a:cubicBezTo>
                  <a:cubicBezTo>
                    <a:pt x="21228" y="1760"/>
                    <a:pt x="21600" y="2691"/>
                    <a:pt x="21600" y="3663"/>
                  </a:cubicBezTo>
                  <a:lnTo>
                    <a:pt x="21600" y="17937"/>
                  </a:lnTo>
                  <a:cubicBezTo>
                    <a:pt x="21600" y="18909"/>
                    <a:pt x="21228" y="19840"/>
                    <a:pt x="20567" y="20527"/>
                  </a:cubicBezTo>
                  <a:cubicBezTo>
                    <a:pt x="19905" y="21214"/>
                    <a:pt x="19008" y="21600"/>
                    <a:pt x="18073" y="21600"/>
                  </a:cubicBezTo>
                  <a:lnTo>
                    <a:pt x="3527" y="21600"/>
                  </a:lnTo>
                  <a:cubicBezTo>
                    <a:pt x="2592" y="21600"/>
                    <a:pt x="1695" y="21214"/>
                    <a:pt x="1033" y="20527"/>
                  </a:cubicBezTo>
                  <a:cubicBezTo>
                    <a:pt x="372" y="19840"/>
                    <a:pt x="0" y="18909"/>
                    <a:pt x="0" y="17937"/>
                  </a:cubicBezTo>
                  <a:lnTo>
                    <a:pt x="0" y="3663"/>
                  </a:lnTo>
                  <a:cubicBezTo>
                    <a:pt x="0" y="2691"/>
                    <a:pt x="372" y="1760"/>
                    <a:pt x="1033" y="1073"/>
                  </a:cubicBezTo>
                  <a:cubicBezTo>
                    <a:pt x="1695" y="386"/>
                    <a:pt x="2592" y="0"/>
                    <a:pt x="352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" name="Google Shape;551;p43"/>
            <p:cNvSpPr/>
            <p:nvPr/>
          </p:nvSpPr>
          <p:spPr>
            <a:xfrm>
              <a:off x="2266414" y="1413563"/>
              <a:ext cx="555649" cy="54662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Google Shape;521;p43"/>
            <p:cNvSpPr/>
            <p:nvPr/>
          </p:nvSpPr>
          <p:spPr>
            <a:xfrm>
              <a:off x="778689" y="338072"/>
              <a:ext cx="904843" cy="609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4" y="0"/>
                  </a:moveTo>
                  <a:lnTo>
                    <a:pt x="19186" y="0"/>
                  </a:lnTo>
                  <a:cubicBezTo>
                    <a:pt x="20519" y="0"/>
                    <a:pt x="21600" y="1606"/>
                    <a:pt x="21600" y="3586"/>
                  </a:cubicBezTo>
                  <a:lnTo>
                    <a:pt x="21600" y="18014"/>
                  </a:lnTo>
                  <a:cubicBezTo>
                    <a:pt x="21600" y="18965"/>
                    <a:pt x="21346" y="19877"/>
                    <a:pt x="20893" y="20550"/>
                  </a:cubicBezTo>
                  <a:cubicBezTo>
                    <a:pt x="20440" y="21222"/>
                    <a:pt x="19826" y="21600"/>
                    <a:pt x="19186" y="21600"/>
                  </a:cubicBezTo>
                  <a:lnTo>
                    <a:pt x="2414" y="21600"/>
                  </a:lnTo>
                  <a:cubicBezTo>
                    <a:pt x="1774" y="21600"/>
                    <a:pt x="1160" y="21222"/>
                    <a:pt x="707" y="20550"/>
                  </a:cubicBezTo>
                  <a:cubicBezTo>
                    <a:pt x="254" y="19877"/>
                    <a:pt x="0" y="18965"/>
                    <a:pt x="0" y="18014"/>
                  </a:cubicBezTo>
                  <a:lnTo>
                    <a:pt x="0" y="3586"/>
                  </a:lnTo>
                  <a:cubicBezTo>
                    <a:pt x="0" y="2635"/>
                    <a:pt x="254" y="1723"/>
                    <a:pt x="707" y="1050"/>
                  </a:cubicBezTo>
                  <a:cubicBezTo>
                    <a:pt x="1160" y="378"/>
                    <a:pt x="1774" y="0"/>
                    <a:pt x="2414" y="0"/>
                  </a:cubicBezTo>
                  <a:close/>
                </a:path>
              </a:pathLst>
            </a:custGeom>
            <a:solidFill>
              <a:srgbClr val="FFCFBD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" name="Google Shape;523;p43"/>
            <p:cNvSpPr/>
            <p:nvPr/>
          </p:nvSpPr>
          <p:spPr>
            <a:xfrm>
              <a:off x="1079941" y="381910"/>
              <a:ext cx="302328" cy="302327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53" name="Google Shape;524;p43"/>
            <p:cNvSpPr txBox="1"/>
            <p:nvPr/>
          </p:nvSpPr>
          <p:spPr>
            <a:xfrm>
              <a:off x="772339" y="723991"/>
              <a:ext cx="917543" cy="236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17"/>
                </a:lnSpc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UserInterface</a:t>
              </a:r>
            </a:p>
          </p:txBody>
        </p:sp>
        <p:sp>
          <p:nvSpPr>
            <p:cNvPr id="554" name="Google Shape;527;p43"/>
            <p:cNvSpPr/>
            <p:nvPr/>
          </p:nvSpPr>
          <p:spPr>
            <a:xfrm>
              <a:off x="787431" y="2495711"/>
              <a:ext cx="902801" cy="62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395"/>
                    <a:pt x="21600" y="3115"/>
                  </a:cubicBezTo>
                  <a:lnTo>
                    <a:pt x="21600" y="18485"/>
                  </a:lnTo>
                  <a:cubicBezTo>
                    <a:pt x="21600" y="19311"/>
                    <a:pt x="21374" y="20103"/>
                    <a:pt x="20973" y="20688"/>
                  </a:cubicBezTo>
                  <a:cubicBezTo>
                    <a:pt x="20572" y="21272"/>
                    <a:pt x="20027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20205"/>
                    <a:pt x="0" y="18485"/>
                  </a:cubicBezTo>
                  <a:lnTo>
                    <a:pt x="0" y="3115"/>
                  </a:lnTo>
                  <a:cubicBezTo>
                    <a:pt x="0" y="1395"/>
                    <a:pt x="958" y="0"/>
                    <a:pt x="2141" y="0"/>
                  </a:cubicBezTo>
                  <a:close/>
                </a:path>
              </a:pathLst>
            </a:custGeom>
            <a:solidFill>
              <a:srgbClr val="FFCFBD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" name="Google Shape;529;p43"/>
            <p:cNvSpPr txBox="1"/>
            <p:nvPr/>
          </p:nvSpPr>
          <p:spPr>
            <a:xfrm>
              <a:off x="860042" y="2871112"/>
              <a:ext cx="757579" cy="165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17"/>
                </a:lnSpc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LLM</a:t>
              </a:r>
            </a:p>
          </p:txBody>
        </p:sp>
        <p:sp>
          <p:nvSpPr>
            <p:cNvPr id="556" name="Google Shape;530;p43"/>
            <p:cNvSpPr/>
            <p:nvPr/>
          </p:nvSpPr>
          <p:spPr>
            <a:xfrm>
              <a:off x="1089360" y="2553739"/>
              <a:ext cx="298944" cy="294052"/>
            </a:xfrm>
            <a:prstGeom prst="rect">
              <a:avLst/>
            </a:prstGeom>
            <a:blipFill rotWithShape="1">
              <a:blip r:embed="rId4" cstate="print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Google Shape;542;p43"/>
            <p:cNvSpPr/>
            <p:nvPr/>
          </p:nvSpPr>
          <p:spPr>
            <a:xfrm>
              <a:off x="2487349" y="348329"/>
              <a:ext cx="902801" cy="62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395"/>
                    <a:pt x="21600" y="3115"/>
                  </a:cubicBezTo>
                  <a:lnTo>
                    <a:pt x="21600" y="18485"/>
                  </a:lnTo>
                  <a:cubicBezTo>
                    <a:pt x="21600" y="19311"/>
                    <a:pt x="21374" y="20103"/>
                    <a:pt x="20973" y="20688"/>
                  </a:cubicBezTo>
                  <a:cubicBezTo>
                    <a:pt x="20572" y="21272"/>
                    <a:pt x="20027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20205"/>
                    <a:pt x="0" y="18485"/>
                  </a:cubicBezTo>
                  <a:lnTo>
                    <a:pt x="0" y="3115"/>
                  </a:lnTo>
                  <a:cubicBezTo>
                    <a:pt x="0" y="1395"/>
                    <a:pt x="958" y="0"/>
                    <a:pt x="2141" y="0"/>
                  </a:cubicBezTo>
                  <a:close/>
                </a:path>
              </a:pathLst>
            </a:custGeom>
            <a:solidFill>
              <a:srgbClr val="FFCFBD"/>
            </a:solidFill>
            <a:ln w="12700" cap="sq">
              <a:solidFill>
                <a:srgbClr val="000000"/>
              </a:solidFill>
              <a:prstDash val="solid"/>
              <a:miter lim="8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Google Shape;544;p43"/>
            <p:cNvSpPr txBox="1"/>
            <p:nvPr/>
          </p:nvSpPr>
          <p:spPr>
            <a:xfrm>
              <a:off x="2559960" y="720402"/>
              <a:ext cx="757579" cy="165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17"/>
                </a:lnSpc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Sanitiser</a:t>
              </a:r>
            </a:p>
          </p:txBody>
        </p:sp>
        <p:sp>
          <p:nvSpPr>
            <p:cNvPr id="559" name="Google Shape;545;p43"/>
            <p:cNvSpPr/>
            <p:nvPr/>
          </p:nvSpPr>
          <p:spPr>
            <a:xfrm>
              <a:off x="2807660" y="396492"/>
              <a:ext cx="262179" cy="316354"/>
            </a:xfrm>
            <a:prstGeom prst="rect">
              <a:avLst/>
            </a:prstGeom>
            <a:blipFill rotWithShape="1">
              <a:blip r:embed="rId5" cstate="print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60" name="Google Shape;550;p43"/>
            <p:cNvSpPr txBox="1"/>
            <p:nvPr/>
          </p:nvSpPr>
          <p:spPr>
            <a:xfrm>
              <a:off x="2278564" y="1529077"/>
              <a:ext cx="531349" cy="341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39987"/>
                </a:lnSpc>
                <a:defRPr sz="8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Prompt Generator</a:t>
              </a:r>
            </a:p>
          </p:txBody>
        </p:sp>
        <p:sp>
          <p:nvSpPr>
            <p:cNvPr id="561" name="Google Shape;553;p43"/>
            <p:cNvSpPr/>
            <p:nvPr/>
          </p:nvSpPr>
          <p:spPr>
            <a:xfrm>
              <a:off x="3852580" y="358738"/>
              <a:ext cx="902801" cy="59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25" y="0"/>
                  </a:moveTo>
                  <a:lnTo>
                    <a:pt x="19175" y="0"/>
                  </a:lnTo>
                  <a:cubicBezTo>
                    <a:pt x="20514" y="0"/>
                    <a:pt x="21600" y="1637"/>
                    <a:pt x="21600" y="3656"/>
                  </a:cubicBezTo>
                  <a:lnTo>
                    <a:pt x="21600" y="17944"/>
                  </a:lnTo>
                  <a:cubicBezTo>
                    <a:pt x="21600" y="18914"/>
                    <a:pt x="21344" y="19844"/>
                    <a:pt x="20890" y="20529"/>
                  </a:cubicBezTo>
                  <a:cubicBezTo>
                    <a:pt x="20435" y="21215"/>
                    <a:pt x="19818" y="21600"/>
                    <a:pt x="19175" y="21600"/>
                  </a:cubicBezTo>
                  <a:lnTo>
                    <a:pt x="2425" y="21600"/>
                  </a:lnTo>
                  <a:cubicBezTo>
                    <a:pt x="1086" y="21600"/>
                    <a:pt x="0" y="19963"/>
                    <a:pt x="0" y="17944"/>
                  </a:cubicBezTo>
                  <a:lnTo>
                    <a:pt x="0" y="3656"/>
                  </a:lnTo>
                  <a:cubicBezTo>
                    <a:pt x="0" y="1637"/>
                    <a:pt x="1086" y="0"/>
                    <a:pt x="2425" y="0"/>
                  </a:cubicBezTo>
                  <a:close/>
                </a:path>
              </a:pathLst>
            </a:custGeom>
            <a:solidFill>
              <a:srgbClr val="D4EDF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Google Shape;557;p43"/>
            <p:cNvSpPr/>
            <p:nvPr/>
          </p:nvSpPr>
          <p:spPr>
            <a:xfrm>
              <a:off x="2487349" y="2479760"/>
              <a:ext cx="902801" cy="65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327"/>
                    <a:pt x="21600" y="2963"/>
                  </a:cubicBezTo>
                  <a:lnTo>
                    <a:pt x="21600" y="18637"/>
                  </a:lnTo>
                  <a:cubicBezTo>
                    <a:pt x="21600" y="20273"/>
                    <a:pt x="20642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20273"/>
                    <a:pt x="0" y="18637"/>
                  </a:cubicBezTo>
                  <a:lnTo>
                    <a:pt x="0" y="2963"/>
                  </a:lnTo>
                  <a:cubicBezTo>
                    <a:pt x="0" y="1327"/>
                    <a:pt x="958" y="0"/>
                    <a:pt x="2141" y="0"/>
                  </a:cubicBezTo>
                  <a:close/>
                </a:path>
              </a:pathLst>
            </a:custGeom>
            <a:solidFill>
              <a:srgbClr val="D4EDF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Google Shape;559;p43"/>
            <p:cNvSpPr txBox="1"/>
            <p:nvPr/>
          </p:nvSpPr>
          <p:spPr>
            <a:xfrm>
              <a:off x="2559960" y="2612148"/>
              <a:ext cx="757579" cy="39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LLM</a:t>
              </a:r>
              <a:endParaRPr sz="700"/>
            </a:p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Interface</a:t>
              </a:r>
            </a:p>
          </p:txBody>
        </p:sp>
        <p:sp>
          <p:nvSpPr>
            <p:cNvPr id="564" name="Google Shape;562;p43"/>
            <p:cNvSpPr/>
            <p:nvPr/>
          </p:nvSpPr>
          <p:spPr>
            <a:xfrm>
              <a:off x="3852580" y="2479760"/>
              <a:ext cx="902801" cy="65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327"/>
                    <a:pt x="21600" y="2963"/>
                  </a:cubicBezTo>
                  <a:lnTo>
                    <a:pt x="21600" y="18637"/>
                  </a:lnTo>
                  <a:cubicBezTo>
                    <a:pt x="21600" y="19423"/>
                    <a:pt x="21374" y="20176"/>
                    <a:pt x="20973" y="20732"/>
                  </a:cubicBezTo>
                  <a:cubicBezTo>
                    <a:pt x="20572" y="21288"/>
                    <a:pt x="20027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20273"/>
                    <a:pt x="0" y="18637"/>
                  </a:cubicBezTo>
                  <a:lnTo>
                    <a:pt x="0" y="2963"/>
                  </a:lnTo>
                  <a:cubicBezTo>
                    <a:pt x="0" y="1327"/>
                    <a:pt x="958" y="0"/>
                    <a:pt x="2141" y="0"/>
                  </a:cubicBezTo>
                  <a:close/>
                </a:path>
              </a:pathLst>
            </a:custGeom>
            <a:solidFill>
              <a:srgbClr val="D4EDF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Google Shape;564;p43"/>
            <p:cNvSpPr txBox="1"/>
            <p:nvPr/>
          </p:nvSpPr>
          <p:spPr>
            <a:xfrm>
              <a:off x="3925190" y="2612148"/>
              <a:ext cx="757579" cy="39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Logs</a:t>
              </a:r>
              <a:endParaRPr sz="700"/>
            </a:p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Interface</a:t>
              </a:r>
            </a:p>
          </p:txBody>
        </p:sp>
        <p:sp>
          <p:nvSpPr>
            <p:cNvPr id="566" name="Google Shape;565;p43"/>
            <p:cNvSpPr/>
            <p:nvPr/>
          </p:nvSpPr>
          <p:spPr>
            <a:xfrm>
              <a:off x="1683531" y="642624"/>
              <a:ext cx="468375" cy="2915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67" name="Google Shape;566;p43"/>
            <p:cNvSpPr/>
            <p:nvPr/>
          </p:nvSpPr>
          <p:spPr>
            <a:xfrm>
              <a:off x="1690231" y="2805899"/>
              <a:ext cx="797118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752997" y="2277044"/>
              <a:ext cx="689714" cy="640573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69" name="Google Shape;569;p43"/>
            <p:cNvSpPr txBox="1"/>
            <p:nvPr/>
          </p:nvSpPr>
          <p:spPr>
            <a:xfrm>
              <a:off x="5464648" y="2909458"/>
              <a:ext cx="1266412" cy="483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Logs and Feedbacks</a:t>
              </a: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755379" y="2805899"/>
              <a:ext cx="709269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2544239" y="2004747"/>
              <a:ext cx="1" cy="490965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4755379" y="642624"/>
              <a:ext cx="770450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938749" y="3391950"/>
              <a:ext cx="1365231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4" name="Google Shape;576;p43"/>
            <p:cNvSpPr/>
            <p:nvPr/>
          </p:nvSpPr>
          <p:spPr>
            <a:xfrm>
              <a:off x="6949636" y="1510296"/>
              <a:ext cx="902801" cy="46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875"/>
                    <a:pt x="21600" y="4189"/>
                  </a:cubicBezTo>
                  <a:lnTo>
                    <a:pt x="21600" y="17411"/>
                  </a:lnTo>
                  <a:cubicBezTo>
                    <a:pt x="21600" y="18522"/>
                    <a:pt x="21374" y="19588"/>
                    <a:pt x="20973" y="20373"/>
                  </a:cubicBezTo>
                  <a:cubicBezTo>
                    <a:pt x="20572" y="21159"/>
                    <a:pt x="20027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19725"/>
                    <a:pt x="0" y="17411"/>
                  </a:cubicBezTo>
                  <a:lnTo>
                    <a:pt x="0" y="4189"/>
                  </a:lnTo>
                  <a:cubicBezTo>
                    <a:pt x="0" y="1875"/>
                    <a:pt x="958" y="0"/>
                    <a:pt x="21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" name="Google Shape;578;p43"/>
            <p:cNvSpPr txBox="1"/>
            <p:nvPr/>
          </p:nvSpPr>
          <p:spPr>
            <a:xfrm>
              <a:off x="7022247" y="1642684"/>
              <a:ext cx="757579" cy="165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17"/>
                </a:lnSpc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Analytics</a:t>
              </a:r>
            </a:p>
          </p:txBody>
        </p:sp>
        <p:sp>
          <p:nvSpPr>
            <p:cNvPr id="576" name="Google Shape;579;p43"/>
            <p:cNvSpPr/>
            <p:nvPr/>
          </p:nvSpPr>
          <p:spPr>
            <a:xfrm>
              <a:off x="6731060" y="2805899"/>
              <a:ext cx="669977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Google Shape;580;p43"/>
            <p:cNvSpPr/>
            <p:nvPr/>
          </p:nvSpPr>
          <p:spPr>
            <a:xfrm flipV="1">
              <a:off x="7402219" y="642625"/>
              <a:ext cx="1" cy="867672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8" name="Google Shape;581;p43"/>
            <p:cNvSpPr/>
            <p:nvPr/>
          </p:nvSpPr>
          <p:spPr>
            <a:xfrm>
              <a:off x="0" y="370778"/>
              <a:ext cx="394654" cy="549519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9" name="Google Shape;583;p43"/>
            <p:cNvSpPr/>
            <p:nvPr/>
          </p:nvSpPr>
          <p:spPr>
            <a:xfrm>
              <a:off x="5695096" y="131394"/>
              <a:ext cx="747616" cy="828014"/>
            </a:xfrm>
            <a:prstGeom prst="rect">
              <a:avLst/>
            </a:prstGeom>
            <a:blipFill rotWithShape="1">
              <a:blip r:embed="rId8" cstate="print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0" name="Google Shape;584;p43"/>
            <p:cNvSpPr txBox="1"/>
            <p:nvPr/>
          </p:nvSpPr>
          <p:spPr>
            <a:xfrm>
              <a:off x="5525828" y="950528"/>
              <a:ext cx="1144052" cy="483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Knowledge-base</a:t>
              </a:r>
            </a:p>
          </p:txBody>
        </p:sp>
        <p:sp>
          <p:nvSpPr>
            <p:cNvPr id="581" name="Google Shape;585;p43"/>
            <p:cNvSpPr/>
            <p:nvPr/>
          </p:nvSpPr>
          <p:spPr>
            <a:xfrm flipH="1">
              <a:off x="394654" y="642624"/>
              <a:ext cx="384036" cy="2915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2" name="Google Shape;589;p43"/>
            <p:cNvSpPr/>
            <p:nvPr/>
          </p:nvSpPr>
          <p:spPr>
            <a:xfrm>
              <a:off x="2938749" y="3132038"/>
              <a:ext cx="1" cy="259913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Google Shape;590;p43"/>
            <p:cNvSpPr/>
            <p:nvPr/>
          </p:nvSpPr>
          <p:spPr>
            <a:xfrm>
              <a:off x="4303979" y="3132038"/>
              <a:ext cx="1" cy="259913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4" name="Google Shape;597;p43"/>
            <p:cNvSpPr/>
            <p:nvPr/>
          </p:nvSpPr>
          <p:spPr>
            <a:xfrm flipV="1">
              <a:off x="3390149" y="658161"/>
              <a:ext cx="462431" cy="386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5" name="Google Shape;598;p43"/>
            <p:cNvSpPr/>
            <p:nvPr/>
          </p:nvSpPr>
          <p:spPr>
            <a:xfrm flipV="1">
              <a:off x="7402220" y="1971678"/>
              <a:ext cx="1" cy="834222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6" name="Google Shape;599;p43"/>
            <p:cNvSpPr/>
            <p:nvPr/>
          </p:nvSpPr>
          <p:spPr>
            <a:xfrm flipH="1" flipV="1">
              <a:off x="6669879" y="643808"/>
              <a:ext cx="731158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7" name="Google Shape;602;p43"/>
            <p:cNvSpPr/>
            <p:nvPr/>
          </p:nvSpPr>
          <p:spPr>
            <a:xfrm>
              <a:off x="3852580" y="1320594"/>
              <a:ext cx="902801" cy="81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" y="0"/>
                  </a:moveTo>
                  <a:lnTo>
                    <a:pt x="19459" y="0"/>
                  </a:lnTo>
                  <a:cubicBezTo>
                    <a:pt x="20642" y="0"/>
                    <a:pt x="21600" y="1067"/>
                    <a:pt x="21600" y="2382"/>
                  </a:cubicBezTo>
                  <a:lnTo>
                    <a:pt x="21600" y="19218"/>
                  </a:lnTo>
                  <a:cubicBezTo>
                    <a:pt x="21600" y="19850"/>
                    <a:pt x="21374" y="20456"/>
                    <a:pt x="20973" y="20902"/>
                  </a:cubicBezTo>
                  <a:cubicBezTo>
                    <a:pt x="20572" y="21349"/>
                    <a:pt x="20027" y="21600"/>
                    <a:pt x="19459" y="21600"/>
                  </a:cubicBezTo>
                  <a:lnTo>
                    <a:pt x="2141" y="21600"/>
                  </a:lnTo>
                  <a:cubicBezTo>
                    <a:pt x="958" y="21600"/>
                    <a:pt x="0" y="20533"/>
                    <a:pt x="0" y="19218"/>
                  </a:cubicBezTo>
                  <a:lnTo>
                    <a:pt x="0" y="2382"/>
                  </a:lnTo>
                  <a:cubicBezTo>
                    <a:pt x="0" y="1067"/>
                    <a:pt x="958" y="0"/>
                    <a:pt x="2141" y="0"/>
                  </a:cubicBezTo>
                  <a:close/>
                </a:path>
              </a:pathLst>
            </a:custGeom>
            <a:solidFill>
              <a:srgbClr val="FFCFBD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Google Shape;604;p43"/>
            <p:cNvSpPr txBox="1"/>
            <p:nvPr/>
          </p:nvSpPr>
          <p:spPr>
            <a:xfrm>
              <a:off x="3925191" y="1716938"/>
              <a:ext cx="757579" cy="34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Query Analyser</a:t>
              </a:r>
            </a:p>
          </p:txBody>
        </p:sp>
        <p:sp>
          <p:nvSpPr>
            <p:cNvPr id="589" name="Google Shape;606;p43"/>
            <p:cNvSpPr/>
            <p:nvPr/>
          </p:nvSpPr>
          <p:spPr>
            <a:xfrm flipV="1">
              <a:off x="3241076" y="957585"/>
              <a:ext cx="1" cy="768674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90" name="Google Shape;607;p43"/>
            <p:cNvSpPr/>
            <p:nvPr/>
          </p:nvSpPr>
          <p:spPr>
            <a:xfrm>
              <a:off x="3239892" y="1726258"/>
              <a:ext cx="612689" cy="1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91" name="Google Shape;611;p43"/>
            <p:cNvSpPr txBox="1"/>
            <p:nvPr/>
          </p:nvSpPr>
          <p:spPr>
            <a:xfrm>
              <a:off x="6825560" y="353021"/>
              <a:ext cx="1150954" cy="236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00"/>
                </a:lnSpc>
                <a:defRPr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Augmentation</a:t>
              </a:r>
            </a:p>
          </p:txBody>
        </p:sp>
        <p:sp>
          <p:nvSpPr>
            <p:cNvPr id="592" name="Google Shape;612;p43"/>
            <p:cNvSpPr txBox="1"/>
            <p:nvPr/>
          </p:nvSpPr>
          <p:spPr>
            <a:xfrm>
              <a:off x="3925190" y="459661"/>
              <a:ext cx="757581" cy="397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Knowledge</a:t>
              </a:r>
              <a:endParaRPr sz="700"/>
            </a:p>
            <a:p>
              <a:pPr algn="ctr">
                <a:defRPr sz="12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pPr>
              <a:r>
                <a:t>Interface</a:t>
              </a:r>
            </a:p>
          </p:txBody>
        </p:sp>
        <p:sp>
          <p:nvSpPr>
            <p:cNvPr id="593" name="Google Shape;614;p43"/>
            <p:cNvSpPr txBox="1"/>
            <p:nvPr/>
          </p:nvSpPr>
          <p:spPr>
            <a:xfrm>
              <a:off x="3174544" y="12128"/>
              <a:ext cx="893641" cy="236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lnSpc>
                  <a:spcPct val="140011"/>
                </a:lnSpc>
                <a:defRPr sz="17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Backend</a:t>
              </a:r>
            </a:p>
          </p:txBody>
        </p:sp>
        <p:sp>
          <p:nvSpPr>
            <p:cNvPr id="594" name="Google Shape;616;p43"/>
            <p:cNvSpPr/>
            <p:nvPr/>
          </p:nvSpPr>
          <p:spPr>
            <a:xfrm flipH="1">
              <a:off x="2938749" y="968763"/>
              <a:ext cx="1" cy="1514992"/>
            </a:xfrm>
            <a:prstGeom prst="line">
              <a:avLst/>
            </a:prstGeom>
            <a:noFill/>
            <a:ln w="25400" cap="flat">
              <a:solidFill>
                <a:srgbClr val="2A2E3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95" name="Google Shape;307;p33"/>
            <p:cNvSpPr txBox="1"/>
            <p:nvPr/>
          </p:nvSpPr>
          <p:spPr>
            <a:xfrm>
              <a:off x="4179880" y="1378575"/>
              <a:ext cx="258597" cy="30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1900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defRPr>
              </a:lvl1pPr>
            </a:lstStyle>
            <a:p>
              <a:r>
                <a:t>{}</a:t>
              </a:r>
            </a:p>
          </p:txBody>
        </p:sp>
      </p:grpSp>
      <p:sp>
        <p:nvSpPr>
          <p:cNvPr id="59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4499858" y="6475204"/>
            <a:ext cx="135642" cy="1384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>
            <a:spAutoFit/>
          </a:bodyPr>
          <a:lstStyle>
            <a:lvl1pPr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142844" y="6429396"/>
            <a:ext cx="851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Kumar, M., Wilson, S., </a:t>
            </a:r>
            <a:r>
              <a:rPr lang="en-US" sz="800" dirty="0" err="1" smtClean="0"/>
              <a:t>Goel</a:t>
            </a:r>
            <a:r>
              <a:rPr lang="en-US" sz="800" dirty="0" smtClean="0"/>
              <a:t>, N., </a:t>
            </a:r>
            <a:r>
              <a:rPr lang="en-US" sz="800" dirty="0" err="1" smtClean="0"/>
              <a:t>Ginige</a:t>
            </a:r>
            <a:r>
              <a:rPr lang="en-US" sz="800" dirty="0" smtClean="0"/>
              <a:t>, A. (2025). </a:t>
            </a:r>
            <a:r>
              <a:rPr lang="en-US" sz="800" dirty="0" err="1" smtClean="0"/>
              <a:t>KrishiAI</a:t>
            </a:r>
            <a:r>
              <a:rPr lang="en-US" sz="800" dirty="0" smtClean="0"/>
              <a:t>: Architecture for Harnessing Capabilities of LLMs for Delivery of Accurate Cultivation Information to Farmers.</a:t>
            </a:r>
          </a:p>
          <a:p>
            <a:r>
              <a:rPr lang="en-US" sz="800" dirty="0" smtClean="0"/>
              <a:t> In: </a:t>
            </a:r>
            <a:r>
              <a:rPr lang="en-US" sz="800" dirty="0" err="1" smtClean="0"/>
              <a:t>Saini</a:t>
            </a:r>
            <a:r>
              <a:rPr lang="en-US" sz="800" dirty="0" smtClean="0"/>
              <a:t>, M.K., </a:t>
            </a:r>
            <a:r>
              <a:rPr lang="en-US" sz="800" dirty="0" err="1" smtClean="0"/>
              <a:t>Goel</a:t>
            </a:r>
            <a:r>
              <a:rPr lang="en-US" sz="800" dirty="0" smtClean="0"/>
              <a:t>, N., </a:t>
            </a:r>
            <a:r>
              <a:rPr lang="en-US" sz="800" dirty="0" err="1" smtClean="0"/>
              <a:t>Miguez</a:t>
            </a:r>
            <a:r>
              <a:rPr lang="en-US" sz="800" dirty="0" smtClean="0"/>
              <a:t>, M., Singh, D. (</a:t>
            </a:r>
            <a:r>
              <a:rPr lang="en-US" sz="800" dirty="0" err="1" smtClean="0"/>
              <a:t>eds</a:t>
            </a:r>
            <a:r>
              <a:rPr lang="en-US" sz="800" dirty="0" smtClean="0"/>
              <a:t>) Agricultural-Centric Computation. ICA 2024. Communications in Computer and Information Science, </a:t>
            </a:r>
            <a:r>
              <a:rPr lang="en-US" sz="800" dirty="0" err="1" smtClean="0"/>
              <a:t>vol</a:t>
            </a:r>
            <a:r>
              <a:rPr lang="en-US" sz="800" dirty="0" smtClean="0"/>
              <a:t> 2207. </a:t>
            </a:r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142844" y="428604"/>
            <a:ext cx="8629652" cy="763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sz="4000" b="1" dirty="0" smtClean="0"/>
              <a:t>Problems in the OLD Architecture</a:t>
            </a:r>
            <a:endParaRPr sz="4000" b="1"/>
          </a:p>
        </p:txBody>
      </p:sp>
      <p:sp>
        <p:nvSpPr>
          <p:cNvPr id="53" name="TextBox 52"/>
          <p:cNvSpPr txBox="1"/>
          <p:nvPr/>
        </p:nvSpPr>
        <p:spPr>
          <a:xfrm>
            <a:off x="40226" y="1357298"/>
            <a:ext cx="91037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Does not ask for more information in case of incomplete information</a:t>
            </a:r>
            <a:endParaRPr lang="en-IN" sz="2300" dirty="0" smtClean="0">
              <a:solidFill>
                <a:srgbClr val="00B050"/>
              </a:solidFill>
              <a:latin typeface="Arsenal"/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Scope is limited to Knowledge Model </a:t>
            </a:r>
            <a:endParaRPr lang="en-US" sz="2300" dirty="0" smtClean="0">
              <a:solidFill>
                <a:schemeClr val="accent2"/>
              </a:solidFill>
              <a:latin typeface="Arsenal"/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Scalability issues in Knowledge Model </a:t>
            </a:r>
            <a:endParaRPr lang="en-IN" sz="2300" dirty="0" smtClean="0">
              <a:solidFill>
                <a:schemeClr val="accent2">
                  <a:lumMod val="75000"/>
                </a:schemeClr>
              </a:solidFill>
              <a:latin typeface="Arsen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142844" y="357166"/>
            <a:ext cx="628654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sz="4000" b="1" dirty="0" smtClean="0"/>
              <a:t>Problems with Solution</a:t>
            </a:r>
            <a:endParaRPr sz="4000" b="1"/>
          </a:p>
        </p:txBody>
      </p:sp>
      <p:sp>
        <p:nvSpPr>
          <p:cNvPr id="53" name="TextBox 52"/>
          <p:cNvSpPr txBox="1"/>
          <p:nvPr/>
        </p:nvSpPr>
        <p:spPr>
          <a:xfrm>
            <a:off x="40226" y="1357299"/>
            <a:ext cx="91037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Does not ask for more information in case of incomplete information</a:t>
            </a:r>
          </a:p>
          <a:p>
            <a:pPr algn="just">
              <a:lnSpc>
                <a:spcPct val="200000"/>
              </a:lnSpc>
              <a:buFontTx/>
              <a:buChar char="-"/>
            </a:pPr>
            <a:r>
              <a:rPr lang="en-IN" sz="2300" dirty="0" smtClean="0">
                <a:solidFill>
                  <a:srgbClr val="00B050"/>
                </a:solidFill>
                <a:latin typeface="Arsenal"/>
              </a:rPr>
              <a:t>RASA </a:t>
            </a:r>
          </a:p>
        </p:txBody>
      </p:sp>
      <p:pic>
        <p:nvPicPr>
          <p:cNvPr id="5" name="Picture 4" descr="ChatGPT Image May 7, 2025, 04_21_20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821909"/>
            <a:ext cx="928694" cy="13930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14480" y="4464851"/>
            <a:ext cx="114300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4107661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8926" y="4179099"/>
            <a:ext cx="157163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Intent Classification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4572000" y="4464851"/>
            <a:ext cx="114300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5786446" y="4036223"/>
            <a:ext cx="2571768" cy="92869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Information missing ?</a:t>
            </a:r>
            <a:endParaRPr lang="en-US" sz="1400" dirty="0"/>
          </a:p>
        </p:txBody>
      </p:sp>
      <p:sp>
        <p:nvSpPr>
          <p:cNvPr id="11" name="Up Arrow 10"/>
          <p:cNvSpPr/>
          <p:nvPr/>
        </p:nvSpPr>
        <p:spPr>
          <a:xfrm>
            <a:off x="7000892" y="3357562"/>
            <a:ext cx="71438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2330" y="357187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yes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929322" y="2643182"/>
            <a:ext cx="2143140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Action Trigger</a:t>
            </a:r>
            <a:endParaRPr lang="en-US" sz="1600" dirty="0"/>
          </a:p>
        </p:txBody>
      </p:sp>
      <p:cxnSp>
        <p:nvCxnSpPr>
          <p:cNvPr id="14" name="Shape 13"/>
          <p:cNvCxnSpPr>
            <a:stCxn id="5" idx="0"/>
            <a:endCxn id="13" idx="1"/>
          </p:cNvCxnSpPr>
          <p:nvPr/>
        </p:nvCxnSpPr>
        <p:spPr>
          <a:xfrm rot="5400000" flipH="1" flipV="1">
            <a:off x="3161099" y="1053687"/>
            <a:ext cx="857256" cy="4679189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0298" y="2643182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Ask Clarification</a:t>
            </a:r>
            <a:endParaRPr lang="en-US" sz="1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613;p43"/>
          <p:cNvSpPr txBox="1"/>
          <p:nvPr/>
        </p:nvSpPr>
        <p:spPr>
          <a:xfrm>
            <a:off x="142844" y="357166"/>
            <a:ext cx="664373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rPr lang="en-IN" sz="4000" b="1" dirty="0" smtClean="0"/>
              <a:t>Problems with Solution</a:t>
            </a:r>
            <a:endParaRPr sz="4000" b="1"/>
          </a:p>
        </p:txBody>
      </p:sp>
      <p:sp>
        <p:nvSpPr>
          <p:cNvPr id="53" name="TextBox 52"/>
          <p:cNvSpPr txBox="1"/>
          <p:nvPr/>
        </p:nvSpPr>
        <p:spPr>
          <a:xfrm>
            <a:off x="40226" y="1357299"/>
            <a:ext cx="8532302" cy="10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Scope is limited to Knowledge Model - </a:t>
            </a:r>
            <a:r>
              <a:rPr lang="en-IN" sz="2300" dirty="0" smtClean="0">
                <a:solidFill>
                  <a:schemeClr val="accent2"/>
                </a:solidFill>
                <a:latin typeface="Arsenal"/>
              </a:rPr>
              <a:t>RAG</a:t>
            </a:r>
            <a:endParaRPr lang="en-US" sz="2300" dirty="0" smtClean="0">
              <a:solidFill>
                <a:schemeClr val="accent2"/>
              </a:solidFill>
              <a:latin typeface="Arsenal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Arsenal"/>
              </a:rPr>
              <a:t>Scalability issues in Knowledge Model - 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  <a:latin typeface="Arsenal"/>
              </a:rPr>
              <a:t>RAG</a:t>
            </a:r>
          </a:p>
        </p:txBody>
      </p:sp>
      <p:pic>
        <p:nvPicPr>
          <p:cNvPr id="6" name="Picture 5" descr="WhatsApp Image 2024-11-28 at 2.51.0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784" y="2428868"/>
            <a:ext cx="7246116" cy="40719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42844" y="500042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Proposed Architecture</a:t>
            </a:r>
            <a:endParaRPr lang="en-IN" sz="4000" b="1" dirty="0"/>
          </a:p>
        </p:txBody>
      </p:sp>
      <p:pic>
        <p:nvPicPr>
          <p:cNvPr id="26" name="Picture 25" descr="Screenshot 2025-05-12 2039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736"/>
            <a:ext cx="8064751" cy="4071966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55;p30"/>
          <p:cNvSpPr txBox="1"/>
          <p:nvPr/>
        </p:nvSpPr>
        <p:spPr>
          <a:xfrm>
            <a:off x="514349" y="112818"/>
            <a:ext cx="2751634" cy="99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0"/>
              </a:lnSpc>
              <a:defRPr sz="46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defRPr>
            </a:lvl1pPr>
          </a:lstStyle>
          <a:p>
            <a:r>
              <a:t>Basic Idea</a:t>
            </a:r>
          </a:p>
        </p:txBody>
      </p:sp>
      <p:pic>
        <p:nvPicPr>
          <p:cNvPr id="40" name="Picture 39" descr="Screenshot 2025-05-07 2143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85926"/>
            <a:ext cx="7500990" cy="27860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F8-DB63-4006-9068-65D02BE56A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16934</TotalTime>
  <Words>1039</Words>
  <Application>Microsoft Office PowerPoint</Application>
  <PresentationFormat>On-screen Show (4:3)</PresentationFormat>
  <Paragraphs>217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  Master’s Thesis Project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 Project</dc:title>
  <dc:creator>Madhav Mishra</dc:creator>
  <cp:lastModifiedBy>Madhav Mishra</cp:lastModifiedBy>
  <cp:revision>85</cp:revision>
  <dcterms:created xsi:type="dcterms:W3CDTF">2024-08-18T09:46:38Z</dcterms:created>
  <dcterms:modified xsi:type="dcterms:W3CDTF">2025-05-27T04:55:52Z</dcterms:modified>
</cp:coreProperties>
</file>