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Comfortaa Regular"/>
      <p:regular r:id="rId38"/>
      <p:bold r:id="rId39"/>
    </p:embeddedFont>
    <p:embeddedFont>
      <p:font typeface="Comforta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4372EA-C6ED-4BC0-A46C-E94563CDE5DA}">
  <a:tblStyle styleId="{054372EA-C6ED-4BC0-A46C-E94563CDE5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regular.fntdata"/><Relationship Id="rId20" Type="http://schemas.openxmlformats.org/officeDocument/2006/relationships/slide" Target="slides/slide14.xml"/><Relationship Id="rId41" Type="http://schemas.openxmlformats.org/officeDocument/2006/relationships/font" Target="fonts/Comforta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ComfortaaRegular-bold.fntdata"/><Relationship Id="rId16" Type="http://schemas.openxmlformats.org/officeDocument/2006/relationships/slide" Target="slides/slide10.xml"/><Relationship Id="rId38" Type="http://schemas.openxmlformats.org/officeDocument/2006/relationships/font" Target="fonts/ComfortaaRegular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b76abacf8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b76abacf8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b76abacf8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b76abacf8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b76abacf8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b76abacf8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b76abacf8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b76abacf8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b76abac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b76abac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76abacf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76abacf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b76abacf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b76abacf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b76abacf8_2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b76abacf8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b76abacf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b76abacf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76abacf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76abacf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Abnormal - predicted right by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- predicted wrong by model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76abac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76aba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b76abacf8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b76abacf8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Abnormal - predicted right by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- predicted wrong by model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b76abacf8_2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b76abacf8_2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b76abacf8_2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b76abacf8_2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b76abacf8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b76abacf8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Why average pooling and not max pooling. Average pooling sometimes can’t extract good features because it takes all into count and results an average value which may/may not be important for object detection type tasks.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76abacf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76abacf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b76abacf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b76abacf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b76abacf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b76abacf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b76abacf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b76abacf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b76abacf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b76abacf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started by creating a simple model. In this model we have a total of 5 layers.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4 layers have activation ReLU whereas the last layer had the Sigmoid function to predict an output of 0 or 1. We included MaxPooling to extract </a:t>
            </a:r>
            <a:r>
              <a:rPr lang="en" sz="11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the most important features.  We also added a dropout regulization of 0.5 so that 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network becomes less sensitive to the specific weights of neurons, and to reduce the likelihood of overtraining the train data.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76abacf8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76abacf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b76abacf8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b76abacf8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tanfordmlgroup.github.io/competitions/mura/" TargetMode="External"/><Relationship Id="rId4" Type="http://schemas.openxmlformats.org/officeDocument/2006/relationships/hyperlink" Target="https://keras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390575" y="1030675"/>
            <a:ext cx="4572000" cy="28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Abnormality Detection in Musculoskeletal Radiographs 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572000" y="4070775"/>
            <a:ext cx="4572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 Regular"/>
                <a:ea typeface="Comfortaa Regular"/>
                <a:cs typeface="Comfortaa Regular"/>
                <a:sym typeface="Comfortaa Regular"/>
              </a:rPr>
              <a:t>Divya Shankar | Sabrina Sok Snigdha Jain</a:t>
            </a:r>
            <a:endParaRPr sz="18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00" y="217875"/>
            <a:ext cx="4194175" cy="471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11700" y="52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 Regular"/>
                <a:ea typeface="Comfortaa Regular"/>
                <a:cs typeface="Comfortaa Regular"/>
                <a:sym typeface="Comfortaa Regular"/>
              </a:rPr>
              <a:t>Complex Model</a:t>
            </a:r>
            <a:endParaRPr sz="35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311700" y="1466875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32,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sp>
        <p:nvSpPr>
          <p:cNvPr id="200" name="Google Shape;200;p22"/>
          <p:cNvSpPr/>
          <p:nvPr/>
        </p:nvSpPr>
        <p:spPr>
          <a:xfrm>
            <a:off x="1724100" y="1466875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32,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MaxPooling2D</a:t>
            </a:r>
            <a:endParaRPr sz="1000"/>
          </a:p>
        </p:txBody>
      </p:sp>
      <p:sp>
        <p:nvSpPr>
          <p:cNvPr id="201" name="Google Shape;201;p22"/>
          <p:cNvSpPr/>
          <p:nvPr/>
        </p:nvSpPr>
        <p:spPr>
          <a:xfrm>
            <a:off x="3181600" y="1466875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64,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sp>
        <p:nvSpPr>
          <p:cNvPr id="202" name="Google Shape;202;p22"/>
          <p:cNvSpPr/>
          <p:nvPr/>
        </p:nvSpPr>
        <p:spPr>
          <a:xfrm>
            <a:off x="4639100" y="1466875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64,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MaxPooling2D</a:t>
            </a:r>
            <a:endParaRPr sz="1000"/>
          </a:p>
        </p:txBody>
      </p:sp>
      <p:sp>
        <p:nvSpPr>
          <p:cNvPr id="203" name="Google Shape;203;p22"/>
          <p:cNvSpPr/>
          <p:nvPr/>
        </p:nvSpPr>
        <p:spPr>
          <a:xfrm>
            <a:off x="6096600" y="1466875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128,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sp>
        <p:nvSpPr>
          <p:cNvPr id="204" name="Google Shape;204;p22"/>
          <p:cNvSpPr/>
          <p:nvPr/>
        </p:nvSpPr>
        <p:spPr>
          <a:xfrm>
            <a:off x="7554100" y="1466875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128,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MaxPooling2D</a:t>
            </a:r>
            <a:endParaRPr sz="1000"/>
          </a:p>
        </p:txBody>
      </p:sp>
      <p:sp>
        <p:nvSpPr>
          <p:cNvPr id="205" name="Google Shape;205;p22"/>
          <p:cNvSpPr/>
          <p:nvPr/>
        </p:nvSpPr>
        <p:spPr>
          <a:xfrm>
            <a:off x="7554100" y="3067350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256,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sp>
        <p:nvSpPr>
          <p:cNvPr id="206" name="Google Shape;206;p22"/>
          <p:cNvSpPr/>
          <p:nvPr/>
        </p:nvSpPr>
        <p:spPr>
          <a:xfrm>
            <a:off x="3218763" y="3067350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512,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MaxPooling2D</a:t>
            </a:r>
            <a:endParaRPr sz="1000"/>
          </a:p>
        </p:txBody>
      </p:sp>
      <p:sp>
        <p:nvSpPr>
          <p:cNvPr id="207" name="Google Shape;207;p22"/>
          <p:cNvSpPr/>
          <p:nvPr/>
        </p:nvSpPr>
        <p:spPr>
          <a:xfrm>
            <a:off x="4663875" y="3067350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512,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sp>
        <p:nvSpPr>
          <p:cNvPr id="208" name="Google Shape;208;p22"/>
          <p:cNvSpPr/>
          <p:nvPr/>
        </p:nvSpPr>
        <p:spPr>
          <a:xfrm>
            <a:off x="6096600" y="3067350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256,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MaxPooling2D</a:t>
            </a:r>
            <a:endParaRPr sz="1000"/>
          </a:p>
        </p:txBody>
      </p:sp>
      <p:sp>
        <p:nvSpPr>
          <p:cNvPr id="209" name="Google Shape;209;p22"/>
          <p:cNvSpPr/>
          <p:nvPr/>
        </p:nvSpPr>
        <p:spPr>
          <a:xfrm>
            <a:off x="269725" y="3067350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512,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sp>
        <p:nvSpPr>
          <p:cNvPr id="210" name="Google Shape;210;p22"/>
          <p:cNvSpPr/>
          <p:nvPr/>
        </p:nvSpPr>
        <p:spPr>
          <a:xfrm>
            <a:off x="1725438" y="3067350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512,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cxnSp>
        <p:nvCxnSpPr>
          <p:cNvPr id="211" name="Google Shape;211;p22"/>
          <p:cNvCxnSpPr/>
          <p:nvPr/>
        </p:nvCxnSpPr>
        <p:spPr>
          <a:xfrm>
            <a:off x="1419875" y="1335250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2"/>
          <p:cNvCxnSpPr/>
          <p:nvPr/>
        </p:nvCxnSpPr>
        <p:spPr>
          <a:xfrm>
            <a:off x="2843475" y="1327800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2"/>
          <p:cNvCxnSpPr/>
          <p:nvPr/>
        </p:nvCxnSpPr>
        <p:spPr>
          <a:xfrm>
            <a:off x="4340000" y="1327800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2"/>
          <p:cNvCxnSpPr/>
          <p:nvPr/>
        </p:nvCxnSpPr>
        <p:spPr>
          <a:xfrm>
            <a:off x="5779375" y="1316425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2"/>
          <p:cNvCxnSpPr/>
          <p:nvPr/>
        </p:nvCxnSpPr>
        <p:spPr>
          <a:xfrm>
            <a:off x="7285800" y="1314825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2"/>
          <p:cNvCxnSpPr>
            <a:stCxn id="204" idx="3"/>
            <a:endCxn id="205" idx="1"/>
          </p:cNvCxnSpPr>
          <p:nvPr/>
        </p:nvCxnSpPr>
        <p:spPr>
          <a:xfrm>
            <a:off x="8217012" y="2858550"/>
            <a:ext cx="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2"/>
          <p:cNvCxnSpPr/>
          <p:nvPr/>
        </p:nvCxnSpPr>
        <p:spPr>
          <a:xfrm rot="10800000">
            <a:off x="7381325" y="4522900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2"/>
          <p:cNvCxnSpPr/>
          <p:nvPr/>
        </p:nvCxnSpPr>
        <p:spPr>
          <a:xfrm rot="10800000">
            <a:off x="5916375" y="4522900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2"/>
          <p:cNvCxnSpPr/>
          <p:nvPr/>
        </p:nvCxnSpPr>
        <p:spPr>
          <a:xfrm rot="10800000">
            <a:off x="4440300" y="4522900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2"/>
          <p:cNvCxnSpPr/>
          <p:nvPr/>
        </p:nvCxnSpPr>
        <p:spPr>
          <a:xfrm rot="10800000">
            <a:off x="2955375" y="4522900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2"/>
          <p:cNvCxnSpPr/>
          <p:nvPr/>
        </p:nvCxnSpPr>
        <p:spPr>
          <a:xfrm rot="10800000">
            <a:off x="1513925" y="4522900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2"/>
          <p:cNvCxnSpPr>
            <a:stCxn id="209" idx="3"/>
          </p:cNvCxnSpPr>
          <p:nvPr/>
        </p:nvCxnSpPr>
        <p:spPr>
          <a:xfrm>
            <a:off x="932637" y="4459025"/>
            <a:ext cx="78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2"/>
          <p:cNvCxnSpPr/>
          <p:nvPr/>
        </p:nvCxnSpPr>
        <p:spPr>
          <a:xfrm rot="10800000">
            <a:off x="8143325" y="5284900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311700" y="52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 Regular"/>
                <a:ea typeface="Comfortaa Regular"/>
                <a:cs typeface="Comfortaa Regular"/>
                <a:sym typeface="Comfortaa Regular"/>
              </a:rPr>
              <a:t>Complex Model</a:t>
            </a:r>
            <a:endParaRPr sz="35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311700" y="1466875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512,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sp>
        <p:nvSpPr>
          <p:cNvPr id="230" name="Google Shape;230;p23"/>
          <p:cNvSpPr/>
          <p:nvPr/>
        </p:nvSpPr>
        <p:spPr>
          <a:xfrm>
            <a:off x="1724100" y="1466875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256,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sp>
        <p:nvSpPr>
          <p:cNvPr id="231" name="Google Shape;231;p23"/>
          <p:cNvSpPr/>
          <p:nvPr/>
        </p:nvSpPr>
        <p:spPr>
          <a:xfrm>
            <a:off x="3181600" y="1466875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128,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sp>
        <p:nvSpPr>
          <p:cNvPr id="232" name="Google Shape;232;p23"/>
          <p:cNvSpPr/>
          <p:nvPr/>
        </p:nvSpPr>
        <p:spPr>
          <a:xfrm>
            <a:off x="4639100" y="1466875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64,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sp>
        <p:nvSpPr>
          <p:cNvPr id="233" name="Google Shape;233;p23"/>
          <p:cNvSpPr/>
          <p:nvPr/>
        </p:nvSpPr>
        <p:spPr>
          <a:xfrm>
            <a:off x="6096600" y="1466875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32,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sp>
        <p:nvSpPr>
          <p:cNvPr id="234" name="Google Shape;234;p23"/>
          <p:cNvSpPr/>
          <p:nvPr/>
        </p:nvSpPr>
        <p:spPr>
          <a:xfrm>
            <a:off x="7554100" y="1466875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16,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sp>
        <p:nvSpPr>
          <p:cNvPr id="235" name="Google Shape;235;p23"/>
          <p:cNvSpPr/>
          <p:nvPr/>
        </p:nvSpPr>
        <p:spPr>
          <a:xfrm>
            <a:off x="7285800" y="3067350"/>
            <a:ext cx="1594125" cy="15213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GlobalAveragePooling2D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Conv2D, 256,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sp>
        <p:nvSpPr>
          <p:cNvPr id="236" name="Google Shape;236;p23"/>
          <p:cNvSpPr/>
          <p:nvPr/>
        </p:nvSpPr>
        <p:spPr>
          <a:xfrm>
            <a:off x="2795250" y="3132200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Dense</a:t>
            </a:r>
            <a:r>
              <a:rPr lang="en" sz="1000"/>
              <a:t>, 512,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sp>
        <p:nvSpPr>
          <p:cNvPr id="237" name="Google Shape;237;p23"/>
          <p:cNvSpPr/>
          <p:nvPr/>
        </p:nvSpPr>
        <p:spPr>
          <a:xfrm>
            <a:off x="4307138" y="3132200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Dense, 1024</a:t>
            </a:r>
            <a:r>
              <a:rPr lang="en" sz="1000"/>
              <a:t>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sp>
        <p:nvSpPr>
          <p:cNvPr id="238" name="Google Shape;238;p23"/>
          <p:cNvSpPr/>
          <p:nvPr/>
        </p:nvSpPr>
        <p:spPr>
          <a:xfrm>
            <a:off x="5791325" y="3132200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Dense, 1024</a:t>
            </a:r>
            <a:r>
              <a:rPr lang="en" sz="1000"/>
              <a:t>, ReLU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sp>
        <p:nvSpPr>
          <p:cNvPr id="239" name="Google Shape;239;p23"/>
          <p:cNvSpPr/>
          <p:nvPr/>
        </p:nvSpPr>
        <p:spPr>
          <a:xfrm>
            <a:off x="1283362" y="3132200"/>
            <a:ext cx="1325825" cy="1391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Dense, 1</a:t>
            </a:r>
            <a:r>
              <a:rPr lang="en" sz="1000"/>
              <a:t>, Sigmoid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Normalization</a:t>
            </a:r>
            <a:endParaRPr sz="1000"/>
          </a:p>
        </p:txBody>
      </p:sp>
      <p:cxnSp>
        <p:nvCxnSpPr>
          <p:cNvPr id="240" name="Google Shape;240;p23"/>
          <p:cNvCxnSpPr/>
          <p:nvPr/>
        </p:nvCxnSpPr>
        <p:spPr>
          <a:xfrm>
            <a:off x="1419875" y="1335250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3"/>
          <p:cNvCxnSpPr/>
          <p:nvPr/>
        </p:nvCxnSpPr>
        <p:spPr>
          <a:xfrm>
            <a:off x="2843475" y="1327800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3"/>
          <p:cNvCxnSpPr/>
          <p:nvPr/>
        </p:nvCxnSpPr>
        <p:spPr>
          <a:xfrm>
            <a:off x="4340000" y="1327800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3"/>
          <p:cNvCxnSpPr/>
          <p:nvPr/>
        </p:nvCxnSpPr>
        <p:spPr>
          <a:xfrm>
            <a:off x="5779375" y="1316425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3"/>
          <p:cNvCxnSpPr/>
          <p:nvPr/>
        </p:nvCxnSpPr>
        <p:spPr>
          <a:xfrm>
            <a:off x="7285800" y="1314825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3"/>
          <p:cNvCxnSpPr>
            <a:stCxn id="234" idx="3"/>
            <a:endCxn id="235" idx="1"/>
          </p:cNvCxnSpPr>
          <p:nvPr/>
        </p:nvCxnSpPr>
        <p:spPr>
          <a:xfrm flipH="1">
            <a:off x="8082912" y="2858550"/>
            <a:ext cx="13410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3"/>
          <p:cNvCxnSpPr/>
          <p:nvPr/>
        </p:nvCxnSpPr>
        <p:spPr>
          <a:xfrm rot="10800000">
            <a:off x="7067125" y="4588725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3"/>
          <p:cNvCxnSpPr/>
          <p:nvPr/>
        </p:nvCxnSpPr>
        <p:spPr>
          <a:xfrm rot="10800000">
            <a:off x="5593725" y="4588725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3"/>
          <p:cNvCxnSpPr/>
          <p:nvPr/>
        </p:nvCxnSpPr>
        <p:spPr>
          <a:xfrm rot="10800000">
            <a:off x="4121075" y="4588725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3"/>
          <p:cNvCxnSpPr/>
          <p:nvPr/>
        </p:nvCxnSpPr>
        <p:spPr>
          <a:xfrm rot="10800000">
            <a:off x="2531850" y="4588725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3"/>
          <p:cNvCxnSpPr/>
          <p:nvPr/>
        </p:nvCxnSpPr>
        <p:spPr>
          <a:xfrm rot="10800000">
            <a:off x="8143325" y="5284900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3"/>
          <p:cNvCxnSpPr/>
          <p:nvPr/>
        </p:nvCxnSpPr>
        <p:spPr>
          <a:xfrm>
            <a:off x="735162" y="208800"/>
            <a:ext cx="7800" cy="10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3"/>
          <p:cNvSpPr txBox="1"/>
          <p:nvPr/>
        </p:nvSpPr>
        <p:spPr>
          <a:xfrm>
            <a:off x="253200" y="3413325"/>
            <a:ext cx="9717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Total params: 14,982,097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311700" y="43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 Regular"/>
                <a:ea typeface="Comfortaa Regular"/>
                <a:cs typeface="Comfortaa Regular"/>
                <a:sym typeface="Comfortaa Regular"/>
              </a:rPr>
              <a:t>Complex Model</a:t>
            </a:r>
            <a:endParaRPr sz="35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cxnSp>
        <p:nvCxnSpPr>
          <p:cNvPr id="258" name="Google Shape;258;p24"/>
          <p:cNvCxnSpPr/>
          <p:nvPr/>
        </p:nvCxnSpPr>
        <p:spPr>
          <a:xfrm rot="10800000">
            <a:off x="8143325" y="5284900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9" name="Google Shape;259;p24"/>
          <p:cNvPicPr preferRelativeResize="0"/>
          <p:nvPr/>
        </p:nvPicPr>
        <p:blipFill rotWithShape="1">
          <a:blip r:embed="rId3">
            <a:alphaModFix/>
          </a:blip>
          <a:srcRect b="2410" l="0" r="0" t="0"/>
          <a:stretch/>
        </p:blipFill>
        <p:spPr>
          <a:xfrm>
            <a:off x="2282500" y="1186950"/>
            <a:ext cx="4578976" cy="36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311700" y="53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 Regular"/>
                <a:ea typeface="Comfortaa Regular"/>
                <a:cs typeface="Comfortaa Regular"/>
                <a:sym typeface="Comfortaa Regular"/>
              </a:rPr>
              <a:t>Complex Model</a:t>
            </a:r>
            <a:endParaRPr sz="35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cxnSp>
        <p:nvCxnSpPr>
          <p:cNvPr id="265" name="Google Shape;265;p25"/>
          <p:cNvCxnSpPr/>
          <p:nvPr/>
        </p:nvCxnSpPr>
        <p:spPr>
          <a:xfrm rot="10800000">
            <a:off x="8143325" y="5284900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6" name="Google Shape;2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825" y="1544047"/>
            <a:ext cx="4137275" cy="288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58125"/>
            <a:ext cx="4260300" cy="297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311700" y="52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 Regular"/>
                <a:ea typeface="Comfortaa Regular"/>
                <a:cs typeface="Comfortaa Regular"/>
                <a:sym typeface="Comfortaa Regular"/>
              </a:rPr>
              <a:t>MobileNet</a:t>
            </a:r>
            <a:endParaRPr sz="35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1022400" y="1570250"/>
            <a:ext cx="70992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def mobileNet():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model = keras.applications.mobilenet_v2.MobileNetV2(weights = 'imagenet',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                   include_top = False,input_shape = (224, 224, 3))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x = model.output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x = GlobalAveragePooling2D()(x)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preds = Dense(1, activation='sigmoid')(x)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model = Model(inputs=model.input, outputs=preds)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model.compile(loss='binary_crossentropy', optimizer='Adam', metrics=['accuracy'])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return model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74" name="Google Shape;274;p26"/>
          <p:cNvSpPr txBox="1"/>
          <p:nvPr/>
        </p:nvSpPr>
        <p:spPr>
          <a:xfrm>
            <a:off x="1022400" y="4183400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Total params: 2,259,265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311700" y="22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 Regular"/>
                <a:ea typeface="Comfortaa Regular"/>
                <a:cs typeface="Comfortaa Regular"/>
                <a:sym typeface="Comfortaa Regular"/>
              </a:rPr>
              <a:t>M</a:t>
            </a:r>
            <a:r>
              <a:rPr lang="en" sz="3500">
                <a:latin typeface="Comfortaa Regular"/>
                <a:ea typeface="Comfortaa Regular"/>
                <a:cs typeface="Comfortaa Regular"/>
                <a:sym typeface="Comfortaa Regular"/>
              </a:rPr>
              <a:t>obileNet Metrics</a:t>
            </a:r>
            <a:endParaRPr sz="35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280" name="Google Shape;2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675" y="1049775"/>
            <a:ext cx="5940649" cy="381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311700" y="38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 Regular"/>
                <a:ea typeface="Comfortaa Regular"/>
                <a:cs typeface="Comfortaa Regular"/>
                <a:sym typeface="Comfortaa Regular"/>
              </a:rPr>
              <a:t>M</a:t>
            </a:r>
            <a:r>
              <a:rPr lang="en" sz="3500">
                <a:latin typeface="Comfortaa Regular"/>
                <a:ea typeface="Comfortaa Regular"/>
                <a:cs typeface="Comfortaa Regular"/>
                <a:sym typeface="Comfortaa Regular"/>
              </a:rPr>
              <a:t>obileNet Accuracy &amp; Loss</a:t>
            </a:r>
            <a:endParaRPr sz="35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286" name="Google Shape;2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1485400"/>
            <a:ext cx="4287125" cy="299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950" y="1461238"/>
            <a:ext cx="4287125" cy="30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819150" y="507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Comparison of Models</a:t>
            </a:r>
            <a:endParaRPr sz="3500"/>
          </a:p>
        </p:txBody>
      </p:sp>
      <p:graphicFrame>
        <p:nvGraphicFramePr>
          <p:cNvPr id="293" name="Google Shape;293;p2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{054372EA-C6ED-4BC0-A46C-E94563CDE5DA}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Model/Metric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Accuracy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Loss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Simple CNN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~61%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~67%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Complex CNN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~71%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~58%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MobileNet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~82%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~41%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4" name="Google Shape;294;p29"/>
          <p:cNvSpPr/>
          <p:nvPr/>
        </p:nvSpPr>
        <p:spPr>
          <a:xfrm>
            <a:off x="480500" y="3101375"/>
            <a:ext cx="753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819150" y="288975"/>
            <a:ext cx="7505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Prediction</a:t>
            </a:r>
            <a:endParaRPr sz="3500"/>
          </a:p>
        </p:txBody>
      </p:sp>
      <p:pic>
        <p:nvPicPr>
          <p:cNvPr id="300" name="Google Shape;3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875" y="1679200"/>
            <a:ext cx="1412675" cy="176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173" y="1679203"/>
            <a:ext cx="1934050" cy="261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0950" y="1679200"/>
            <a:ext cx="2071788" cy="261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3575" y="1679200"/>
            <a:ext cx="1309061" cy="176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3625" y="3505425"/>
            <a:ext cx="1534326" cy="12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0"/>
          <p:cNvSpPr txBox="1"/>
          <p:nvPr/>
        </p:nvSpPr>
        <p:spPr>
          <a:xfrm>
            <a:off x="865375" y="1036025"/>
            <a:ext cx="287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Wrong Prediction: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Predicted as Abnormal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5087325" y="1034638"/>
            <a:ext cx="287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Right</a:t>
            </a:r>
            <a:r>
              <a:rPr b="1" lang="en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 Prediction:</a:t>
            </a:r>
            <a:r>
              <a:rPr lang="en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Predicted as Abnormal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type="title"/>
          </p:nvPr>
        </p:nvSpPr>
        <p:spPr>
          <a:xfrm>
            <a:off x="311700" y="27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 Regular"/>
                <a:ea typeface="Comfortaa Regular"/>
                <a:cs typeface="Comfortaa Regular"/>
                <a:sym typeface="Comfortaa Regular"/>
              </a:rPr>
              <a:t>Conclusion</a:t>
            </a:r>
            <a:endParaRPr sz="35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312" name="Google Shape;3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00" y="1553975"/>
            <a:ext cx="2494325" cy="31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625" y="1546225"/>
            <a:ext cx="2494325" cy="315332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1"/>
          <p:cNvSpPr txBox="1"/>
          <p:nvPr/>
        </p:nvSpPr>
        <p:spPr>
          <a:xfrm>
            <a:off x="1343200" y="993750"/>
            <a:ext cx="2522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Abnormal</a:t>
            </a:r>
            <a:endParaRPr b="1" sz="18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5219950" y="1059275"/>
            <a:ext cx="2522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Normal</a:t>
            </a:r>
            <a:endParaRPr b="1" sz="18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335950"/>
            <a:ext cx="75057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"/>
                <a:ea typeface="Comfortaa"/>
                <a:cs typeface="Comfortaa"/>
                <a:sym typeface="Comfortaa"/>
              </a:rPr>
              <a:t>Introduction to MURA</a:t>
            </a:r>
            <a:endParaRPr sz="3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02225" y="1141950"/>
            <a:ext cx="8349000" cy="3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Musculoskeletal Radiographs (MURA)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Musculoskeletal conditions affect more than 1.7 billion people worldwide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Most common cause of severe, long-term pain and disability, with 30 million emergency department visits annually and increasing.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Bone X-Rays are used to detec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these musculoskeletal conditions.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Large dataset of Bone X-rays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Problem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Statement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Classify X-Rays from MURA dataset into: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■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Normal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■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Abnormal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>
            <p:ph type="title"/>
          </p:nvPr>
        </p:nvSpPr>
        <p:spPr>
          <a:xfrm>
            <a:off x="311700" y="27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 Regular"/>
                <a:ea typeface="Comfortaa Regular"/>
                <a:cs typeface="Comfortaa Regular"/>
                <a:sym typeface="Comfortaa Regular"/>
              </a:rPr>
              <a:t>Conclusion</a:t>
            </a:r>
            <a:endParaRPr sz="35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321" name="Google Shape;3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551" y="1582725"/>
            <a:ext cx="2430675" cy="3065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4937" y="1582713"/>
            <a:ext cx="2430675" cy="30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2"/>
          <p:cNvSpPr txBox="1"/>
          <p:nvPr/>
        </p:nvSpPr>
        <p:spPr>
          <a:xfrm>
            <a:off x="5291525" y="1006238"/>
            <a:ext cx="2522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Abnormal</a:t>
            </a:r>
            <a:endParaRPr b="1" sz="18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1328925" y="1006250"/>
            <a:ext cx="2522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Normal</a:t>
            </a:r>
            <a:endParaRPr b="1" sz="18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"/>
                <a:ea typeface="Comfortaa"/>
                <a:cs typeface="Comfortaa"/>
                <a:sym typeface="Comfortaa"/>
              </a:rPr>
              <a:t>Future Work</a:t>
            </a:r>
            <a:endParaRPr sz="3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0" name="Google Shape;330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Improve model accuracy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Extensive Hyperparameter tuning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Implement regularization to avoid overfitting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Deployment of solution on cloud platforms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Development of a front-end application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50" y="201175"/>
            <a:ext cx="8720750" cy="47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4"/>
          <p:cNvSpPr txBox="1"/>
          <p:nvPr/>
        </p:nvSpPr>
        <p:spPr>
          <a:xfrm>
            <a:off x="511925" y="3108025"/>
            <a:ext cx="41562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Thank You!</a:t>
            </a:r>
            <a:endParaRPr b="1" sz="4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342" name="Google Shape;342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MURA Dataset: </a:t>
            </a:r>
            <a:r>
              <a:rPr lang="en" sz="1400" u="sng">
                <a:solidFill>
                  <a:srgbClr val="296EAA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https://stanfordmlgroup.github.io/competitions/mura/</a:t>
            </a:r>
            <a:endParaRPr sz="1400" u="sng">
              <a:solidFill>
                <a:srgbClr val="296EAA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Keras Documentation: </a:t>
            </a:r>
            <a:r>
              <a:rPr lang="en" sz="1400" u="sng">
                <a:solidFill>
                  <a:srgbClr val="296EAA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https://keras.io</a:t>
            </a:r>
            <a:endParaRPr sz="1400" u="sng">
              <a:solidFill>
                <a:srgbClr val="296EAA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45875"/>
            <a:ext cx="75057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"/>
                <a:ea typeface="Comfortaa"/>
                <a:cs typeface="Comfortaa"/>
                <a:sym typeface="Comfortaa"/>
              </a:rPr>
              <a:t>Data Description </a:t>
            </a:r>
            <a:endParaRPr sz="3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41300" y="1006175"/>
            <a:ext cx="4130700" cy="3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Dataset is created by Stanford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Consists of 14,863 studies from 12,173 patients, with a total of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40,561 multi-view radiographic images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Body parts covered: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elbow, finger, forearm, hand, humerus, shoulder, and wrist.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Stud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y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manually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labeled as normal or abnormal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Image dimensions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~ 512*512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825" y="1085704"/>
            <a:ext cx="4130700" cy="3695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11700" y="38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 Regular"/>
                <a:ea typeface="Comfortaa Regular"/>
                <a:cs typeface="Comfortaa Regular"/>
                <a:sym typeface="Comfortaa Regular"/>
              </a:rPr>
              <a:t>Distribution of Data</a:t>
            </a:r>
            <a:endParaRPr sz="35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725" y="1191600"/>
            <a:ext cx="5436525" cy="35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311700" y="31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 Regular"/>
                <a:ea typeface="Comfortaa Regular"/>
                <a:cs typeface="Comfortaa Regular"/>
                <a:sym typeface="Comfortaa Regular"/>
              </a:rPr>
              <a:t>Distribution of Data</a:t>
            </a:r>
            <a:endParaRPr sz="35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063" y="1002275"/>
            <a:ext cx="5187875" cy="37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409075"/>
            <a:ext cx="7505700" cy="1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"/>
                <a:ea typeface="Comfortaa"/>
                <a:cs typeface="Comfortaa"/>
                <a:sym typeface="Comfortaa"/>
              </a:rPr>
              <a:t>Project Approach </a:t>
            </a:r>
            <a:endParaRPr sz="3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452400" y="1349225"/>
            <a:ext cx="82392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Image Preprocessing: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Images resized to 224*224 OR 300*300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ImageDataGenerator &amp; flow_from_directory used to generate a batch of augmented/normalized data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Models Trained: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Simple CNN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Complex CNN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Transfer Learning: MobileNet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AutoNum type="arabicPeriod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Comparison of Models based on Accuracy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11700" y="52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 Regular"/>
                <a:ea typeface="Comfortaa Regular"/>
                <a:cs typeface="Comfortaa Regular"/>
                <a:sym typeface="Comfortaa Regular"/>
              </a:rPr>
              <a:t>Simple Model Architecture</a:t>
            </a:r>
            <a:endParaRPr sz="35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630025" y="1753650"/>
            <a:ext cx="1288225" cy="18947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Conv2D, 32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ReLU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Maxpooling2D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8" name="Google Shape;168;p19"/>
          <p:cNvSpPr/>
          <p:nvPr/>
        </p:nvSpPr>
        <p:spPr>
          <a:xfrm>
            <a:off x="2303775" y="1753650"/>
            <a:ext cx="1288225" cy="18947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Conv2D, 32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ReLU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Maxpooling2D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p19"/>
          <p:cNvSpPr/>
          <p:nvPr/>
        </p:nvSpPr>
        <p:spPr>
          <a:xfrm>
            <a:off x="3977513" y="1753650"/>
            <a:ext cx="1288225" cy="18947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Conv2D, 64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ReLU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Maxpooling2D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0" name="Google Shape;170;p19"/>
          <p:cNvSpPr txBox="1"/>
          <p:nvPr/>
        </p:nvSpPr>
        <p:spPr>
          <a:xfrm>
            <a:off x="3072000" y="4231400"/>
            <a:ext cx="3000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Total params: 5,943,393</a:t>
            </a:r>
            <a:endParaRPr sz="1500"/>
          </a:p>
        </p:txBody>
      </p:sp>
      <p:sp>
        <p:nvSpPr>
          <p:cNvPr id="171" name="Google Shape;171;p19"/>
          <p:cNvSpPr/>
          <p:nvPr/>
        </p:nvSpPr>
        <p:spPr>
          <a:xfrm>
            <a:off x="5651275" y="1753650"/>
            <a:ext cx="1288225" cy="18947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Dense, 64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ReLU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2" name="Google Shape;172;p19"/>
          <p:cNvSpPr/>
          <p:nvPr/>
        </p:nvSpPr>
        <p:spPr>
          <a:xfrm>
            <a:off x="7325025" y="1753650"/>
            <a:ext cx="1288225" cy="18947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Dense, 1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Sigmoid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73" name="Google Shape;173;p19"/>
          <p:cNvCxnSpPr/>
          <p:nvPr/>
        </p:nvCxnSpPr>
        <p:spPr>
          <a:xfrm>
            <a:off x="5030675" y="1636150"/>
            <a:ext cx="7428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9"/>
          <p:cNvSpPr txBox="1"/>
          <p:nvPr/>
        </p:nvSpPr>
        <p:spPr>
          <a:xfrm>
            <a:off x="5035325" y="1301638"/>
            <a:ext cx="7335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flattened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19"/>
          <p:cNvCxnSpPr/>
          <p:nvPr/>
        </p:nvCxnSpPr>
        <p:spPr>
          <a:xfrm>
            <a:off x="6772200" y="1636150"/>
            <a:ext cx="7428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9"/>
          <p:cNvSpPr txBox="1"/>
          <p:nvPr/>
        </p:nvSpPr>
        <p:spPr>
          <a:xfrm>
            <a:off x="6653250" y="1301638"/>
            <a:ext cx="9807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Dropout 0.5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19"/>
          <p:cNvCxnSpPr/>
          <p:nvPr/>
        </p:nvCxnSpPr>
        <p:spPr>
          <a:xfrm>
            <a:off x="1741525" y="1636150"/>
            <a:ext cx="7428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9"/>
          <p:cNvCxnSpPr/>
          <p:nvPr/>
        </p:nvCxnSpPr>
        <p:spPr>
          <a:xfrm>
            <a:off x="3462300" y="1636150"/>
            <a:ext cx="7428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7969138" y="3648375"/>
            <a:ext cx="4800" cy="5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9"/>
          <p:cNvSpPr txBox="1"/>
          <p:nvPr/>
        </p:nvSpPr>
        <p:spPr>
          <a:xfrm>
            <a:off x="7097050" y="4203075"/>
            <a:ext cx="17490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Output = (0, 1)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311700" y="52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 Regular"/>
                <a:ea typeface="Comfortaa Regular"/>
                <a:cs typeface="Comfortaa Regular"/>
                <a:sym typeface="Comfortaa Regular"/>
              </a:rPr>
              <a:t>Simple Model Metrics</a:t>
            </a:r>
            <a:endParaRPr sz="35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50" y="1454475"/>
            <a:ext cx="7680101" cy="348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11700" y="52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 Regular"/>
                <a:ea typeface="Comfortaa Regular"/>
                <a:cs typeface="Comfortaa Regular"/>
                <a:sym typeface="Comfortaa Regular"/>
              </a:rPr>
              <a:t>Simple Model Accuracy &amp; Loss</a:t>
            </a:r>
            <a:endParaRPr sz="35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73" y="1541525"/>
            <a:ext cx="4176327" cy="29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15975"/>
            <a:ext cx="4249550" cy="29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