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696" r:id="rId4"/>
    <p:sldMasterId id="2147483708" r:id="rId5"/>
  </p:sldMasterIdLst>
  <p:sldIdLst>
    <p:sldId id="256" r:id="rId6"/>
    <p:sldId id="258" r:id="rId7"/>
    <p:sldId id="257" r:id="rId8"/>
    <p:sldId id="259" r:id="rId9"/>
    <p:sldId id="265" r:id="rId10"/>
    <p:sldId id="261" r:id="rId11"/>
    <p:sldId id="264" r:id="rId12"/>
    <p:sldId id="263" r:id="rId13"/>
    <p:sldId id="268"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288"/>
  </p:normalViewPr>
  <p:slideViewPr>
    <p:cSldViewPr snapToGrid="0">
      <p:cViewPr varScale="1">
        <p:scale>
          <a:sx n="93" d="100"/>
          <a:sy n="93" d="100"/>
        </p:scale>
        <p:origin x="76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48A971B-B67B-49D0-A796-EA415F95BD58}" type="datetimeFigureOut">
              <a:rPr lang="en-GB" smtClean="0"/>
              <a:t>17/11/2016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00440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8A971B-B67B-49D0-A796-EA415F95BD58}" type="datetimeFigureOut">
              <a:rPr lang="en-GB" smtClean="0"/>
              <a:t>17/11/2016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22707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8A971B-B67B-49D0-A796-EA415F95BD58}" type="datetimeFigureOut">
              <a:rPr lang="en-GB" smtClean="0"/>
              <a:t>17/11/2016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385333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247977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73120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9658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0D06EF73-9DB8-4763-865F-2F88181A4732}"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54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84963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50131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Date Placeholder 1"/>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2712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953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8A971B-B67B-49D0-A796-EA415F95BD58}" type="datetimeFigureOut">
              <a:rPr lang="en-GB" smtClean="0"/>
              <a:t>17/11/2016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929472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08746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82541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5548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77858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034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9351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0D06EF73-9DB8-4763-865F-2F88181A4732}"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75882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82572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50532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Date Placeholder 1"/>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475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A971B-B67B-49D0-A796-EA415F95BD58}" type="datetimeFigureOut">
              <a:rPr lang="en-GB" smtClean="0"/>
              <a:t>17/11/2016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0532122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20654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6390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35841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55827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91716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51971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354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0D06EF73-9DB8-4763-865F-2F88181A4732}"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3683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18971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0724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48A971B-B67B-49D0-A796-EA415F95BD58}" type="datetimeFigureOut">
              <a:rPr lang="en-GB" smtClean="0"/>
              <a:t>17/11/2016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988650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Date Placeholder 1"/>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69870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43041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0665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11269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2057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232599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7034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29517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0D06EF73-9DB8-4763-865F-2F88181A4732}"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39879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67159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48A971B-B67B-49D0-A796-EA415F95BD58}" type="datetimeFigureOut">
              <a:rPr lang="en-GB" smtClean="0"/>
              <a:t>17/11/2016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101350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54432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Date Placeholder 1"/>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1223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1396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88598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97895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15749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48A971B-B67B-49D0-A796-EA415F95BD58}" type="datetimeFigureOut">
              <a:rPr lang="en-GB" smtClean="0"/>
              <a:t>17/11/2016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28659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A971B-B67B-49D0-A796-EA415F95BD58}" type="datetimeFigureOut">
              <a:rPr lang="en-GB" smtClean="0"/>
              <a:t>17/11/2016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246592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A971B-B67B-49D0-A796-EA415F95BD58}" type="datetimeFigureOut">
              <a:rPr lang="en-GB" smtClean="0"/>
              <a:t>17/11/2016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153981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A971B-B67B-49D0-A796-EA415F95BD58}" type="datetimeFigureOut">
              <a:rPr lang="en-GB" smtClean="0"/>
              <a:t>17/11/2016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A42BEF-57C4-4532-9214-4C0AD9F7F30E}" type="slidenum">
              <a:rPr lang="en-GB" smtClean="0"/>
              <a:t>‹#›</a:t>
            </a:fld>
            <a:endParaRPr lang="en-GB"/>
          </a:p>
        </p:txBody>
      </p:sp>
    </p:spTree>
    <p:extLst>
      <p:ext uri="{BB962C8B-B14F-4D97-AF65-F5344CB8AC3E}">
        <p14:creationId xmlns:p14="http://schemas.microsoft.com/office/powerpoint/2010/main" val="32435622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A971B-B67B-49D0-A796-EA415F95BD58}" type="datetimeFigureOut">
              <a:rPr lang="en-GB" smtClean="0"/>
              <a:t>17/11/2016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42BEF-57C4-4532-9214-4C0AD9F7F30E}" type="slidenum">
              <a:rPr lang="en-GB" smtClean="0"/>
              <a:t>‹#›</a:t>
            </a:fld>
            <a:endParaRPr lang="en-GB"/>
          </a:p>
        </p:txBody>
      </p:sp>
    </p:spTree>
    <p:extLst>
      <p:ext uri="{BB962C8B-B14F-4D97-AF65-F5344CB8AC3E}">
        <p14:creationId xmlns:p14="http://schemas.microsoft.com/office/powerpoint/2010/main" val="402371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459901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6479826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6761865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solidFill>
                  <a:prstClr val="white">
                    <a:tint val="75000"/>
                  </a:prstClr>
                </a:solidFill>
              </a:rPr>
              <a:pPr/>
              <a:t>11/17/16</a:t>
            </a:fld>
            <a:endParaRPr>
              <a:solidFill>
                <a:prstClr val="white">
                  <a:tint val="75000"/>
                </a:prstClr>
              </a:solidFill>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69862047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46.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Divines slide</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89376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Bradleys Portfolio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71691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5062753" cy="542969"/>
          </a:xfrm>
        </p:spPr>
        <p:txBody>
          <a:bodyPr>
            <a:normAutofit fontScale="90000"/>
          </a:bodyPr>
          <a:lstStyle/>
          <a:p>
            <a:r>
              <a:rPr lang="en-US" dirty="0" smtClean="0"/>
              <a:t>Body and Skirt – Final Design</a:t>
            </a:r>
            <a:endParaRPr lang="en-US" dirty="0"/>
          </a:p>
        </p:txBody>
      </p:sp>
      <p:sp>
        <p:nvSpPr>
          <p:cNvPr id="14" name="Content Placeholder 13"/>
          <p:cNvSpPr>
            <a:spLocks noGrp="1"/>
          </p:cNvSpPr>
          <p:nvPr>
            <p:ph idx="1"/>
          </p:nvPr>
        </p:nvSpPr>
        <p:spPr>
          <a:xfrm>
            <a:off x="306404" y="638647"/>
            <a:ext cx="1170704" cy="455755"/>
          </a:xfrm>
        </p:spPr>
        <p:txBody>
          <a:bodyPr>
            <a:noAutofit/>
          </a:bodyPr>
          <a:lstStyle/>
          <a:p>
            <a:pPr marL="45720" indent="0">
              <a:buNone/>
            </a:pPr>
            <a:r>
              <a:rPr lang="en-US" sz="2800" u="sng" dirty="0" smtClean="0"/>
              <a:t>Body</a:t>
            </a:r>
          </a:p>
        </p:txBody>
      </p:sp>
      <p:sp>
        <p:nvSpPr>
          <p:cNvPr id="2" name="TextBox 1"/>
          <p:cNvSpPr txBox="1"/>
          <p:nvPr/>
        </p:nvSpPr>
        <p:spPr>
          <a:xfrm>
            <a:off x="25667" y="127692"/>
            <a:ext cx="2385589" cy="261610"/>
          </a:xfrm>
          <a:prstGeom prst="rect">
            <a:avLst/>
          </a:prstGeom>
          <a:noFill/>
        </p:spPr>
        <p:txBody>
          <a:bodyPr wrap="none" rtlCol="0">
            <a:spAutoFit/>
          </a:bodyPr>
          <a:lstStyle/>
          <a:p>
            <a:r>
              <a:rPr lang="en-GB" sz="1100" b="1" dirty="0">
                <a:solidFill>
                  <a:prstClr val="white"/>
                </a:solidFill>
              </a:rPr>
              <a:t>Bradley Blocksidge – Chassis Engineer</a:t>
            </a:r>
          </a:p>
        </p:txBody>
      </p:sp>
      <p:sp>
        <p:nvSpPr>
          <p:cNvPr id="3" name="Rectangle 2"/>
          <p:cNvSpPr/>
          <p:nvPr/>
        </p:nvSpPr>
        <p:spPr>
          <a:xfrm>
            <a:off x="7343273" y="58553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4" name="TextBox 3"/>
          <p:cNvSpPr txBox="1"/>
          <p:nvPr/>
        </p:nvSpPr>
        <p:spPr>
          <a:xfrm>
            <a:off x="425930" y="5280220"/>
            <a:ext cx="6134453" cy="923330"/>
          </a:xfrm>
          <a:prstGeom prst="rect">
            <a:avLst/>
          </a:prstGeom>
          <a:noFill/>
        </p:spPr>
        <p:txBody>
          <a:bodyPr wrap="square" rtlCol="0">
            <a:spAutoFit/>
          </a:bodyPr>
          <a:lstStyle/>
          <a:p>
            <a:r>
              <a:rPr lang="en-GB" dirty="0">
                <a:solidFill>
                  <a:prstClr val="white"/>
                </a:solidFill>
              </a:rPr>
              <a:t>A bag skirt design will be used.</a:t>
            </a:r>
          </a:p>
          <a:p>
            <a:r>
              <a:rPr lang="en-GB" dirty="0">
                <a:solidFill>
                  <a:prstClr val="white"/>
                </a:solidFill>
              </a:rPr>
              <a:t>+Less material- Lighter, cheaper.</a:t>
            </a:r>
            <a:br>
              <a:rPr lang="en-GB" dirty="0">
                <a:solidFill>
                  <a:prstClr val="white"/>
                </a:solidFill>
              </a:rPr>
            </a:br>
            <a:r>
              <a:rPr lang="en-GB" dirty="0">
                <a:solidFill>
                  <a:prstClr val="white"/>
                </a:solidFill>
              </a:rPr>
              <a:t>+Simply design-Less time consuming. </a:t>
            </a:r>
          </a:p>
        </p:txBody>
      </p:sp>
      <p:sp>
        <p:nvSpPr>
          <p:cNvPr id="5" name="TextBox 4"/>
          <p:cNvSpPr txBox="1"/>
          <p:nvPr/>
        </p:nvSpPr>
        <p:spPr>
          <a:xfrm>
            <a:off x="425930" y="1218934"/>
            <a:ext cx="6373505" cy="3693319"/>
          </a:xfrm>
          <a:prstGeom prst="rect">
            <a:avLst/>
          </a:prstGeom>
          <a:noFill/>
        </p:spPr>
        <p:txBody>
          <a:bodyPr wrap="square" rtlCol="0">
            <a:spAutoFit/>
          </a:bodyPr>
          <a:lstStyle/>
          <a:p>
            <a:r>
              <a:rPr lang="en-GB" sz="2400" dirty="0">
                <a:solidFill>
                  <a:prstClr val="white"/>
                </a:solidFill>
              </a:rPr>
              <a:t>Shape</a:t>
            </a:r>
          </a:p>
          <a:p>
            <a:r>
              <a:rPr lang="en-GB" dirty="0">
                <a:solidFill>
                  <a:prstClr val="white"/>
                </a:solidFill>
              </a:rPr>
              <a:t>The shaped body will be roughly 418 x 295mm in size, allowing for the thickness of the skirt.</a:t>
            </a:r>
          </a:p>
          <a:p>
            <a:r>
              <a:rPr lang="en-GB" dirty="0">
                <a:solidFill>
                  <a:prstClr val="white"/>
                </a:solidFill>
              </a:rPr>
              <a:t>It will be a rounded rectangle shape. </a:t>
            </a:r>
          </a:p>
          <a:p>
            <a:endParaRPr lang="en-GB" dirty="0">
              <a:solidFill>
                <a:prstClr val="white"/>
              </a:solidFill>
            </a:endParaRPr>
          </a:p>
          <a:p>
            <a:r>
              <a:rPr lang="en-GB" sz="2400" dirty="0">
                <a:solidFill>
                  <a:prstClr val="white"/>
                </a:solidFill>
              </a:rPr>
              <a:t>Reinforcement layer</a:t>
            </a:r>
          </a:p>
          <a:p>
            <a:r>
              <a:rPr lang="en-GB" dirty="0">
                <a:solidFill>
                  <a:prstClr val="white"/>
                </a:solidFill>
              </a:rPr>
              <a:t>This layer will attached to the bottom of the hovercraft providing support to the structure. </a:t>
            </a:r>
          </a:p>
          <a:p>
            <a:endParaRPr lang="en-GB" dirty="0">
              <a:solidFill>
                <a:prstClr val="white"/>
              </a:solidFill>
            </a:endParaRPr>
          </a:p>
          <a:p>
            <a:r>
              <a:rPr lang="en-GB" sz="2400" dirty="0">
                <a:solidFill>
                  <a:prstClr val="white"/>
                </a:solidFill>
              </a:rPr>
              <a:t>Momentum Curtain</a:t>
            </a:r>
          </a:p>
          <a:p>
            <a:r>
              <a:rPr lang="en-GB" dirty="0">
                <a:solidFill>
                  <a:prstClr val="white"/>
                </a:solidFill>
              </a:rPr>
              <a:t>This final layer increases the velocity of the air under the hovercraft therefore increasing the pressure giving it more lift. </a:t>
            </a:r>
          </a:p>
        </p:txBody>
      </p:sp>
      <p:sp>
        <p:nvSpPr>
          <p:cNvPr id="12" name="Content Placeholder 13"/>
          <p:cNvSpPr txBox="1">
            <a:spLocks/>
          </p:cNvSpPr>
          <p:nvPr/>
        </p:nvSpPr>
        <p:spPr>
          <a:xfrm>
            <a:off x="378466" y="4861378"/>
            <a:ext cx="1170704" cy="4557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sz="2800" u="sng" dirty="0" smtClean="0">
                <a:solidFill>
                  <a:prstClr val="white"/>
                </a:solidFill>
              </a:rPr>
              <a:t>Skirt</a:t>
            </a:r>
          </a:p>
        </p:txBody>
      </p:sp>
      <p:pic>
        <p:nvPicPr>
          <p:cNvPr id="9" name="Picture 8"/>
          <p:cNvPicPr>
            <a:picLocks noChangeAspect="1"/>
          </p:cNvPicPr>
          <p:nvPr/>
        </p:nvPicPr>
        <p:blipFill rotWithShape="1">
          <a:blip r:embed="rId2"/>
          <a:srcRect l="26932" t="38347" r="16402" b="36238"/>
          <a:stretch/>
        </p:blipFill>
        <p:spPr bwMode="auto">
          <a:xfrm>
            <a:off x="7746275" y="2879899"/>
            <a:ext cx="3730708" cy="941199"/>
          </a:xfrm>
          <a:prstGeom prst="rect">
            <a:avLst/>
          </a:prstGeom>
          <a:ln>
            <a:noFill/>
          </a:ln>
          <a:extLst>
            <a:ext uri="{53640926-AAD7-44D8-BBD7-CCE9431645EC}">
              <a14:shadowObscured xmlns:a14="http://schemas.microsoft.com/office/drawing/2010/main"/>
            </a:ext>
          </a:extLst>
        </p:spPr>
      </p:pic>
      <p:pic>
        <p:nvPicPr>
          <p:cNvPr id="11" name="Picture 10"/>
          <p:cNvPicPr>
            <a:picLocks noChangeAspect="1"/>
          </p:cNvPicPr>
          <p:nvPr/>
        </p:nvPicPr>
        <p:blipFill rotWithShape="1">
          <a:blip r:embed="rId3"/>
          <a:srcRect l="26808" t="37213" r="18188" b="35326"/>
          <a:stretch/>
        </p:blipFill>
        <p:spPr bwMode="auto">
          <a:xfrm>
            <a:off x="7746275" y="1218934"/>
            <a:ext cx="3721879" cy="104521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8489400" y="873702"/>
            <a:ext cx="2235627" cy="400110"/>
          </a:xfrm>
          <a:prstGeom prst="rect">
            <a:avLst/>
          </a:prstGeom>
          <a:noFill/>
        </p:spPr>
        <p:txBody>
          <a:bodyPr wrap="square" rtlCol="0">
            <a:spAutoFit/>
          </a:bodyPr>
          <a:lstStyle/>
          <a:p>
            <a:r>
              <a:rPr lang="en-GB" sz="2000" b="1" dirty="0">
                <a:solidFill>
                  <a:prstClr val="white"/>
                </a:solidFill>
              </a:rPr>
              <a:t>Completed Chassis</a:t>
            </a:r>
          </a:p>
        </p:txBody>
      </p:sp>
      <p:sp>
        <p:nvSpPr>
          <p:cNvPr id="15" name="TextBox 14"/>
          <p:cNvSpPr txBox="1"/>
          <p:nvPr/>
        </p:nvSpPr>
        <p:spPr>
          <a:xfrm>
            <a:off x="8783100" y="2448540"/>
            <a:ext cx="1692986" cy="400110"/>
          </a:xfrm>
          <a:prstGeom prst="rect">
            <a:avLst/>
          </a:prstGeom>
          <a:noFill/>
        </p:spPr>
        <p:txBody>
          <a:bodyPr wrap="square" rtlCol="0">
            <a:spAutoFit/>
          </a:bodyPr>
          <a:lstStyle/>
          <a:p>
            <a:r>
              <a:rPr lang="en-GB" sz="2000" b="1" dirty="0">
                <a:solidFill>
                  <a:prstClr val="white"/>
                </a:solidFill>
              </a:rPr>
              <a:t>Chassis Layers</a:t>
            </a:r>
          </a:p>
        </p:txBody>
      </p:sp>
      <p:sp>
        <p:nvSpPr>
          <p:cNvPr id="7" name="TextBox 6"/>
          <p:cNvSpPr txBox="1"/>
          <p:nvPr/>
        </p:nvSpPr>
        <p:spPr>
          <a:xfrm>
            <a:off x="8783100" y="4198067"/>
            <a:ext cx="2190868" cy="923330"/>
          </a:xfrm>
          <a:prstGeom prst="rect">
            <a:avLst/>
          </a:prstGeom>
          <a:noFill/>
        </p:spPr>
        <p:txBody>
          <a:bodyPr wrap="square" rtlCol="0">
            <a:spAutoFit/>
          </a:bodyPr>
          <a:lstStyle/>
          <a:p>
            <a:r>
              <a:rPr lang="en-GB" dirty="0">
                <a:solidFill>
                  <a:prstClr val="white"/>
                </a:solidFill>
              </a:rPr>
              <a:t>Shaped Top Layer</a:t>
            </a:r>
          </a:p>
          <a:p>
            <a:r>
              <a:rPr lang="en-GB" dirty="0">
                <a:solidFill>
                  <a:prstClr val="white"/>
                </a:solidFill>
              </a:rPr>
              <a:t>Reinforcement Layer</a:t>
            </a:r>
          </a:p>
          <a:p>
            <a:r>
              <a:rPr lang="en-GB" dirty="0">
                <a:solidFill>
                  <a:prstClr val="white"/>
                </a:solidFill>
              </a:rPr>
              <a:t>Momentum Curtain</a:t>
            </a:r>
          </a:p>
        </p:txBody>
      </p:sp>
      <p:sp>
        <p:nvSpPr>
          <p:cNvPr id="8" name="Rectangle 7"/>
          <p:cNvSpPr/>
          <p:nvPr/>
        </p:nvSpPr>
        <p:spPr>
          <a:xfrm>
            <a:off x="8509538" y="4198067"/>
            <a:ext cx="228803" cy="263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16" name="Rectangle 15"/>
          <p:cNvSpPr/>
          <p:nvPr/>
        </p:nvSpPr>
        <p:spPr>
          <a:xfrm>
            <a:off x="8509536" y="4521125"/>
            <a:ext cx="228803" cy="2635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solidFill>
                <a:prstClr val="white"/>
              </a:solidFill>
            </a:endParaRPr>
          </a:p>
        </p:txBody>
      </p:sp>
      <p:sp>
        <p:nvSpPr>
          <p:cNvPr id="17" name="Rectangle 16"/>
          <p:cNvSpPr/>
          <p:nvPr/>
        </p:nvSpPr>
        <p:spPr>
          <a:xfrm>
            <a:off x="8506833" y="4877555"/>
            <a:ext cx="228803" cy="2635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51134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487" y="21191"/>
            <a:ext cx="10515600" cy="1325563"/>
          </a:xfrm>
        </p:spPr>
        <p:txBody>
          <a:bodyPr/>
          <a:lstStyle/>
          <a:p>
            <a:r>
              <a:rPr lang="en-GB" dirty="0" smtClean="0"/>
              <a:t>Xiang Zhang – Payload Engineer, sketches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687329" y="677949"/>
            <a:ext cx="3511734" cy="46475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792" y="1245843"/>
            <a:ext cx="3212717" cy="4127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800196" y="1058680"/>
            <a:ext cx="3607662" cy="4183811"/>
          </a:xfrm>
          <a:prstGeom prst="rect">
            <a:avLst/>
          </a:prstGeom>
        </p:spPr>
      </p:pic>
    </p:spTree>
    <p:extLst>
      <p:ext uri="{BB962C8B-B14F-4D97-AF65-F5344CB8AC3E}">
        <p14:creationId xmlns:p14="http://schemas.microsoft.com/office/powerpoint/2010/main" val="3680777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256" y="502773"/>
            <a:ext cx="6077629" cy="3659039"/>
          </a:xfrm>
          <a:prstGeom prst="rect">
            <a:avLst/>
          </a:prstGeom>
        </p:spPr>
      </p:pic>
      <p:sp>
        <p:nvSpPr>
          <p:cNvPr id="13" name="Title 12"/>
          <p:cNvSpPr>
            <a:spLocks noGrp="1"/>
          </p:cNvSpPr>
          <p:nvPr>
            <p:ph type="title"/>
          </p:nvPr>
        </p:nvSpPr>
        <p:spPr>
          <a:xfrm>
            <a:off x="3617223" y="36585"/>
            <a:ext cx="4682691" cy="542969"/>
          </a:xfrm>
        </p:spPr>
        <p:txBody>
          <a:bodyPr>
            <a:normAutofit fontScale="90000"/>
          </a:bodyPr>
          <a:lstStyle/>
          <a:p>
            <a:r>
              <a:rPr lang="en-US" dirty="0" smtClean="0"/>
              <a:t>Payload – Final Design</a:t>
            </a:r>
            <a:endParaRPr lang="en-US" dirty="0"/>
          </a:p>
        </p:txBody>
      </p:sp>
      <p:sp>
        <p:nvSpPr>
          <p:cNvPr id="14" name="Content Placeholder 13"/>
          <p:cNvSpPr>
            <a:spLocks noGrp="1"/>
          </p:cNvSpPr>
          <p:nvPr>
            <p:ph idx="1"/>
          </p:nvPr>
        </p:nvSpPr>
        <p:spPr>
          <a:xfrm>
            <a:off x="139354" y="614323"/>
            <a:ext cx="5933975" cy="3047038"/>
          </a:xfrm>
        </p:spPr>
        <p:txBody>
          <a:bodyPr>
            <a:normAutofit fontScale="92500" lnSpcReduction="10000"/>
          </a:bodyPr>
          <a:lstStyle/>
          <a:p>
            <a:pPr>
              <a:lnSpc>
                <a:spcPct val="100000"/>
              </a:lnSpc>
              <a:buFont typeface="Arial" charset="0"/>
              <a:buChar char="•"/>
            </a:pPr>
            <a:r>
              <a:rPr lang="en-US" sz="1600" dirty="0" smtClean="0"/>
              <a:t>The load areas are placed symmetrically about the center line of the hovercraft.</a:t>
            </a:r>
          </a:p>
          <a:p>
            <a:pPr>
              <a:lnSpc>
                <a:spcPct val="100000"/>
              </a:lnSpc>
              <a:buFont typeface="Arial" charset="0"/>
              <a:buChar char="•"/>
            </a:pPr>
            <a:r>
              <a:rPr lang="en-US" sz="1600" dirty="0" smtClean="0"/>
              <a:t>Grooves are provided for the lift fan, load, servo, motor holder and battery to be fixed to them.</a:t>
            </a:r>
          </a:p>
          <a:p>
            <a:pPr>
              <a:lnSpc>
                <a:spcPct val="100000"/>
              </a:lnSpc>
              <a:buFont typeface="Arial" charset="0"/>
              <a:buChar char="•"/>
            </a:pPr>
            <a:r>
              <a:rPr lang="en-US" sz="1600" dirty="0" smtClean="0"/>
              <a:t>All of the extruded cut should be larger than the actual components to fix them.</a:t>
            </a:r>
          </a:p>
          <a:p>
            <a:pPr>
              <a:lnSpc>
                <a:spcPct val="100000"/>
              </a:lnSpc>
              <a:buFont typeface="Arial" charset="0"/>
              <a:buChar char="•"/>
            </a:pPr>
            <a:r>
              <a:rPr lang="en-US" sz="1600" dirty="0" smtClean="0"/>
              <a:t>Servo is on one side of the propulsion fan.</a:t>
            </a:r>
          </a:p>
          <a:p>
            <a:pPr>
              <a:lnSpc>
                <a:spcPct val="100000"/>
              </a:lnSpc>
              <a:buFont typeface="Arial" charset="0"/>
              <a:buChar char="•"/>
            </a:pPr>
            <a:r>
              <a:rPr lang="en-US" sz="1600" dirty="0" smtClean="0"/>
              <a:t>Four support sticks will be placed behind the propulsion fan to fix the rudders.</a:t>
            </a:r>
          </a:p>
        </p:txBody>
      </p:sp>
      <p:sp>
        <p:nvSpPr>
          <p:cNvPr id="2" name="TextBox 1"/>
          <p:cNvSpPr txBox="1"/>
          <p:nvPr/>
        </p:nvSpPr>
        <p:spPr>
          <a:xfrm>
            <a:off x="124521" y="119455"/>
            <a:ext cx="2109873" cy="261610"/>
          </a:xfrm>
          <a:prstGeom prst="rect">
            <a:avLst/>
          </a:prstGeom>
          <a:noFill/>
        </p:spPr>
        <p:txBody>
          <a:bodyPr wrap="none" rtlCol="0">
            <a:spAutoFit/>
          </a:bodyPr>
          <a:lstStyle/>
          <a:p>
            <a:r>
              <a:rPr lang="en-GB" sz="1100" b="1" dirty="0">
                <a:solidFill>
                  <a:prstClr val="white"/>
                </a:solidFill>
              </a:rPr>
              <a:t>XIANG ZHANG- Payload Engineer</a:t>
            </a:r>
          </a:p>
        </p:txBody>
      </p:sp>
      <p:sp>
        <p:nvSpPr>
          <p:cNvPr id="4" name="TextBox 3"/>
          <p:cNvSpPr txBox="1"/>
          <p:nvPr/>
        </p:nvSpPr>
        <p:spPr>
          <a:xfrm>
            <a:off x="306403" y="3744780"/>
            <a:ext cx="5947933" cy="3046988"/>
          </a:xfrm>
          <a:prstGeom prst="rect">
            <a:avLst/>
          </a:prstGeom>
          <a:noFill/>
        </p:spPr>
        <p:txBody>
          <a:bodyPr wrap="square" rtlCol="0">
            <a:spAutoFit/>
          </a:bodyPr>
          <a:lstStyle/>
          <a:p>
            <a:pPr algn="just"/>
            <a:r>
              <a:rPr lang="en-GB" sz="1600" dirty="0">
                <a:solidFill>
                  <a:prstClr val="white"/>
                </a:solidFill>
              </a:rPr>
              <a:t>CALCULATIONS</a:t>
            </a:r>
          </a:p>
          <a:p>
            <a:pPr marL="285750" indent="-285750">
              <a:buFont typeface="Arial" charset="0"/>
              <a:buChar char="•"/>
            </a:pPr>
            <a:r>
              <a:rPr lang="en-GB" sz="1600" dirty="0">
                <a:solidFill>
                  <a:prstClr val="white"/>
                </a:solidFill>
              </a:rPr>
              <a:t>All of the apparatus are vertically symmetrical about the centre line except for the servo. </a:t>
            </a:r>
          </a:p>
          <a:p>
            <a:pPr marL="285750" indent="-285750">
              <a:buFont typeface="Arial" charset="0"/>
              <a:buChar char="•"/>
            </a:pPr>
            <a:r>
              <a:rPr lang="en-GB" sz="1600" dirty="0">
                <a:solidFill>
                  <a:prstClr val="white"/>
                </a:solidFill>
              </a:rPr>
              <a:t>Horizontally symmetric---left hand side moment=right hand side moment</a:t>
            </a:r>
          </a:p>
          <a:p>
            <a:r>
              <a:rPr lang="en-GB" sz="1600" dirty="0">
                <a:solidFill>
                  <a:prstClr val="white"/>
                </a:solidFill>
              </a:rPr>
              <a:t>      (150+11+51)*(87.5+15)=33*102.5+200*x+200*x(x=position of the      load)</a:t>
            </a:r>
          </a:p>
          <a:p>
            <a:r>
              <a:rPr lang="en-GB" sz="1600">
                <a:solidFill>
                  <a:prstClr val="white"/>
                </a:solidFill>
              </a:rPr>
              <a:t>      X=46mm</a:t>
            </a:r>
            <a:endParaRPr lang="en-GB" sz="1600" dirty="0">
              <a:solidFill>
                <a:prstClr val="white"/>
              </a:solidFill>
            </a:endParaRPr>
          </a:p>
          <a:p>
            <a:pPr marL="285750" indent="-285750">
              <a:buFont typeface="Arial" charset="0"/>
              <a:buChar char="•"/>
            </a:pPr>
            <a:r>
              <a:rPr lang="en-GB" sz="1600" dirty="0">
                <a:solidFill>
                  <a:prstClr val="white"/>
                </a:solidFill>
              </a:rPr>
              <a:t>The load area should be placed 23mm away from the centre point to balance the hovercraft.</a:t>
            </a:r>
          </a:p>
          <a:p>
            <a:endParaRPr lang="en-GB" sz="1600" dirty="0">
              <a:solidFill>
                <a:prstClr val="white"/>
              </a:solidFill>
            </a:endParaRPr>
          </a:p>
          <a:p>
            <a:endParaRPr lang="en-GB" sz="1600" dirty="0">
              <a:solidFill>
                <a:prstClr val="white"/>
              </a:solidFill>
            </a:endParaRPr>
          </a:p>
        </p:txBody>
      </p:sp>
      <p:graphicFrame>
        <p:nvGraphicFramePr>
          <p:cNvPr id="9" name="Table 8"/>
          <p:cNvGraphicFramePr>
            <a:graphicFrameLocks noGrp="1"/>
          </p:cNvGraphicFramePr>
          <p:nvPr>
            <p:extLst/>
          </p:nvPr>
        </p:nvGraphicFramePr>
        <p:xfrm>
          <a:off x="7367335" y="4176584"/>
          <a:ext cx="4501146" cy="2395169"/>
        </p:xfrm>
        <a:graphic>
          <a:graphicData uri="http://schemas.openxmlformats.org/drawingml/2006/table">
            <a:tbl>
              <a:tblPr firstRow="1" bandRow="1">
                <a:tableStyleId>{B301B821-A1FF-4177-AEE7-76D212191A09}</a:tableStyleId>
              </a:tblPr>
              <a:tblGrid>
                <a:gridCol w="1500382"/>
                <a:gridCol w="1500382"/>
                <a:gridCol w="1500382"/>
              </a:tblGrid>
              <a:tr h="474929">
                <a:tc>
                  <a:txBody>
                    <a:bodyPr/>
                    <a:lstStyle/>
                    <a:p>
                      <a:r>
                        <a:rPr lang="en-GB" sz="1200" dirty="0" smtClean="0"/>
                        <a:t>Name</a:t>
                      </a:r>
                      <a:r>
                        <a:rPr lang="en-GB" sz="1200" baseline="0" dirty="0" smtClean="0"/>
                        <a:t> </a:t>
                      </a:r>
                      <a:endParaRPr lang="en-GB" sz="1200" dirty="0"/>
                    </a:p>
                  </a:txBody>
                  <a:tcPr/>
                </a:tc>
                <a:tc>
                  <a:txBody>
                    <a:bodyPr/>
                    <a:lstStyle/>
                    <a:p>
                      <a:r>
                        <a:rPr lang="en-GB" sz="1200" dirty="0" smtClean="0"/>
                        <a:t>Length</a:t>
                      </a:r>
                      <a:r>
                        <a:rPr lang="en-GB" sz="1200" baseline="0" dirty="0" smtClean="0"/>
                        <a:t> x width x thickness</a:t>
                      </a:r>
                      <a:r>
                        <a:rPr lang="en-GB" sz="1200" dirty="0" smtClean="0"/>
                        <a:t>/mm</a:t>
                      </a:r>
                      <a:endParaRPr lang="en-GB" sz="1200" dirty="0"/>
                    </a:p>
                  </a:txBody>
                  <a:tcPr/>
                </a:tc>
                <a:tc>
                  <a:txBody>
                    <a:bodyPr/>
                    <a:lstStyle/>
                    <a:p>
                      <a:r>
                        <a:rPr lang="en-GB" sz="1200" dirty="0" smtClean="0"/>
                        <a:t>Weight/g</a:t>
                      </a:r>
                      <a:endParaRPr lang="en-GB" sz="1200" dirty="0"/>
                    </a:p>
                  </a:txBody>
                  <a:tcPr/>
                </a:tc>
              </a:tr>
              <a:tr h="225203">
                <a:tc>
                  <a:txBody>
                    <a:bodyPr/>
                    <a:lstStyle/>
                    <a:p>
                      <a:r>
                        <a:rPr lang="en-GB" sz="1200" dirty="0" smtClean="0"/>
                        <a:t>Payload area</a:t>
                      </a:r>
                      <a:endParaRPr lang="en-GB" sz="1200" dirty="0"/>
                    </a:p>
                  </a:txBody>
                  <a:tcPr/>
                </a:tc>
                <a:tc>
                  <a:txBody>
                    <a:bodyPr/>
                    <a:lstStyle/>
                    <a:p>
                      <a:r>
                        <a:rPr lang="en-GB" sz="1200" dirty="0" smtClean="0"/>
                        <a:t>415 x 292 x 25</a:t>
                      </a:r>
                      <a:endParaRPr lang="en-GB" sz="1200" dirty="0"/>
                    </a:p>
                  </a:txBody>
                  <a:tcPr/>
                </a:tc>
                <a:tc>
                  <a:txBody>
                    <a:bodyPr/>
                    <a:lstStyle/>
                    <a:p>
                      <a:r>
                        <a:rPr lang="en-GB" sz="1200" dirty="0" smtClean="0"/>
                        <a:t>340(without load)</a:t>
                      </a:r>
                      <a:endParaRPr lang="en-GB" sz="1200" dirty="0"/>
                    </a:p>
                  </a:txBody>
                  <a:tcPr/>
                </a:tc>
              </a:tr>
              <a:tr h="225203">
                <a:tc>
                  <a:txBody>
                    <a:bodyPr/>
                    <a:lstStyle/>
                    <a:p>
                      <a:r>
                        <a:rPr lang="en-GB" sz="1200" dirty="0" smtClean="0"/>
                        <a:t>Battery </a:t>
                      </a:r>
                      <a:endParaRPr lang="en-GB" sz="1200" dirty="0"/>
                    </a:p>
                  </a:txBody>
                  <a:tcPr/>
                </a:tc>
                <a:tc>
                  <a:txBody>
                    <a:bodyPr/>
                    <a:lstStyle/>
                    <a:p>
                      <a:r>
                        <a:rPr lang="en-GB" sz="1200" dirty="0" smtClean="0"/>
                        <a:t>74 x 55 </a:t>
                      </a:r>
                      <a:r>
                        <a:rPr lang="en-US" altLang="zh-CN" sz="1200" dirty="0" smtClean="0"/>
                        <a:t>x 20</a:t>
                      </a:r>
                      <a:endParaRPr lang="en-GB" sz="1200" dirty="0"/>
                    </a:p>
                  </a:txBody>
                  <a:tcPr/>
                </a:tc>
                <a:tc>
                  <a:txBody>
                    <a:bodyPr/>
                    <a:lstStyle/>
                    <a:p>
                      <a:r>
                        <a:rPr lang="en-GB" sz="1200" dirty="0" smtClean="0"/>
                        <a:t>145</a:t>
                      </a:r>
                      <a:endParaRPr lang="en-GB" sz="1200" dirty="0"/>
                    </a:p>
                  </a:txBody>
                  <a:tcPr/>
                </a:tc>
              </a:tr>
              <a:tr h="225203">
                <a:tc>
                  <a:txBody>
                    <a:bodyPr/>
                    <a:lstStyle/>
                    <a:p>
                      <a:r>
                        <a:rPr lang="en-GB" sz="1200" dirty="0" smtClean="0"/>
                        <a:t>Lift </a:t>
                      </a:r>
                      <a:endParaRPr lang="en-GB" sz="1200" dirty="0"/>
                    </a:p>
                  </a:txBody>
                  <a:tcPr/>
                </a:tc>
                <a:tc>
                  <a:txBody>
                    <a:bodyPr/>
                    <a:lstStyle/>
                    <a:p>
                      <a:r>
                        <a:rPr lang="en-GB" sz="1200" dirty="0" smtClean="0"/>
                        <a:t>75 x 75 x 15.4</a:t>
                      </a:r>
                      <a:endParaRPr lang="en-GB" sz="1200" dirty="0"/>
                    </a:p>
                  </a:txBody>
                  <a:tcPr/>
                </a:tc>
                <a:tc>
                  <a:txBody>
                    <a:bodyPr/>
                    <a:lstStyle/>
                    <a:p>
                      <a:r>
                        <a:rPr lang="en-GB" sz="1200" dirty="0" smtClean="0"/>
                        <a:t>33</a:t>
                      </a:r>
                      <a:endParaRPr lang="en-GB" sz="1200" dirty="0"/>
                    </a:p>
                  </a:txBody>
                  <a:tcPr/>
                </a:tc>
              </a:tr>
              <a:tr h="225203">
                <a:tc>
                  <a:txBody>
                    <a:bodyPr/>
                    <a:lstStyle/>
                    <a:p>
                      <a:r>
                        <a:rPr lang="en-GB" sz="1200" dirty="0" smtClean="0"/>
                        <a:t>Propulsion</a:t>
                      </a:r>
                      <a:endParaRPr lang="en-GB" sz="1200" dirty="0"/>
                    </a:p>
                  </a:txBody>
                  <a:tcPr/>
                </a:tc>
                <a:tc>
                  <a:txBody>
                    <a:bodyPr/>
                    <a:lstStyle/>
                    <a:p>
                      <a:r>
                        <a:rPr lang="en-US" altLang="zh-CN" sz="1200" dirty="0" smtClean="0"/>
                        <a:t>100 </a:t>
                      </a:r>
                      <a:r>
                        <a:rPr lang="en-GB" sz="1200" dirty="0" smtClean="0"/>
                        <a:t>x </a:t>
                      </a:r>
                      <a:r>
                        <a:rPr lang="en-US" altLang="zh-CN" sz="1200" dirty="0" smtClean="0"/>
                        <a:t>100 </a:t>
                      </a:r>
                      <a:r>
                        <a:rPr lang="en-GB" sz="1200" dirty="0" smtClean="0"/>
                        <a:t>x 25</a:t>
                      </a:r>
                      <a:r>
                        <a:rPr lang="zh-CN" altLang="en-US" sz="1200" dirty="0" smtClean="0"/>
                        <a:t> </a:t>
                      </a:r>
                      <a:endParaRPr lang="en-GB" sz="1200" dirty="0"/>
                    </a:p>
                  </a:txBody>
                  <a:tcPr/>
                </a:tc>
                <a:tc>
                  <a:txBody>
                    <a:bodyPr/>
                    <a:lstStyle/>
                    <a:p>
                      <a:r>
                        <a:rPr lang="en-GB" sz="1200" dirty="0" smtClean="0"/>
                        <a:t>150</a:t>
                      </a:r>
                      <a:endParaRPr lang="en-GB" sz="1200" dirty="0"/>
                    </a:p>
                  </a:txBody>
                  <a:tcPr/>
                </a:tc>
              </a:tr>
              <a:tr h="173819">
                <a:tc>
                  <a:txBody>
                    <a:bodyPr/>
                    <a:lstStyle/>
                    <a:p>
                      <a:r>
                        <a:rPr lang="en-GB" sz="1200" dirty="0" smtClean="0"/>
                        <a:t>servo</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23 x 12 x 27</a:t>
                      </a:r>
                      <a:endParaRPr lang="en-GB" sz="1200" dirty="0" smtClean="0"/>
                    </a:p>
                  </a:txBody>
                  <a:tcPr/>
                </a:tc>
                <a:tc>
                  <a:txBody>
                    <a:bodyPr/>
                    <a:lstStyle/>
                    <a:p>
                      <a:r>
                        <a:rPr lang="en-GB" sz="1200" dirty="0" smtClean="0"/>
                        <a:t>11</a:t>
                      </a:r>
                      <a:endParaRPr lang="en-GB" sz="1200" dirty="0"/>
                    </a:p>
                  </a:txBody>
                  <a:tcPr/>
                </a:tc>
              </a:tr>
              <a:tr h="225203">
                <a:tc>
                  <a:txBody>
                    <a:bodyPr/>
                    <a:lstStyle/>
                    <a:p>
                      <a:r>
                        <a:rPr lang="en-GB" sz="1200" dirty="0" smtClean="0"/>
                        <a:t>Load </a:t>
                      </a:r>
                      <a:endParaRPr lang="en-GB" sz="1200" dirty="0"/>
                    </a:p>
                  </a:txBody>
                  <a:tcPr/>
                </a:tc>
                <a:tc>
                  <a:txBody>
                    <a:bodyPr/>
                    <a:lstStyle/>
                    <a:p>
                      <a:r>
                        <a:rPr lang="en-GB" sz="1200" dirty="0" smtClean="0"/>
                        <a:t>57 x 57 x 11.5</a:t>
                      </a:r>
                      <a:endParaRPr lang="en-GB" sz="1200" dirty="0"/>
                    </a:p>
                  </a:txBody>
                  <a:tcPr/>
                </a:tc>
                <a:tc>
                  <a:txBody>
                    <a:bodyPr/>
                    <a:lstStyle/>
                    <a:p>
                      <a:r>
                        <a:rPr lang="en-GB" sz="1200" dirty="0" smtClean="0"/>
                        <a:t>200</a:t>
                      </a:r>
                      <a:endParaRPr lang="en-GB" sz="1200" dirty="0"/>
                    </a:p>
                  </a:txBody>
                  <a:tcPr/>
                </a:tc>
              </a:tr>
              <a:tr h="225203">
                <a:tc>
                  <a:txBody>
                    <a:bodyPr/>
                    <a:lstStyle/>
                    <a:p>
                      <a:r>
                        <a:rPr lang="en-GB" sz="1200" dirty="0" smtClean="0"/>
                        <a:t>motor</a:t>
                      </a:r>
                      <a:endParaRPr lang="en-GB" sz="1200" dirty="0"/>
                    </a:p>
                  </a:txBody>
                  <a:tcPr/>
                </a:tc>
                <a:tc>
                  <a:txBody>
                    <a:bodyPr/>
                    <a:lstStyle/>
                    <a:p>
                      <a:r>
                        <a:rPr lang="en-GB" sz="1200" dirty="0" smtClean="0"/>
                        <a:t>27.7 x 27.7 x 47</a:t>
                      </a:r>
                      <a:endParaRPr lang="en-GB" sz="1200" dirty="0"/>
                    </a:p>
                  </a:txBody>
                  <a:tcPr/>
                </a:tc>
                <a:tc>
                  <a:txBody>
                    <a:bodyPr/>
                    <a:lstStyle/>
                    <a:p>
                      <a:r>
                        <a:rPr lang="en-GB" sz="1200" dirty="0" smtClean="0"/>
                        <a:t>51</a:t>
                      </a:r>
                      <a:endParaRPr lang="en-GB" sz="1200" dirty="0"/>
                    </a:p>
                  </a:txBody>
                  <a:tcPr/>
                </a:tc>
              </a:tr>
            </a:tbl>
          </a:graphicData>
        </a:graphic>
      </p:graphicFrame>
      <p:cxnSp>
        <p:nvCxnSpPr>
          <p:cNvPr id="6" name="Straight Arrow Connector 5"/>
          <p:cNvCxnSpPr/>
          <p:nvPr/>
        </p:nvCxnSpPr>
        <p:spPr>
          <a:xfrm flipH="1">
            <a:off x="7182874" y="3059035"/>
            <a:ext cx="651430" cy="524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567642" y="2141515"/>
            <a:ext cx="732273" cy="417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5"/>
          <p:cNvCxnSpPr/>
          <p:nvPr/>
        </p:nvCxnSpPr>
        <p:spPr>
          <a:xfrm flipH="1" flipV="1">
            <a:off x="8414881" y="1684777"/>
            <a:ext cx="630057" cy="10180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5"/>
          <p:cNvCxnSpPr/>
          <p:nvPr/>
        </p:nvCxnSpPr>
        <p:spPr>
          <a:xfrm flipH="1" flipV="1">
            <a:off x="9052071" y="1733691"/>
            <a:ext cx="487013" cy="679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5"/>
          <p:cNvCxnSpPr/>
          <p:nvPr/>
        </p:nvCxnSpPr>
        <p:spPr>
          <a:xfrm flipH="1" flipV="1">
            <a:off x="8561243" y="1014384"/>
            <a:ext cx="890755" cy="2940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5"/>
          <p:cNvCxnSpPr/>
          <p:nvPr/>
        </p:nvCxnSpPr>
        <p:spPr>
          <a:xfrm>
            <a:off x="10518387" y="2612996"/>
            <a:ext cx="429082" cy="832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5"/>
          <p:cNvCxnSpPr/>
          <p:nvPr/>
        </p:nvCxnSpPr>
        <p:spPr>
          <a:xfrm flipV="1">
            <a:off x="10365959" y="949030"/>
            <a:ext cx="214541" cy="237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745466" y="1468049"/>
            <a:ext cx="1092481" cy="246221"/>
          </a:xfrm>
          <a:prstGeom prst="rect">
            <a:avLst/>
          </a:prstGeom>
          <a:noFill/>
        </p:spPr>
        <p:txBody>
          <a:bodyPr wrap="square" rtlCol="0">
            <a:spAutoFit/>
          </a:bodyPr>
          <a:lstStyle/>
          <a:p>
            <a:r>
              <a:rPr kumimoji="1" lang="en-GB" altLang="zh-CN" sz="1000" dirty="0">
                <a:solidFill>
                  <a:srgbClr val="363D3D"/>
                </a:solidFill>
              </a:rPr>
              <a:t>Battery area</a:t>
            </a:r>
            <a:endParaRPr kumimoji="1" lang="zh-CN" altLang="en-US" sz="1000" dirty="0">
              <a:solidFill>
                <a:srgbClr val="363D3D"/>
              </a:solidFill>
            </a:endParaRPr>
          </a:p>
        </p:txBody>
      </p:sp>
      <p:sp>
        <p:nvSpPr>
          <p:cNvPr id="29" name="文本框 28"/>
          <p:cNvSpPr txBox="1"/>
          <p:nvPr/>
        </p:nvSpPr>
        <p:spPr>
          <a:xfrm>
            <a:off x="7003421" y="1933845"/>
            <a:ext cx="787517" cy="246221"/>
          </a:xfrm>
          <a:prstGeom prst="rect">
            <a:avLst/>
          </a:prstGeom>
          <a:noFill/>
        </p:spPr>
        <p:txBody>
          <a:bodyPr wrap="square" rtlCol="0">
            <a:spAutoFit/>
          </a:bodyPr>
          <a:lstStyle/>
          <a:p>
            <a:r>
              <a:rPr kumimoji="1" lang="en-GB" altLang="zh-CN" sz="1000" dirty="0">
                <a:solidFill>
                  <a:srgbClr val="363D3D"/>
                </a:solidFill>
              </a:rPr>
              <a:t>Load area</a:t>
            </a:r>
            <a:endParaRPr kumimoji="1" lang="zh-CN" altLang="en-US" sz="1000" dirty="0">
              <a:solidFill>
                <a:srgbClr val="363D3D"/>
              </a:solidFill>
            </a:endParaRPr>
          </a:p>
        </p:txBody>
      </p:sp>
      <p:sp>
        <p:nvSpPr>
          <p:cNvPr id="30" name="文本框 29"/>
          <p:cNvSpPr txBox="1"/>
          <p:nvPr/>
        </p:nvSpPr>
        <p:spPr>
          <a:xfrm>
            <a:off x="8480751" y="1541757"/>
            <a:ext cx="937075" cy="246221"/>
          </a:xfrm>
          <a:prstGeom prst="rect">
            <a:avLst/>
          </a:prstGeom>
          <a:noFill/>
        </p:spPr>
        <p:txBody>
          <a:bodyPr wrap="square" rtlCol="0">
            <a:spAutoFit/>
          </a:bodyPr>
          <a:lstStyle/>
          <a:p>
            <a:r>
              <a:rPr kumimoji="1" lang="en-GB" altLang="zh-CN" sz="1000">
                <a:solidFill>
                  <a:srgbClr val="363D3D"/>
                </a:solidFill>
              </a:rPr>
              <a:t>motor holder</a:t>
            </a:r>
            <a:endParaRPr kumimoji="1" lang="zh-CN" altLang="en-US" sz="1000" dirty="0">
              <a:solidFill>
                <a:srgbClr val="363D3D"/>
              </a:solidFill>
            </a:endParaRPr>
          </a:p>
        </p:txBody>
      </p:sp>
      <p:sp>
        <p:nvSpPr>
          <p:cNvPr id="31" name="文本框 30"/>
          <p:cNvSpPr txBox="1"/>
          <p:nvPr/>
        </p:nvSpPr>
        <p:spPr>
          <a:xfrm>
            <a:off x="7882791" y="771488"/>
            <a:ext cx="1263103" cy="246221"/>
          </a:xfrm>
          <a:prstGeom prst="rect">
            <a:avLst/>
          </a:prstGeom>
          <a:noFill/>
        </p:spPr>
        <p:txBody>
          <a:bodyPr wrap="square" rtlCol="0">
            <a:spAutoFit/>
          </a:bodyPr>
          <a:lstStyle/>
          <a:p>
            <a:r>
              <a:rPr kumimoji="1" lang="en-GB" altLang="zh-CN" sz="1000" dirty="0">
                <a:solidFill>
                  <a:srgbClr val="363D3D"/>
                </a:solidFill>
              </a:rPr>
              <a:t>Propulsion fan case</a:t>
            </a:r>
            <a:endParaRPr kumimoji="1" lang="zh-CN" altLang="en-US" sz="1000" dirty="0">
              <a:solidFill>
                <a:srgbClr val="363D3D"/>
              </a:solidFill>
            </a:endParaRPr>
          </a:p>
        </p:txBody>
      </p:sp>
      <p:sp>
        <p:nvSpPr>
          <p:cNvPr id="32" name="文本框 31"/>
          <p:cNvSpPr txBox="1"/>
          <p:nvPr/>
        </p:nvSpPr>
        <p:spPr>
          <a:xfrm>
            <a:off x="10585201" y="3415140"/>
            <a:ext cx="787517" cy="246221"/>
          </a:xfrm>
          <a:prstGeom prst="rect">
            <a:avLst/>
          </a:prstGeom>
          <a:noFill/>
        </p:spPr>
        <p:txBody>
          <a:bodyPr wrap="square" rtlCol="0">
            <a:spAutoFit/>
          </a:bodyPr>
          <a:lstStyle/>
          <a:p>
            <a:r>
              <a:rPr kumimoji="1" lang="en-GB" altLang="zh-CN" sz="1000" dirty="0">
                <a:solidFill>
                  <a:srgbClr val="363D3D"/>
                </a:solidFill>
              </a:rPr>
              <a:t>servo area</a:t>
            </a:r>
            <a:endParaRPr kumimoji="1" lang="zh-CN" altLang="en-US" sz="1000" dirty="0">
              <a:solidFill>
                <a:srgbClr val="363D3D"/>
              </a:solidFill>
            </a:endParaRPr>
          </a:p>
        </p:txBody>
      </p:sp>
      <p:sp>
        <p:nvSpPr>
          <p:cNvPr id="33" name="文本框 32"/>
          <p:cNvSpPr txBox="1"/>
          <p:nvPr/>
        </p:nvSpPr>
        <p:spPr>
          <a:xfrm>
            <a:off x="6745098" y="3570256"/>
            <a:ext cx="856266" cy="246221"/>
          </a:xfrm>
          <a:prstGeom prst="rect">
            <a:avLst/>
          </a:prstGeom>
          <a:noFill/>
        </p:spPr>
        <p:txBody>
          <a:bodyPr wrap="square" rtlCol="0">
            <a:spAutoFit/>
          </a:bodyPr>
          <a:lstStyle/>
          <a:p>
            <a:r>
              <a:rPr kumimoji="1" lang="en-GB" altLang="zh-CN" sz="1000" dirty="0">
                <a:solidFill>
                  <a:srgbClr val="363D3D"/>
                </a:solidFill>
              </a:rPr>
              <a:t>Lift fan area</a:t>
            </a:r>
            <a:endParaRPr kumimoji="1" lang="zh-CN" altLang="en-US" sz="1000" dirty="0">
              <a:solidFill>
                <a:srgbClr val="363D3D"/>
              </a:solidFill>
            </a:endParaRPr>
          </a:p>
        </p:txBody>
      </p:sp>
      <p:sp>
        <p:nvSpPr>
          <p:cNvPr id="34" name="文本框 33"/>
          <p:cNvSpPr txBox="1"/>
          <p:nvPr/>
        </p:nvSpPr>
        <p:spPr>
          <a:xfrm>
            <a:off x="10545423" y="785184"/>
            <a:ext cx="918829" cy="246221"/>
          </a:xfrm>
          <a:prstGeom prst="rect">
            <a:avLst/>
          </a:prstGeom>
          <a:noFill/>
        </p:spPr>
        <p:txBody>
          <a:bodyPr wrap="square" rtlCol="0">
            <a:spAutoFit/>
          </a:bodyPr>
          <a:lstStyle/>
          <a:p>
            <a:r>
              <a:rPr kumimoji="1" lang="en-GB" altLang="zh-CN" sz="1000" dirty="0">
                <a:solidFill>
                  <a:srgbClr val="363D3D"/>
                </a:solidFill>
              </a:rPr>
              <a:t>Support stick</a:t>
            </a:r>
            <a:endParaRPr kumimoji="1" lang="zh-CN" altLang="en-US" sz="1000" dirty="0">
              <a:solidFill>
                <a:srgbClr val="363D3D"/>
              </a:solidFill>
            </a:endParaRPr>
          </a:p>
        </p:txBody>
      </p:sp>
      <p:cxnSp>
        <p:nvCxnSpPr>
          <p:cNvPr id="35" name="Straight Arrow Connector 15"/>
          <p:cNvCxnSpPr/>
          <p:nvPr/>
        </p:nvCxnSpPr>
        <p:spPr>
          <a:xfrm flipH="1" flipV="1">
            <a:off x="7282351" y="2133499"/>
            <a:ext cx="1962486" cy="89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0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4084" b="9190"/>
          <a:stretch/>
        </p:blipFill>
        <p:spPr>
          <a:xfrm>
            <a:off x="0" y="741405"/>
            <a:ext cx="12192000" cy="5947719"/>
          </a:xfrm>
          <a:prstGeom prst="rect">
            <a:avLst/>
          </a:prstGeom>
        </p:spPr>
      </p:pic>
      <p:sp>
        <p:nvSpPr>
          <p:cNvPr id="7" name="TextBox 6"/>
          <p:cNvSpPr txBox="1"/>
          <p:nvPr/>
        </p:nvSpPr>
        <p:spPr>
          <a:xfrm>
            <a:off x="4094206" y="95074"/>
            <a:ext cx="2996333" cy="646331"/>
          </a:xfrm>
          <a:prstGeom prst="rect">
            <a:avLst/>
          </a:prstGeom>
          <a:noFill/>
        </p:spPr>
        <p:txBody>
          <a:bodyPr wrap="none" rtlCol="0">
            <a:spAutoFit/>
          </a:bodyPr>
          <a:lstStyle/>
          <a:p>
            <a:r>
              <a:rPr lang="en-US" b="1" dirty="0" smtClean="0"/>
              <a:t>Alexandros </a:t>
            </a:r>
            <a:r>
              <a:rPr lang="en-US" b="1" dirty="0" err="1" smtClean="0"/>
              <a:t>Iakovos</a:t>
            </a:r>
            <a:r>
              <a:rPr lang="en-US" b="1" dirty="0" smtClean="0"/>
              <a:t> </a:t>
            </a:r>
            <a:r>
              <a:rPr lang="en-US" b="1" dirty="0" err="1" smtClean="0"/>
              <a:t>Agrafiotis</a:t>
            </a:r>
            <a:endParaRPr lang="en-US" b="1" dirty="0" smtClean="0"/>
          </a:p>
          <a:p>
            <a:endParaRPr lang="en-GB" b="1" dirty="0"/>
          </a:p>
        </p:txBody>
      </p:sp>
    </p:spTree>
    <p:extLst>
      <p:ext uri="{BB962C8B-B14F-4D97-AF65-F5344CB8AC3E}">
        <p14:creationId xmlns:p14="http://schemas.microsoft.com/office/powerpoint/2010/main" val="120445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a:t>Fans-Materials &amp; Total Cost</a:t>
            </a:r>
          </a:p>
        </p:txBody>
      </p:sp>
      <p:sp>
        <p:nvSpPr>
          <p:cNvPr id="14" name="Content Placeholder 13"/>
          <p:cNvSpPr>
            <a:spLocks noGrp="1"/>
          </p:cNvSpPr>
          <p:nvPr>
            <p:ph idx="1"/>
          </p:nvPr>
        </p:nvSpPr>
        <p:spPr>
          <a:xfrm>
            <a:off x="306403" y="638648"/>
            <a:ext cx="5933975" cy="3047038"/>
          </a:xfrm>
        </p:spPr>
        <p:txBody>
          <a:bodyPr>
            <a:normAutofit fontScale="92500" lnSpcReduction="10000"/>
          </a:bodyPr>
          <a:lstStyle/>
          <a:p>
            <a:r>
              <a:rPr lang="en-US" sz="1800" b="1" u="sng" dirty="0"/>
              <a:t>Axial Fan, Centrifugal Fan &amp; Material Selection</a:t>
            </a:r>
          </a:p>
          <a:p>
            <a:r>
              <a:rPr lang="en-US" sz="1600" dirty="0"/>
              <a:t>Basic material is going to be the Craft foam Blue because it is thick (25mm) strong enough for not breaking with the load and it is very light. Also, easy to change the shape. Cost is </a:t>
            </a:r>
            <a:r>
              <a:rPr lang="el-GR" sz="1600" dirty="0"/>
              <a:t>£</a:t>
            </a:r>
            <a:r>
              <a:rPr lang="en-US" sz="1600" dirty="0"/>
              <a:t>12/ m</a:t>
            </a:r>
            <a:r>
              <a:rPr lang="en-US" baseline="30000" dirty="0"/>
              <a:t>2 </a:t>
            </a:r>
            <a:r>
              <a:rPr lang="en-US" dirty="0"/>
              <a:t> .</a:t>
            </a:r>
            <a:endParaRPr lang="en-US" sz="1600" dirty="0"/>
          </a:p>
          <a:p>
            <a:r>
              <a:rPr lang="en-US" sz="1600" dirty="0"/>
              <a:t>A centrifugal fan is going to be used for </a:t>
            </a:r>
            <a:r>
              <a:rPr lang="en-US" sz="1600"/>
              <a:t>the lift </a:t>
            </a:r>
            <a:r>
              <a:rPr lang="en-US" sz="1600" dirty="0"/>
              <a:t>as it needs low power to produce high pressure.</a:t>
            </a:r>
          </a:p>
          <a:p>
            <a:r>
              <a:rPr lang="en-US" sz="1600" dirty="0"/>
              <a:t>An axial fan is going to be used for the thrust of the hovercraft as it produces high air flow and it needs low power in order to work efficiently.</a:t>
            </a:r>
          </a:p>
          <a:p>
            <a:r>
              <a:rPr lang="en-US" sz="1600" dirty="0"/>
              <a:t>The total cost of the hovercraft is going to be around </a:t>
            </a:r>
            <a:r>
              <a:rPr lang="el-GR" sz="1600" dirty="0"/>
              <a:t>£</a:t>
            </a:r>
            <a:r>
              <a:rPr lang="en-US" sz="1600" dirty="0"/>
              <a:t>130</a:t>
            </a:r>
          </a:p>
          <a:p>
            <a:pPr marL="45720" indent="0">
              <a:buNone/>
            </a:pPr>
            <a:endParaRPr lang="en-US" sz="1600" dirty="0"/>
          </a:p>
        </p:txBody>
      </p:sp>
      <p:sp>
        <p:nvSpPr>
          <p:cNvPr id="2" name="TextBox 1"/>
          <p:cNvSpPr txBox="1"/>
          <p:nvPr/>
        </p:nvSpPr>
        <p:spPr>
          <a:xfrm>
            <a:off x="25667" y="127692"/>
            <a:ext cx="2991525" cy="261610"/>
          </a:xfrm>
          <a:prstGeom prst="rect">
            <a:avLst/>
          </a:prstGeom>
          <a:noFill/>
        </p:spPr>
        <p:txBody>
          <a:bodyPr wrap="none" rtlCol="0">
            <a:spAutoFit/>
          </a:bodyPr>
          <a:lstStyle/>
          <a:p>
            <a:r>
              <a:rPr lang="en-GB" sz="1100" b="1" dirty="0">
                <a:solidFill>
                  <a:prstClr val="white"/>
                </a:solidFill>
              </a:rPr>
              <a:t>Alexandros </a:t>
            </a:r>
            <a:r>
              <a:rPr lang="en-GB" sz="1100" b="1" dirty="0" err="1">
                <a:solidFill>
                  <a:prstClr val="white"/>
                </a:solidFill>
              </a:rPr>
              <a:t>Iakovos</a:t>
            </a:r>
            <a:r>
              <a:rPr lang="en-GB" sz="1100" b="1" dirty="0">
                <a:solidFill>
                  <a:prstClr val="white"/>
                </a:solidFill>
              </a:rPr>
              <a:t> Agrafiotis – Design Engineer</a:t>
            </a:r>
          </a:p>
        </p:txBody>
      </p:sp>
      <p:sp>
        <p:nvSpPr>
          <p:cNvPr id="3" name="Rectangle 2"/>
          <p:cNvSpPr/>
          <p:nvPr/>
        </p:nvSpPr>
        <p:spPr>
          <a:xfrm>
            <a:off x="7343273" y="579554"/>
            <a:ext cx="4527884" cy="5695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
            </a:r>
            <a:br>
              <a:rPr lang="en-GB" dirty="0">
                <a:solidFill>
                  <a:prstClr val="white"/>
                </a:solidFill>
              </a:rPr>
            </a:br>
            <a:r>
              <a:rPr lang="en-GB" dirty="0">
                <a:solidFill>
                  <a:prstClr val="white"/>
                </a:solidFill>
              </a:rPr>
              <a:t/>
            </a:r>
            <a:br>
              <a:rPr lang="en-GB" dirty="0">
                <a:solidFill>
                  <a:prstClr val="white"/>
                </a:solidFill>
              </a:rPr>
            </a:br>
            <a:r>
              <a:rPr lang="en-GB" dirty="0">
                <a:solidFill>
                  <a:prstClr val="white"/>
                </a:solidFill>
              </a:rPr>
              <a:t/>
            </a:r>
            <a:br>
              <a:rPr lang="en-GB" dirty="0">
                <a:solidFill>
                  <a:prstClr val="white"/>
                </a:solidFill>
              </a:rPr>
            </a:br>
            <a:r>
              <a:rPr lang="en-GB" i="1" dirty="0">
                <a:solidFill>
                  <a:prstClr val="white"/>
                </a:solidFill>
              </a:rPr>
              <a:t>Diagram 1- Static Pressure versus Air flow</a:t>
            </a:r>
          </a:p>
        </p:txBody>
      </p:sp>
      <p:sp>
        <p:nvSpPr>
          <p:cNvPr id="4" name="TextBox 3"/>
          <p:cNvSpPr txBox="1"/>
          <p:nvPr/>
        </p:nvSpPr>
        <p:spPr>
          <a:xfrm>
            <a:off x="306403" y="3685686"/>
            <a:ext cx="6198670" cy="3123932"/>
          </a:xfrm>
          <a:prstGeom prst="rect">
            <a:avLst/>
          </a:prstGeom>
          <a:noFill/>
        </p:spPr>
        <p:txBody>
          <a:bodyPr wrap="square" rtlCol="0">
            <a:spAutoFit/>
          </a:bodyPr>
          <a:lstStyle/>
          <a:p>
            <a:r>
              <a:rPr lang="en-GB" sz="1600" dirty="0">
                <a:solidFill>
                  <a:prstClr val="white"/>
                </a:solidFill>
              </a:rPr>
              <a:t>                                                      </a:t>
            </a:r>
            <a:r>
              <a:rPr lang="en-GB" sz="1600" b="1" u="sng" dirty="0">
                <a:solidFill>
                  <a:prstClr val="white"/>
                </a:solidFill>
              </a:rPr>
              <a:t>Calculations </a:t>
            </a:r>
            <a:r>
              <a:rPr lang="en-GB" sz="1600" dirty="0">
                <a:solidFill>
                  <a:prstClr val="white"/>
                </a:solidFill>
              </a:rPr>
              <a:t/>
            </a:r>
            <a:br>
              <a:rPr lang="en-GB" sz="1600" dirty="0">
                <a:solidFill>
                  <a:prstClr val="white"/>
                </a:solidFill>
              </a:rPr>
            </a:br>
            <a:r>
              <a:rPr lang="en-GB" sz="1500" dirty="0">
                <a:solidFill>
                  <a:prstClr val="white"/>
                </a:solidFill>
              </a:rPr>
              <a:t>Pressure needed to lift a hovercraft for A3 size around 2kg is </a:t>
            </a:r>
            <a:r>
              <a:rPr lang="en-GB" sz="1500" b="1" dirty="0">
                <a:solidFill>
                  <a:prstClr val="white"/>
                </a:solidFill>
              </a:rPr>
              <a:t>: P= F/A = 162.81 </a:t>
            </a:r>
            <a:r>
              <a:rPr lang="en-GB" sz="1500" b="1" i="1" dirty="0">
                <a:solidFill>
                  <a:prstClr val="white"/>
                </a:solidFill>
              </a:rPr>
              <a:t>Pa</a:t>
            </a:r>
          </a:p>
          <a:p>
            <a:r>
              <a:rPr lang="en-GB" sz="1500" dirty="0">
                <a:solidFill>
                  <a:prstClr val="white"/>
                </a:solidFill>
              </a:rPr>
              <a:t>Where F= m x g =</a:t>
            </a:r>
            <a:r>
              <a:rPr lang="en-GB" sz="1500" b="1" dirty="0">
                <a:solidFill>
                  <a:prstClr val="white"/>
                </a:solidFill>
              </a:rPr>
              <a:t>19.62      </a:t>
            </a:r>
            <a:r>
              <a:rPr lang="en-GB" sz="1500" dirty="0">
                <a:solidFill>
                  <a:prstClr val="white"/>
                </a:solidFill>
              </a:rPr>
              <a:t>&amp;      A= size A3 – hole of fan </a:t>
            </a:r>
            <a:r>
              <a:rPr lang="en-GB" sz="1500" b="1" dirty="0">
                <a:solidFill>
                  <a:prstClr val="white"/>
                </a:solidFill>
              </a:rPr>
              <a:t>= 0.120505 </a:t>
            </a:r>
            <a:r>
              <a:rPr lang="en-US" sz="1500" b="1" dirty="0">
                <a:solidFill>
                  <a:prstClr val="white"/>
                </a:solidFill>
              </a:rPr>
              <a:t>m</a:t>
            </a:r>
            <a:r>
              <a:rPr lang="en-US" sz="1500" b="1" baseline="30000" dirty="0">
                <a:solidFill>
                  <a:prstClr val="white"/>
                </a:solidFill>
              </a:rPr>
              <a:t>2</a:t>
            </a:r>
            <a:r>
              <a:rPr lang="en-GB" sz="1500" dirty="0">
                <a:solidFill>
                  <a:prstClr val="white"/>
                </a:solidFill>
              </a:rPr>
              <a:t/>
            </a:r>
            <a:br>
              <a:rPr lang="en-GB" sz="1500" dirty="0">
                <a:solidFill>
                  <a:prstClr val="white"/>
                </a:solidFill>
              </a:rPr>
            </a:br>
            <a:r>
              <a:rPr lang="en-GB" sz="1500" dirty="0">
                <a:solidFill>
                  <a:prstClr val="white"/>
                </a:solidFill>
              </a:rPr>
              <a:t/>
            </a:r>
            <a:br>
              <a:rPr lang="en-GB" sz="1500" dirty="0">
                <a:solidFill>
                  <a:prstClr val="white"/>
                </a:solidFill>
              </a:rPr>
            </a:br>
            <a:r>
              <a:rPr lang="en-GB" sz="1500" dirty="0">
                <a:solidFill>
                  <a:prstClr val="white"/>
                </a:solidFill>
              </a:rPr>
              <a:t>In order to produce the pressure needed we will need low air flow under 2.29 m/s. That means the total pressure is the Static Pressure and the Dynamic Pressure: P</a:t>
            </a:r>
            <a:r>
              <a:rPr lang="en-GB" sz="1500" baseline="-25000" dirty="0">
                <a:solidFill>
                  <a:prstClr val="white"/>
                </a:solidFill>
              </a:rPr>
              <a:t>t</a:t>
            </a:r>
            <a:r>
              <a:rPr lang="en-GB" sz="1500" dirty="0">
                <a:solidFill>
                  <a:prstClr val="white"/>
                </a:solidFill>
              </a:rPr>
              <a:t> = P</a:t>
            </a:r>
            <a:r>
              <a:rPr lang="en-GB" sz="1500" baseline="-25000" dirty="0">
                <a:solidFill>
                  <a:prstClr val="white"/>
                </a:solidFill>
              </a:rPr>
              <a:t>s</a:t>
            </a:r>
            <a:r>
              <a:rPr lang="en-GB" sz="1500" dirty="0">
                <a:solidFill>
                  <a:prstClr val="white"/>
                </a:solidFill>
              </a:rPr>
              <a:t> + </a:t>
            </a:r>
            <a:r>
              <a:rPr lang="en-GB" sz="1500" dirty="0" err="1">
                <a:solidFill>
                  <a:prstClr val="white"/>
                </a:solidFill>
              </a:rPr>
              <a:t>P</a:t>
            </a:r>
            <a:r>
              <a:rPr lang="en-GB" sz="1500" baseline="-25000" dirty="0" err="1">
                <a:solidFill>
                  <a:prstClr val="white"/>
                </a:solidFill>
              </a:rPr>
              <a:t>d</a:t>
            </a:r>
            <a:r>
              <a:rPr lang="en-GB" sz="1500" dirty="0">
                <a:solidFill>
                  <a:prstClr val="white"/>
                </a:solidFill>
              </a:rPr>
              <a:t> = 173.73 + 3.21= </a:t>
            </a:r>
            <a:r>
              <a:rPr lang="en-GB" sz="1500" b="1" dirty="0">
                <a:solidFill>
                  <a:prstClr val="white"/>
                </a:solidFill>
              </a:rPr>
              <a:t>176.97 Pa</a:t>
            </a:r>
            <a:r>
              <a:rPr lang="en-GB" sz="1500" dirty="0">
                <a:solidFill>
                  <a:prstClr val="white"/>
                </a:solidFill>
              </a:rPr>
              <a:t/>
            </a:r>
            <a:br>
              <a:rPr lang="en-GB" sz="1500" dirty="0">
                <a:solidFill>
                  <a:prstClr val="white"/>
                </a:solidFill>
              </a:rPr>
            </a:br>
            <a:r>
              <a:rPr lang="en-GB" sz="1500" dirty="0">
                <a:solidFill>
                  <a:prstClr val="white"/>
                </a:solidFill>
              </a:rPr>
              <a:t>Where </a:t>
            </a:r>
            <a:r>
              <a:rPr lang="en-GB" sz="1500" dirty="0" err="1">
                <a:solidFill>
                  <a:prstClr val="white"/>
                </a:solidFill>
              </a:rPr>
              <a:t>P</a:t>
            </a:r>
            <a:r>
              <a:rPr lang="en-GB" sz="1500" baseline="-25000" dirty="0" err="1">
                <a:solidFill>
                  <a:prstClr val="white"/>
                </a:solidFill>
              </a:rPr>
              <a:t>d</a:t>
            </a:r>
            <a:r>
              <a:rPr lang="en-GB" sz="1500" dirty="0">
                <a:solidFill>
                  <a:prstClr val="white"/>
                </a:solidFill>
              </a:rPr>
              <a:t> = ½ x </a:t>
            </a:r>
            <a:r>
              <a:rPr lang="el-GR" sz="1500" dirty="0">
                <a:solidFill>
                  <a:prstClr val="white"/>
                </a:solidFill>
              </a:rPr>
              <a:t>ρ</a:t>
            </a:r>
            <a:r>
              <a:rPr lang="en-US" sz="1500" dirty="0">
                <a:solidFill>
                  <a:prstClr val="white"/>
                </a:solidFill>
              </a:rPr>
              <a:t> x v</a:t>
            </a:r>
            <a:r>
              <a:rPr lang="en-US" sz="1500" baseline="30000" dirty="0">
                <a:solidFill>
                  <a:prstClr val="white"/>
                </a:solidFill>
              </a:rPr>
              <a:t>2</a:t>
            </a:r>
            <a:r>
              <a:rPr lang="en-US" sz="1500" dirty="0">
                <a:solidFill>
                  <a:prstClr val="white"/>
                </a:solidFill>
              </a:rPr>
              <a:t> = </a:t>
            </a:r>
            <a:r>
              <a:rPr lang="en-US" sz="1500" b="1" dirty="0">
                <a:solidFill>
                  <a:prstClr val="white"/>
                </a:solidFill>
              </a:rPr>
              <a:t>3.21 Pa</a:t>
            </a:r>
            <a:endParaRPr lang="en-GB" sz="1500" b="1" dirty="0">
              <a:solidFill>
                <a:prstClr val="white"/>
              </a:solidFill>
            </a:endParaRPr>
          </a:p>
          <a:p>
            <a:r>
              <a:rPr lang="en-GB" sz="1500" dirty="0">
                <a:solidFill>
                  <a:prstClr val="white"/>
                </a:solidFill>
              </a:rPr>
              <a:t/>
            </a:r>
            <a:br>
              <a:rPr lang="en-GB" sz="1500" dirty="0">
                <a:solidFill>
                  <a:prstClr val="white"/>
                </a:solidFill>
              </a:rPr>
            </a:br>
            <a:r>
              <a:rPr lang="en-GB" sz="1500" dirty="0">
                <a:solidFill>
                  <a:prstClr val="white"/>
                </a:solidFill>
              </a:rPr>
              <a:t>We are not able to calculate the air flow and thrust from the Axial Fan as it is going to be with custom blades and a motor that produces 7800 rpm.</a:t>
            </a:r>
          </a:p>
          <a:p>
            <a:endParaRPr lang="en-GB" sz="1600" dirty="0">
              <a:solidFill>
                <a:prstClr val="white"/>
              </a:solidFill>
            </a:endParaRPr>
          </a:p>
        </p:txBody>
      </p:sp>
      <p:cxnSp>
        <p:nvCxnSpPr>
          <p:cNvPr id="6" name="Straight Arrow Connector 5"/>
          <p:cNvCxnSpPr/>
          <p:nvPr/>
        </p:nvCxnSpPr>
        <p:spPr>
          <a:xfrm flipH="1">
            <a:off x="6122504" y="1515979"/>
            <a:ext cx="1220770" cy="471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nvPr>
        </p:nvGraphicFramePr>
        <p:xfrm>
          <a:off x="7360912" y="4059121"/>
          <a:ext cx="4502225" cy="2585779"/>
        </p:xfrm>
        <a:graphic>
          <a:graphicData uri="http://schemas.openxmlformats.org/drawingml/2006/table">
            <a:tbl>
              <a:tblPr firstRow="1" bandRow="1">
                <a:tableStyleId>{5C22544A-7EE6-4342-B048-85BDC9FD1C3A}</a:tableStyleId>
              </a:tblPr>
              <a:tblGrid>
                <a:gridCol w="1503415">
                  <a:extLst>
                    <a:ext uri="{9D8B030D-6E8A-4147-A177-3AD203B41FA5}">
                      <a16:colId xmlns:a16="http://schemas.microsoft.com/office/drawing/2014/main" xmlns="" val="20000"/>
                    </a:ext>
                  </a:extLst>
                </a:gridCol>
                <a:gridCol w="1503415">
                  <a:extLst>
                    <a:ext uri="{9D8B030D-6E8A-4147-A177-3AD203B41FA5}">
                      <a16:colId xmlns:a16="http://schemas.microsoft.com/office/drawing/2014/main" xmlns="" val="20001"/>
                    </a:ext>
                  </a:extLst>
                </a:gridCol>
                <a:gridCol w="1495395">
                  <a:extLst>
                    <a:ext uri="{9D8B030D-6E8A-4147-A177-3AD203B41FA5}">
                      <a16:colId xmlns:a16="http://schemas.microsoft.com/office/drawing/2014/main" xmlns="" val="20002"/>
                    </a:ext>
                  </a:extLst>
                </a:gridCol>
              </a:tblGrid>
              <a:tr h="369397">
                <a:tc gridSpan="3">
                  <a:txBody>
                    <a:bodyPr/>
                    <a:lstStyle/>
                    <a:p>
                      <a:pPr algn="ctr"/>
                      <a:r>
                        <a:rPr lang="en-GB" dirty="0"/>
                        <a:t>Centrifugal Fan</a:t>
                      </a:r>
                      <a:r>
                        <a:rPr lang="en-GB" baseline="0" dirty="0"/>
                        <a:t> (Lift) Specifications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0"/>
                  </a:ext>
                </a:extLst>
              </a:tr>
              <a:tr h="369397">
                <a:tc>
                  <a:txBody>
                    <a:bodyPr/>
                    <a:lstStyle/>
                    <a:p>
                      <a:r>
                        <a:rPr lang="en-GB" dirty="0"/>
                        <a:t>Rated Voltage</a:t>
                      </a:r>
                    </a:p>
                  </a:txBody>
                  <a:tcPr>
                    <a:lnT w="12700" cap="flat" cmpd="sng" algn="ctr">
                      <a:solidFill>
                        <a:schemeClr val="tx1"/>
                      </a:solidFill>
                      <a:prstDash val="solid"/>
                      <a:round/>
                      <a:headEnd type="none" w="med" len="med"/>
                      <a:tailEnd type="none" w="med" len="med"/>
                    </a:lnT>
                  </a:tcPr>
                </a:tc>
                <a:tc>
                  <a:txBody>
                    <a:bodyPr/>
                    <a:lstStyle/>
                    <a:p>
                      <a:r>
                        <a:rPr lang="en-GB" dirty="0"/>
                        <a:t>12V</a:t>
                      </a:r>
                    </a:p>
                  </a:txBody>
                  <a:tcPr>
                    <a:lnT w="12700" cap="flat" cmpd="sng" algn="ctr">
                      <a:solidFill>
                        <a:schemeClr val="tx1"/>
                      </a:solidFill>
                      <a:prstDash val="solid"/>
                      <a:round/>
                      <a:headEnd type="none" w="med" len="med"/>
                      <a:tailEnd type="none" w="med" len="med"/>
                    </a:lnT>
                  </a:tcPr>
                </a:tc>
                <a:tc>
                  <a:txBody>
                    <a:bodyPr/>
                    <a:lstStyle/>
                    <a:p>
                      <a:r>
                        <a:rPr lang="en-GB" sz="1800" dirty="0"/>
                        <a:t>7V</a:t>
                      </a:r>
                      <a:r>
                        <a:rPr lang="en-GB" sz="1800" baseline="0" dirty="0"/>
                        <a:t> Min.</a:t>
                      </a:r>
                      <a:endParaRPr lang="en-GB"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369397">
                <a:tc>
                  <a:txBody>
                    <a:bodyPr/>
                    <a:lstStyle/>
                    <a:p>
                      <a:r>
                        <a:rPr lang="en-GB" dirty="0"/>
                        <a:t>Rated Current</a:t>
                      </a:r>
                    </a:p>
                  </a:txBody>
                  <a:tcPr/>
                </a:tc>
                <a:tc>
                  <a:txBody>
                    <a:bodyPr/>
                    <a:lstStyle/>
                    <a:p>
                      <a:r>
                        <a:rPr lang="en-GB" dirty="0"/>
                        <a:t>0.46 Amp</a:t>
                      </a:r>
                    </a:p>
                  </a:txBody>
                  <a:tcPr/>
                </a:tc>
                <a:tc>
                  <a:txBody>
                    <a:bodyPr/>
                    <a:lstStyle/>
                    <a:p>
                      <a:r>
                        <a:rPr lang="en-GB" sz="1600" dirty="0"/>
                        <a:t>0.55 Amp Max.</a:t>
                      </a:r>
                    </a:p>
                  </a:txBody>
                  <a:tcPr/>
                </a:tc>
                <a:extLst>
                  <a:ext uri="{0D108BD9-81ED-4DB2-BD59-A6C34878D82A}">
                    <a16:rowId xmlns:a16="http://schemas.microsoft.com/office/drawing/2014/main" xmlns="" val="10002"/>
                  </a:ext>
                </a:extLst>
              </a:tr>
              <a:tr h="369397">
                <a:tc>
                  <a:txBody>
                    <a:bodyPr/>
                    <a:lstStyle/>
                    <a:p>
                      <a:r>
                        <a:rPr lang="en-GB" dirty="0"/>
                        <a:t>Rated Power</a:t>
                      </a:r>
                    </a:p>
                  </a:txBody>
                  <a:tcPr/>
                </a:tc>
                <a:tc>
                  <a:txBody>
                    <a:bodyPr/>
                    <a:lstStyle/>
                    <a:p>
                      <a:r>
                        <a:rPr lang="en-GB" dirty="0"/>
                        <a:t>5.52 W</a:t>
                      </a:r>
                    </a:p>
                  </a:txBody>
                  <a:tcPr/>
                </a:tc>
                <a:tc>
                  <a:txBody>
                    <a:bodyPr/>
                    <a:lstStyle/>
                    <a:p>
                      <a:r>
                        <a:rPr lang="en-GB" dirty="0"/>
                        <a:t>At 12</a:t>
                      </a:r>
                      <a:r>
                        <a:rPr lang="en-GB" baseline="0" dirty="0"/>
                        <a:t>V</a:t>
                      </a:r>
                      <a:endParaRPr lang="en-GB" dirty="0"/>
                    </a:p>
                  </a:txBody>
                  <a:tcPr/>
                </a:tc>
                <a:extLst>
                  <a:ext uri="{0D108BD9-81ED-4DB2-BD59-A6C34878D82A}">
                    <a16:rowId xmlns:a16="http://schemas.microsoft.com/office/drawing/2014/main" xmlns="" val="10003"/>
                  </a:ext>
                </a:extLst>
              </a:tr>
              <a:tr h="369397">
                <a:tc>
                  <a:txBody>
                    <a:bodyPr/>
                    <a:lstStyle/>
                    <a:p>
                      <a:r>
                        <a:rPr lang="en-GB" dirty="0"/>
                        <a:t>Speed</a:t>
                      </a:r>
                    </a:p>
                  </a:txBody>
                  <a:tcPr/>
                </a:tc>
                <a:tc>
                  <a:txBody>
                    <a:bodyPr/>
                    <a:lstStyle/>
                    <a:p>
                      <a:r>
                        <a:rPr lang="en-GB" dirty="0"/>
                        <a:t>4500RPM</a:t>
                      </a:r>
                    </a:p>
                  </a:txBody>
                  <a:tcPr/>
                </a:tc>
                <a:tc>
                  <a:txBody>
                    <a:bodyPr/>
                    <a:lstStyle/>
                    <a:p>
                      <a:r>
                        <a:rPr lang="en-GB" dirty="0"/>
                        <a:t>±10%</a:t>
                      </a:r>
                    </a:p>
                  </a:txBody>
                  <a:tcPr/>
                </a:tc>
                <a:extLst>
                  <a:ext uri="{0D108BD9-81ED-4DB2-BD59-A6C34878D82A}">
                    <a16:rowId xmlns:a16="http://schemas.microsoft.com/office/drawing/2014/main" xmlns="" val="10004"/>
                  </a:ext>
                </a:extLst>
              </a:tr>
              <a:tr h="369397">
                <a:tc>
                  <a:txBody>
                    <a:bodyPr/>
                    <a:lstStyle/>
                    <a:p>
                      <a:r>
                        <a:rPr lang="en-GB" dirty="0"/>
                        <a:t>Dimensions</a:t>
                      </a:r>
                    </a:p>
                  </a:txBody>
                  <a:tcPr/>
                </a:tc>
                <a:tc>
                  <a:txBody>
                    <a:bodyPr/>
                    <a:lstStyle/>
                    <a:p>
                      <a:r>
                        <a:rPr lang="en-GB" sz="1600" dirty="0"/>
                        <a:t>L</a:t>
                      </a:r>
                      <a:r>
                        <a:rPr lang="en-GB" sz="1600" baseline="0" dirty="0"/>
                        <a:t> × W × H (mm)</a:t>
                      </a:r>
                      <a:endParaRPr lang="en-GB" sz="1600" dirty="0"/>
                    </a:p>
                  </a:txBody>
                  <a:tcPr/>
                </a:tc>
                <a:tc>
                  <a:txBody>
                    <a:bodyPr/>
                    <a:lstStyle/>
                    <a:p>
                      <a:r>
                        <a:rPr lang="en-GB" sz="1600" dirty="0"/>
                        <a:t>75 × 75 × 15.4 </a:t>
                      </a:r>
                    </a:p>
                  </a:txBody>
                  <a:tcPr/>
                </a:tc>
                <a:extLst>
                  <a:ext uri="{0D108BD9-81ED-4DB2-BD59-A6C34878D82A}">
                    <a16:rowId xmlns:a16="http://schemas.microsoft.com/office/drawing/2014/main" xmlns="" val="10005"/>
                  </a:ext>
                </a:extLst>
              </a:tr>
              <a:tr h="369397">
                <a:tc>
                  <a:txBody>
                    <a:bodyPr/>
                    <a:lstStyle/>
                    <a:p>
                      <a:r>
                        <a:rPr lang="en-GB" dirty="0"/>
                        <a:t>Weight</a:t>
                      </a:r>
                    </a:p>
                  </a:txBody>
                  <a:tcPr/>
                </a:tc>
                <a:tc>
                  <a:txBody>
                    <a:bodyPr/>
                    <a:lstStyle/>
                    <a:p>
                      <a:r>
                        <a:rPr lang="en-GB" sz="1600" dirty="0"/>
                        <a:t>55 grams</a:t>
                      </a:r>
                    </a:p>
                  </a:txBody>
                  <a:tcPr/>
                </a:tc>
                <a:tc>
                  <a:txBody>
                    <a:bodyPr/>
                    <a:lstStyle/>
                    <a:p>
                      <a:pPr algn="ctr"/>
                      <a:r>
                        <a:rPr lang="en-GB" sz="1600" dirty="0"/>
                        <a:t>-</a:t>
                      </a:r>
                    </a:p>
                  </a:txBody>
                  <a:tcPr/>
                </a:tc>
                <a:extLst>
                  <a:ext uri="{0D108BD9-81ED-4DB2-BD59-A6C34878D82A}">
                    <a16:rowId xmlns:a16="http://schemas.microsoft.com/office/drawing/2014/main" xmlns="" val="3568509965"/>
                  </a:ext>
                </a:extLst>
              </a:tr>
            </a:tbl>
          </a:graphicData>
        </a:graphic>
      </p:graphicFrame>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09" y="685942"/>
            <a:ext cx="4519333" cy="2952450"/>
          </a:xfrm>
          <a:prstGeom prst="rect">
            <a:avLst/>
          </a:prstGeom>
          <a:ln>
            <a:solidFill>
              <a:srgbClr val="0070C0"/>
            </a:solidFill>
          </a:ln>
        </p:spPr>
      </p:pic>
      <p:cxnSp>
        <p:nvCxnSpPr>
          <p:cNvPr id="11" name="Ευθεία γραμμή σύνδεσης 10"/>
          <p:cNvCxnSpPr/>
          <p:nvPr/>
        </p:nvCxnSpPr>
        <p:spPr>
          <a:xfrm flipV="1">
            <a:off x="9410700" y="1751902"/>
            <a:ext cx="0" cy="130562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a:xfrm flipH="1">
            <a:off x="8620125" y="1257300"/>
            <a:ext cx="228600" cy="1714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a:xfrm flipH="1">
            <a:off x="8620124" y="1343025"/>
            <a:ext cx="371477"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a:xfrm flipH="1">
            <a:off x="8620124" y="1495425"/>
            <a:ext cx="495301" cy="3871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a:xfrm flipH="1">
            <a:off x="8620124" y="1647825"/>
            <a:ext cx="619126" cy="5143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p:nvPr/>
        </p:nvCxnSpPr>
        <p:spPr>
          <a:xfrm flipH="1">
            <a:off x="8598739" y="1796559"/>
            <a:ext cx="782026" cy="5716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a:xfrm flipV="1">
            <a:off x="8620123" y="2037359"/>
            <a:ext cx="760642" cy="5429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a:xfrm flipH="1">
            <a:off x="8620123" y="2302751"/>
            <a:ext cx="760642" cy="5166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a:xfrm flipH="1">
            <a:off x="8734425" y="2561075"/>
            <a:ext cx="646340" cy="4297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a:xfrm flipH="1">
            <a:off x="9057595" y="2819400"/>
            <a:ext cx="323170" cy="2047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Ευθύγραμμο βέλος σύνδεσης 39"/>
          <p:cNvCxnSpPr/>
          <p:nvPr/>
        </p:nvCxnSpPr>
        <p:spPr>
          <a:xfrm flipV="1">
            <a:off x="6497053" y="2990850"/>
            <a:ext cx="1900989" cy="1930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125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25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125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125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1250"/>
                                        <p:tgtEl>
                                          <p:spTgt spid="23"/>
                                        </p:tgtEl>
                                      </p:cBhvr>
                                    </p:animEffec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125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1250"/>
                                        <p:tgtEl>
                                          <p:spTgt spid="28"/>
                                        </p:tgtEl>
                                      </p:cBhvr>
                                    </p:animEffect>
                                  </p:childTnLst>
                                </p:cTn>
                              </p:par>
                              <p:par>
                                <p:cTn id="65" presetID="22" presetClass="entr" presetSubtype="4"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125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125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125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smtClean="0"/>
              <a:t>Notes</a:t>
            </a:r>
            <a:endParaRPr lang="en-GB" dirty="0"/>
          </a:p>
        </p:txBody>
      </p:sp>
      <p:pic>
        <p:nvPicPr>
          <p:cNvPr id="4" name="Picture 3"/>
          <p:cNvPicPr>
            <a:picLocks noChangeAspect="1"/>
          </p:cNvPicPr>
          <p:nvPr/>
        </p:nvPicPr>
        <p:blipFill rotWithShape="1">
          <a:blip r:embed="rId2"/>
          <a:srcRect l="39593" t="22933" r="24962" b="38058"/>
          <a:stretch/>
        </p:blipFill>
        <p:spPr>
          <a:xfrm rot="16200000">
            <a:off x="-573391" y="2124730"/>
            <a:ext cx="5846989" cy="3619552"/>
          </a:xfrm>
          <a:prstGeom prst="rect">
            <a:avLst/>
          </a:prstGeom>
        </p:spPr>
      </p:pic>
      <p:pic>
        <p:nvPicPr>
          <p:cNvPr id="5" name="Picture 4"/>
          <p:cNvPicPr>
            <a:picLocks noChangeAspect="1"/>
          </p:cNvPicPr>
          <p:nvPr/>
        </p:nvPicPr>
        <p:blipFill rotWithShape="1">
          <a:blip r:embed="rId3"/>
          <a:srcRect l="31049" t="22147" r="24807" b="26307"/>
          <a:stretch/>
        </p:blipFill>
        <p:spPr>
          <a:xfrm rot="16200000">
            <a:off x="4155297" y="1093441"/>
            <a:ext cx="6867061" cy="4662055"/>
          </a:xfrm>
          <a:prstGeom prst="rect">
            <a:avLst/>
          </a:prstGeom>
        </p:spPr>
      </p:pic>
      <p:sp>
        <p:nvSpPr>
          <p:cNvPr id="6" name="TextBox 5"/>
          <p:cNvSpPr txBox="1"/>
          <p:nvPr/>
        </p:nvSpPr>
        <p:spPr>
          <a:xfrm>
            <a:off x="25667" y="127692"/>
            <a:ext cx="1968809" cy="261610"/>
          </a:xfrm>
          <a:prstGeom prst="rect">
            <a:avLst/>
          </a:prstGeom>
          <a:noFill/>
        </p:spPr>
        <p:txBody>
          <a:bodyPr wrap="none" rtlCol="0">
            <a:spAutoFit/>
          </a:bodyPr>
          <a:lstStyle/>
          <a:p>
            <a:r>
              <a:rPr lang="en-US" altLang="zh-CN" sz="1100" b="1" dirty="0" err="1"/>
              <a:t>Keqi</a:t>
            </a:r>
            <a:r>
              <a:rPr lang="zh-CN" altLang="en-US" sz="1100" b="1" dirty="0"/>
              <a:t> </a:t>
            </a:r>
            <a:r>
              <a:rPr lang="en-US" altLang="zh-CN" sz="1100" b="1" dirty="0"/>
              <a:t>Shu</a:t>
            </a:r>
            <a:r>
              <a:rPr lang="en-GB" sz="1100" b="1" dirty="0"/>
              <a:t>- </a:t>
            </a:r>
            <a:r>
              <a:rPr lang="en-US" altLang="zh-CN" sz="1100" b="1" dirty="0"/>
              <a:t>Powertrain</a:t>
            </a:r>
            <a:r>
              <a:rPr lang="zh-CN" altLang="en-US" sz="1100" b="1" dirty="0"/>
              <a:t> </a:t>
            </a:r>
            <a:r>
              <a:rPr lang="en-US" altLang="zh-CN" sz="1100" b="1" dirty="0"/>
              <a:t>Engineer</a:t>
            </a:r>
            <a:endParaRPr lang="en-GB" sz="1100" b="1" dirty="0"/>
          </a:p>
        </p:txBody>
      </p:sp>
    </p:spTree>
    <p:extLst>
      <p:ext uri="{BB962C8B-B14F-4D97-AF65-F5344CB8AC3E}">
        <p14:creationId xmlns:p14="http://schemas.microsoft.com/office/powerpoint/2010/main" val="3468296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smtClean="0"/>
              <a:t>Calculations</a:t>
            </a:r>
            <a:endParaRPr lang="en-GB" dirty="0"/>
          </a:p>
        </p:txBody>
      </p:sp>
      <p:pic>
        <p:nvPicPr>
          <p:cNvPr id="4" name="Picture 3"/>
          <p:cNvPicPr>
            <a:picLocks noChangeAspect="1"/>
          </p:cNvPicPr>
          <p:nvPr/>
        </p:nvPicPr>
        <p:blipFill rotWithShape="1">
          <a:blip r:embed="rId2"/>
          <a:srcRect t="16695" r="30025" b="5510"/>
          <a:stretch/>
        </p:blipFill>
        <p:spPr>
          <a:xfrm>
            <a:off x="214685" y="1153298"/>
            <a:ext cx="8536059" cy="5338119"/>
          </a:xfrm>
          <a:prstGeom prst="rect">
            <a:avLst/>
          </a:prstGeom>
        </p:spPr>
      </p:pic>
      <p:sp>
        <p:nvSpPr>
          <p:cNvPr id="5" name="TextBox 4"/>
          <p:cNvSpPr txBox="1"/>
          <p:nvPr/>
        </p:nvSpPr>
        <p:spPr>
          <a:xfrm>
            <a:off x="25667" y="127692"/>
            <a:ext cx="1968809" cy="261610"/>
          </a:xfrm>
          <a:prstGeom prst="rect">
            <a:avLst/>
          </a:prstGeom>
          <a:noFill/>
        </p:spPr>
        <p:txBody>
          <a:bodyPr wrap="none" rtlCol="0">
            <a:spAutoFit/>
          </a:bodyPr>
          <a:lstStyle/>
          <a:p>
            <a:r>
              <a:rPr lang="en-US" altLang="zh-CN" sz="1100" b="1" dirty="0" err="1"/>
              <a:t>Keqi</a:t>
            </a:r>
            <a:r>
              <a:rPr lang="zh-CN" altLang="en-US" sz="1100" b="1" dirty="0"/>
              <a:t> </a:t>
            </a:r>
            <a:r>
              <a:rPr lang="en-US" altLang="zh-CN" sz="1100" b="1" dirty="0"/>
              <a:t>Shu</a:t>
            </a:r>
            <a:r>
              <a:rPr lang="en-GB" sz="1100" b="1" dirty="0"/>
              <a:t>- </a:t>
            </a:r>
            <a:r>
              <a:rPr lang="en-US" altLang="zh-CN" sz="1100" b="1" dirty="0"/>
              <a:t>Powertrain</a:t>
            </a:r>
            <a:r>
              <a:rPr lang="zh-CN" altLang="en-US" sz="1100" b="1" dirty="0"/>
              <a:t> </a:t>
            </a:r>
            <a:r>
              <a:rPr lang="en-US" altLang="zh-CN" sz="1100" b="1" dirty="0"/>
              <a:t>Engineer</a:t>
            </a:r>
            <a:endParaRPr lang="en-GB" sz="1100" b="1" dirty="0"/>
          </a:p>
        </p:txBody>
      </p:sp>
    </p:spTree>
    <p:extLst>
      <p:ext uri="{BB962C8B-B14F-4D97-AF65-F5344CB8AC3E}">
        <p14:creationId xmlns:p14="http://schemas.microsoft.com/office/powerpoint/2010/main" val="2377912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340" y="29364"/>
            <a:ext cx="10515600" cy="1325563"/>
          </a:xfrm>
        </p:spPr>
        <p:txBody>
          <a:bodyPr/>
          <a:lstStyle/>
          <a:p>
            <a:r>
              <a:rPr lang="en-GB" dirty="0" smtClean="0"/>
              <a:t>Graphs</a:t>
            </a:r>
            <a:endParaRPr lang="en-GB" dirty="0"/>
          </a:p>
        </p:txBody>
      </p:sp>
      <p:pic>
        <p:nvPicPr>
          <p:cNvPr id="5" name="Content Placeholder 4"/>
          <p:cNvPicPr>
            <a:picLocks noGrp="1" noChangeAspect="1"/>
          </p:cNvPicPr>
          <p:nvPr>
            <p:ph idx="1"/>
          </p:nvPr>
        </p:nvPicPr>
        <p:blipFill rotWithShape="1">
          <a:blip r:embed="rId2"/>
          <a:srcRect l="30406" t="27115" r="30299" b="30857"/>
          <a:stretch/>
        </p:blipFill>
        <p:spPr>
          <a:xfrm>
            <a:off x="5747594" y="127692"/>
            <a:ext cx="5887824" cy="3542270"/>
          </a:xfrm>
          <a:prstGeom prst="rect">
            <a:avLst/>
          </a:prstGeom>
        </p:spPr>
      </p:pic>
      <p:sp>
        <p:nvSpPr>
          <p:cNvPr id="6" name="TextBox 5"/>
          <p:cNvSpPr txBox="1"/>
          <p:nvPr/>
        </p:nvSpPr>
        <p:spPr>
          <a:xfrm>
            <a:off x="25667" y="127692"/>
            <a:ext cx="1968809" cy="261610"/>
          </a:xfrm>
          <a:prstGeom prst="rect">
            <a:avLst/>
          </a:prstGeom>
          <a:noFill/>
        </p:spPr>
        <p:txBody>
          <a:bodyPr wrap="none" rtlCol="0">
            <a:spAutoFit/>
          </a:bodyPr>
          <a:lstStyle/>
          <a:p>
            <a:r>
              <a:rPr lang="en-US" altLang="zh-CN" sz="1100" b="1" dirty="0" err="1"/>
              <a:t>Keqi</a:t>
            </a:r>
            <a:r>
              <a:rPr lang="zh-CN" altLang="en-US" sz="1100" b="1" dirty="0"/>
              <a:t> </a:t>
            </a:r>
            <a:r>
              <a:rPr lang="en-US" altLang="zh-CN" sz="1100" b="1" dirty="0"/>
              <a:t>Shu</a:t>
            </a:r>
            <a:r>
              <a:rPr lang="en-GB" sz="1100" b="1" dirty="0"/>
              <a:t>- </a:t>
            </a:r>
            <a:r>
              <a:rPr lang="en-US" altLang="zh-CN" sz="1100" b="1" dirty="0"/>
              <a:t>Powertrain</a:t>
            </a:r>
            <a:r>
              <a:rPr lang="zh-CN" altLang="en-US" sz="1100" b="1" dirty="0"/>
              <a:t> </a:t>
            </a:r>
            <a:r>
              <a:rPr lang="en-US" altLang="zh-CN" sz="1100" b="1" dirty="0"/>
              <a:t>Engineer</a:t>
            </a:r>
            <a:endParaRPr lang="en-GB" sz="11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594" y="3876202"/>
            <a:ext cx="4614672" cy="280416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37" y="1898827"/>
            <a:ext cx="4590288" cy="2865120"/>
          </a:xfrm>
          <a:prstGeom prst="rect">
            <a:avLst/>
          </a:prstGeom>
        </p:spPr>
      </p:pic>
    </p:spTree>
    <p:extLst>
      <p:ext uri="{BB962C8B-B14F-4D97-AF65-F5344CB8AC3E}">
        <p14:creationId xmlns:p14="http://schemas.microsoft.com/office/powerpoint/2010/main" val="34196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15148" y="-38731"/>
            <a:ext cx="8244349" cy="542969"/>
          </a:xfrm>
        </p:spPr>
        <p:txBody>
          <a:bodyPr>
            <a:normAutofit fontScale="90000"/>
          </a:bodyPr>
          <a:lstStyle/>
          <a:p>
            <a:r>
              <a:rPr lang="en-US" altLang="zh-CN" dirty="0" smtClean="0"/>
              <a:t>Powertrain</a:t>
            </a:r>
            <a:r>
              <a:rPr lang="en-US" dirty="0" smtClean="0"/>
              <a:t> – Final Design</a:t>
            </a:r>
            <a:r>
              <a:rPr lang="zh-CN" altLang="en-US" dirty="0" smtClean="0"/>
              <a:t>（</a:t>
            </a:r>
            <a:r>
              <a:rPr lang="en-US" altLang="zh-CN" dirty="0" smtClean="0"/>
              <a:t>as simple as possible</a:t>
            </a:r>
            <a:r>
              <a:rPr lang="zh-CN" altLang="en-US" dirty="0" smtClean="0"/>
              <a:t>）</a:t>
            </a:r>
            <a:endParaRPr lang="en-US" dirty="0"/>
          </a:p>
        </p:txBody>
      </p:sp>
      <p:sp>
        <p:nvSpPr>
          <p:cNvPr id="14" name="Content Placeholder 13"/>
          <p:cNvSpPr>
            <a:spLocks noGrp="1"/>
          </p:cNvSpPr>
          <p:nvPr>
            <p:ph idx="1"/>
          </p:nvPr>
        </p:nvSpPr>
        <p:spPr>
          <a:xfrm>
            <a:off x="0" y="379593"/>
            <a:ext cx="2697793" cy="3395994"/>
          </a:xfrm>
        </p:spPr>
        <p:txBody>
          <a:bodyPr>
            <a:noAutofit/>
          </a:bodyPr>
          <a:lstStyle/>
          <a:p>
            <a:pPr marL="45720" indent="0" algn="ctr">
              <a:spcBef>
                <a:spcPts val="0"/>
              </a:spcBef>
              <a:spcAft>
                <a:spcPts val="600"/>
              </a:spcAft>
              <a:buNone/>
            </a:pPr>
            <a:r>
              <a:rPr lang="en-US" sz="2400" dirty="0" smtClean="0">
                <a:solidFill>
                  <a:schemeClr val="accent1">
                    <a:lumMod val="40000"/>
                    <a:lumOff val="60000"/>
                  </a:schemeClr>
                </a:solidFill>
              </a:rPr>
              <a:t>Motor &amp; </a:t>
            </a:r>
            <a:r>
              <a:rPr lang="en-US" altLang="zh-CN" sz="2400" dirty="0" smtClean="0">
                <a:solidFill>
                  <a:schemeClr val="accent1">
                    <a:lumMod val="40000"/>
                    <a:lumOff val="60000"/>
                  </a:schemeClr>
                </a:solidFill>
              </a:rPr>
              <a:t>Circuit</a:t>
            </a:r>
            <a:endParaRPr lang="en-US" sz="2400" dirty="0" smtClean="0">
              <a:solidFill>
                <a:schemeClr val="accent1">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Study the battery &amp; motor controller</a:t>
            </a:r>
          </a:p>
          <a:p>
            <a:pPr>
              <a:spcBef>
                <a:spcPts val="0"/>
              </a:spcBef>
              <a:spcAft>
                <a:spcPts val="600"/>
              </a:spcAft>
            </a:pPr>
            <a:r>
              <a:rPr lang="en-US" altLang="zh-CN" sz="1600" dirty="0">
                <a:solidFill>
                  <a:schemeClr val="accent5">
                    <a:lumMod val="40000"/>
                    <a:lumOff val="60000"/>
                  </a:schemeClr>
                </a:solidFill>
              </a:rPr>
              <a:t>Evaluate the torque and the turning </a:t>
            </a:r>
            <a:r>
              <a:rPr lang="en-US" altLang="zh-CN" sz="1600" dirty="0" smtClean="0">
                <a:solidFill>
                  <a:schemeClr val="accent5">
                    <a:lumMod val="40000"/>
                    <a:lumOff val="60000"/>
                  </a:schemeClr>
                </a:solidFill>
              </a:rPr>
              <a:t>speed under load condition.</a:t>
            </a:r>
            <a:endParaRPr lang="zh-CN" altLang="en-US" sz="1600" dirty="0" smtClean="0">
              <a:solidFill>
                <a:schemeClr val="accent5">
                  <a:lumMod val="40000"/>
                  <a:lumOff val="60000"/>
                </a:schemeClr>
              </a:solidFill>
            </a:endParaRPr>
          </a:p>
          <a:p>
            <a:pPr>
              <a:spcBef>
                <a:spcPts val="0"/>
              </a:spcBef>
              <a:spcAft>
                <a:spcPts val="600"/>
              </a:spcAft>
            </a:pPr>
            <a:r>
              <a:rPr lang="en-US" sz="1600" dirty="0" smtClean="0">
                <a:solidFill>
                  <a:schemeClr val="accent5">
                    <a:lumMod val="40000"/>
                    <a:lumOff val="60000"/>
                  </a:schemeClr>
                </a:solidFill>
              </a:rPr>
              <a:t>Parallel </a:t>
            </a:r>
            <a:r>
              <a:rPr lang="en-US" sz="1600" dirty="0">
                <a:solidFill>
                  <a:schemeClr val="accent5">
                    <a:lumMod val="40000"/>
                    <a:lumOff val="60000"/>
                  </a:schemeClr>
                </a:solidFill>
              </a:rPr>
              <a:t>circuit.</a:t>
            </a:r>
            <a:endParaRPr lang="en-US" sz="1600" dirty="0" smtClean="0">
              <a:solidFill>
                <a:schemeClr val="accent5">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Power</a:t>
            </a:r>
            <a:r>
              <a:rPr lang="zh-CN" altLang="en-US" sz="1600" dirty="0" smtClean="0">
                <a:solidFill>
                  <a:schemeClr val="accent5">
                    <a:lumMod val="40000"/>
                    <a:lumOff val="60000"/>
                  </a:schemeClr>
                </a:solidFill>
              </a:rPr>
              <a:t> </a:t>
            </a:r>
            <a:r>
              <a:rPr lang="en-US" altLang="zh-CN" sz="1600" dirty="0" smtClean="0">
                <a:solidFill>
                  <a:schemeClr val="accent5">
                    <a:lumMod val="40000"/>
                    <a:lumOff val="60000"/>
                  </a:schemeClr>
                </a:solidFill>
              </a:rPr>
              <a:t>the servo by </a:t>
            </a:r>
            <a:r>
              <a:rPr lang="en-US" altLang="zh-CN" sz="1600" dirty="0">
                <a:solidFill>
                  <a:schemeClr val="accent5">
                    <a:lumMod val="40000"/>
                    <a:lumOff val="60000"/>
                  </a:schemeClr>
                </a:solidFill>
              </a:rPr>
              <a:t>series </a:t>
            </a:r>
            <a:r>
              <a:rPr lang="en-US" altLang="zh-CN" sz="1600" dirty="0" smtClean="0">
                <a:solidFill>
                  <a:schemeClr val="accent5">
                    <a:lumMod val="40000"/>
                    <a:lumOff val="60000"/>
                  </a:schemeClr>
                </a:solidFill>
              </a:rPr>
              <a:t>connect a resistor</a:t>
            </a:r>
            <a:r>
              <a:rPr lang="en-US" sz="1600" dirty="0" smtClean="0">
                <a:solidFill>
                  <a:schemeClr val="accent5">
                    <a:lumMod val="40000"/>
                    <a:lumOff val="60000"/>
                  </a:schemeClr>
                </a:solidFill>
              </a:rPr>
              <a:t>.(balance the voltage)</a:t>
            </a:r>
          </a:p>
          <a:p>
            <a:pPr>
              <a:spcBef>
                <a:spcPts val="0"/>
              </a:spcBef>
              <a:spcAft>
                <a:spcPts val="600"/>
              </a:spcAft>
            </a:pPr>
            <a:r>
              <a:rPr lang="en-US" sz="1600" dirty="0" smtClean="0">
                <a:solidFill>
                  <a:schemeClr val="accent5">
                    <a:lumMod val="40000"/>
                    <a:lumOff val="60000"/>
                  </a:schemeClr>
                </a:solidFill>
              </a:rPr>
              <a:t>Set up the safety ratio to 1.2.</a:t>
            </a:r>
          </a:p>
        </p:txBody>
      </p:sp>
      <p:sp>
        <p:nvSpPr>
          <p:cNvPr id="2" name="TextBox 1"/>
          <p:cNvSpPr txBox="1"/>
          <p:nvPr/>
        </p:nvSpPr>
        <p:spPr>
          <a:xfrm>
            <a:off x="25667" y="127692"/>
            <a:ext cx="1968809" cy="261610"/>
          </a:xfrm>
          <a:prstGeom prst="rect">
            <a:avLst/>
          </a:prstGeom>
          <a:noFill/>
        </p:spPr>
        <p:txBody>
          <a:bodyPr wrap="none" rtlCol="0">
            <a:spAutoFit/>
          </a:bodyPr>
          <a:lstStyle/>
          <a:p>
            <a:r>
              <a:rPr lang="en-US" altLang="zh-CN" sz="1100" b="1" dirty="0" err="1">
                <a:solidFill>
                  <a:prstClr val="white"/>
                </a:solidFill>
              </a:rPr>
              <a:t>Keqi</a:t>
            </a:r>
            <a:r>
              <a:rPr lang="zh-CN" altLang="en-US" sz="1100" b="1" dirty="0">
                <a:solidFill>
                  <a:prstClr val="white"/>
                </a:solidFill>
              </a:rPr>
              <a:t> </a:t>
            </a:r>
            <a:r>
              <a:rPr lang="en-US" altLang="zh-CN" sz="1100" b="1" dirty="0">
                <a:solidFill>
                  <a:prstClr val="white"/>
                </a:solidFill>
              </a:rPr>
              <a:t>Shu</a:t>
            </a:r>
            <a:r>
              <a:rPr lang="en-GB" sz="1100" b="1" dirty="0">
                <a:solidFill>
                  <a:prstClr val="white"/>
                </a:solidFill>
              </a:rPr>
              <a:t>- </a:t>
            </a:r>
            <a:r>
              <a:rPr lang="en-US" altLang="zh-CN" sz="1100" b="1" dirty="0">
                <a:solidFill>
                  <a:prstClr val="white"/>
                </a:solidFill>
              </a:rPr>
              <a:t>Powertrain</a:t>
            </a:r>
            <a:r>
              <a:rPr lang="zh-CN" altLang="en-US" sz="1100" b="1" dirty="0">
                <a:solidFill>
                  <a:prstClr val="white"/>
                </a:solidFill>
              </a:rPr>
              <a:t> </a:t>
            </a:r>
            <a:r>
              <a:rPr lang="en-US" altLang="zh-CN" sz="1100" b="1" dirty="0">
                <a:solidFill>
                  <a:prstClr val="white"/>
                </a:solidFill>
              </a:rPr>
              <a:t>Engineer</a:t>
            </a:r>
            <a:endParaRPr lang="en-GB" sz="1100" b="1" dirty="0">
              <a:solidFill>
                <a:prstClr val="white"/>
              </a:solidFill>
            </a:endParaRPr>
          </a:p>
        </p:txBody>
      </p:sp>
      <p:sp>
        <p:nvSpPr>
          <p:cNvPr id="3" name="Rectangle 2"/>
          <p:cNvSpPr/>
          <p:nvPr/>
        </p:nvSpPr>
        <p:spPr>
          <a:xfrm>
            <a:off x="7880022" y="547076"/>
            <a:ext cx="4299139"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4" name="TextBox 3"/>
          <p:cNvSpPr txBox="1"/>
          <p:nvPr/>
        </p:nvSpPr>
        <p:spPr>
          <a:xfrm>
            <a:off x="4889880" y="3890356"/>
            <a:ext cx="2869477" cy="2923877"/>
          </a:xfrm>
          <a:prstGeom prst="rect">
            <a:avLst/>
          </a:prstGeom>
          <a:noFill/>
        </p:spPr>
        <p:txBody>
          <a:bodyPr wrap="square" rtlCol="0">
            <a:spAutoFit/>
          </a:bodyPr>
          <a:lstStyle/>
          <a:p>
            <a:r>
              <a:rPr lang="en-GB" sz="2400" dirty="0">
                <a:solidFill>
                  <a:srgbClr val="3AAFB2">
                    <a:lumMod val="40000"/>
                    <a:lumOff val="60000"/>
                  </a:srgbClr>
                </a:solidFill>
              </a:rPr>
              <a:t>Calculations &amp; Proves</a:t>
            </a:r>
          </a:p>
          <a:p>
            <a:r>
              <a:rPr lang="en-GB" altLang="zh-CN" sz="1600" dirty="0">
                <a:solidFill>
                  <a:srgbClr val="EB5638">
                    <a:lumMod val="40000"/>
                    <a:lumOff val="60000"/>
                  </a:srgbClr>
                </a:solidFill>
              </a:rPr>
              <a:t>P=IV, current and voltage of servo and resistor are nearly the same .</a:t>
            </a:r>
            <a:endParaRPr lang="zh-CN" altLang="en-US" sz="1600" dirty="0">
              <a:solidFill>
                <a:srgbClr val="EB5638">
                  <a:lumMod val="40000"/>
                  <a:lumOff val="60000"/>
                </a:srgbClr>
              </a:solidFill>
            </a:endParaRPr>
          </a:p>
          <a:p>
            <a:endParaRPr lang="en-GB" sz="1600" dirty="0">
              <a:solidFill>
                <a:srgbClr val="EBCA21">
                  <a:lumMod val="40000"/>
                  <a:lumOff val="60000"/>
                </a:srgbClr>
              </a:solidFill>
            </a:endParaRPr>
          </a:p>
          <a:p>
            <a:r>
              <a:rPr lang="fr-FR" altLang="zh-CN" sz="1600" dirty="0">
                <a:solidFill>
                  <a:srgbClr val="EBCA21">
                    <a:lumMod val="40000"/>
                    <a:lumOff val="60000"/>
                  </a:srgbClr>
                </a:solidFill>
              </a:rPr>
              <a:t>DF =3(</a:t>
            </a:r>
            <a:r>
              <a:rPr lang="fr-FR" altLang="zh-CN" sz="1600" i="1" dirty="0">
                <a:solidFill>
                  <a:srgbClr val="EBCA21">
                    <a:lumMod val="40000"/>
                    <a:lumOff val="60000"/>
                  </a:srgbClr>
                </a:solidFill>
              </a:rPr>
              <a:t>n </a:t>
            </a:r>
            <a:r>
              <a:rPr lang="fr-FR" altLang="zh-CN" sz="1600" dirty="0">
                <a:solidFill>
                  <a:srgbClr val="EBCA21">
                    <a:lumMod val="40000"/>
                    <a:lumOff val="60000"/>
                  </a:srgbClr>
                </a:solidFill>
              </a:rPr>
              <a:t>-1)-2</a:t>
            </a:r>
            <a:r>
              <a:rPr lang="fr-FR" altLang="zh-CN" sz="1600" i="1" dirty="0">
                <a:solidFill>
                  <a:srgbClr val="EBCA21">
                    <a:lumMod val="40000"/>
                    <a:lumOff val="60000"/>
                  </a:srgbClr>
                </a:solidFill>
              </a:rPr>
              <a:t>n</a:t>
            </a:r>
            <a:r>
              <a:rPr lang="fr-FR" altLang="zh-CN" sz="1600" dirty="0">
                <a:solidFill>
                  <a:srgbClr val="EBCA21">
                    <a:lumMod val="40000"/>
                    <a:lumOff val="60000"/>
                  </a:srgbClr>
                </a:solidFill>
              </a:rPr>
              <a:t>' =1</a:t>
            </a:r>
            <a:endParaRPr lang="en-US" altLang="zh-CN" sz="1600" dirty="0">
              <a:solidFill>
                <a:srgbClr val="EBCA21">
                  <a:lumMod val="40000"/>
                  <a:lumOff val="60000"/>
                </a:srgbClr>
              </a:solidFill>
            </a:endParaRPr>
          </a:p>
          <a:p>
            <a:r>
              <a:rPr lang="en-US" altLang="zh-CN" sz="1600" dirty="0">
                <a:solidFill>
                  <a:srgbClr val="EBCA21">
                    <a:lumMod val="40000"/>
                    <a:lumOff val="60000"/>
                  </a:srgbClr>
                </a:solidFill>
              </a:rPr>
              <a:t>The</a:t>
            </a:r>
            <a:r>
              <a:rPr lang="zh-CN" altLang="en-US" sz="1600" dirty="0">
                <a:solidFill>
                  <a:srgbClr val="EBCA21">
                    <a:lumMod val="40000"/>
                    <a:lumOff val="60000"/>
                  </a:srgbClr>
                </a:solidFill>
              </a:rPr>
              <a:t> </a:t>
            </a:r>
            <a:r>
              <a:rPr lang="en-GB" sz="1600" dirty="0">
                <a:solidFill>
                  <a:srgbClr val="EBCA21">
                    <a:lumMod val="40000"/>
                    <a:lumOff val="60000"/>
                  </a:srgbClr>
                </a:solidFill>
              </a:rPr>
              <a:t>Law of Cosines </a:t>
            </a:r>
          </a:p>
          <a:p>
            <a:r>
              <a:rPr lang="it-IT" altLang="zh-CN" sz="1600" dirty="0">
                <a:solidFill>
                  <a:srgbClr val="EBCA21">
                    <a:lumMod val="40000"/>
                    <a:lumOff val="60000"/>
                  </a:srgbClr>
                </a:solidFill>
              </a:rPr>
              <a:t>a²=b²+c²-2bccosA</a:t>
            </a:r>
            <a:r>
              <a:rPr lang="zh-CN" altLang="en-US" sz="1600" dirty="0">
                <a:solidFill>
                  <a:srgbClr val="EBCA21">
                    <a:lumMod val="40000"/>
                    <a:lumOff val="60000"/>
                  </a:srgbClr>
                </a:solidFill>
              </a:rPr>
              <a:t> </a:t>
            </a:r>
            <a:r>
              <a:rPr lang="en-US" altLang="zh-CN" sz="1600" dirty="0" err="1">
                <a:solidFill>
                  <a:srgbClr val="EBCA21">
                    <a:lumMod val="40000"/>
                    <a:lumOff val="60000"/>
                  </a:srgbClr>
                </a:solidFill>
              </a:rPr>
              <a:t>etc</a:t>
            </a:r>
            <a:endParaRPr lang="zh-CN" altLang="en-US" sz="1600" dirty="0">
              <a:solidFill>
                <a:srgbClr val="EBCA21">
                  <a:lumMod val="40000"/>
                  <a:lumOff val="60000"/>
                </a:srgbClr>
              </a:solidFill>
            </a:endParaRPr>
          </a:p>
          <a:p>
            <a:r>
              <a:rPr lang="en-US" altLang="zh-CN" sz="1600" dirty="0">
                <a:solidFill>
                  <a:srgbClr val="EBCA21">
                    <a:lumMod val="40000"/>
                    <a:lumOff val="60000"/>
                  </a:srgbClr>
                </a:solidFill>
              </a:rPr>
              <a:t>The Law of </a:t>
            </a:r>
            <a:r>
              <a:rPr lang="en-US" altLang="zh-CN" sz="1600" dirty="0" err="1">
                <a:solidFill>
                  <a:srgbClr val="EBCA21">
                    <a:lumMod val="40000"/>
                    <a:lumOff val="60000"/>
                  </a:srgbClr>
                </a:solidFill>
              </a:rPr>
              <a:t>Sines</a:t>
            </a:r>
            <a:endParaRPr lang="en-US" altLang="zh-CN" sz="1600" dirty="0">
              <a:solidFill>
                <a:srgbClr val="EBCA21">
                  <a:lumMod val="40000"/>
                  <a:lumOff val="60000"/>
                </a:srgbClr>
              </a:solidFill>
            </a:endParaRPr>
          </a:p>
          <a:p>
            <a:r>
              <a:rPr lang="en-US" altLang="zh-CN" sz="1600" dirty="0" err="1">
                <a:solidFill>
                  <a:srgbClr val="EBCA21">
                    <a:lumMod val="40000"/>
                    <a:lumOff val="60000"/>
                  </a:srgbClr>
                </a:solidFill>
              </a:rPr>
              <a:t>sinA</a:t>
            </a:r>
            <a:r>
              <a:rPr lang="en-US" altLang="zh-CN" sz="1600" dirty="0">
                <a:solidFill>
                  <a:srgbClr val="EBCA21">
                    <a:lumMod val="40000"/>
                    <a:lumOff val="60000"/>
                  </a:srgbClr>
                </a:solidFill>
              </a:rPr>
              <a:t> / a = </a:t>
            </a:r>
            <a:r>
              <a:rPr lang="en-US" altLang="zh-CN" sz="1600" dirty="0" err="1">
                <a:solidFill>
                  <a:srgbClr val="EBCA21">
                    <a:lumMod val="40000"/>
                    <a:lumOff val="60000"/>
                  </a:srgbClr>
                </a:solidFill>
              </a:rPr>
              <a:t>sinB</a:t>
            </a:r>
            <a:r>
              <a:rPr lang="en-US" altLang="zh-CN" sz="1600" dirty="0">
                <a:solidFill>
                  <a:srgbClr val="EBCA21">
                    <a:lumMod val="40000"/>
                    <a:lumOff val="60000"/>
                  </a:srgbClr>
                </a:solidFill>
              </a:rPr>
              <a:t> / b = </a:t>
            </a:r>
            <a:r>
              <a:rPr lang="en-US" altLang="zh-CN" sz="1600" dirty="0" err="1">
                <a:solidFill>
                  <a:srgbClr val="EBCA21">
                    <a:lumMod val="40000"/>
                    <a:lumOff val="60000"/>
                  </a:srgbClr>
                </a:solidFill>
              </a:rPr>
              <a:t>sinC</a:t>
            </a:r>
            <a:r>
              <a:rPr lang="en-US" altLang="zh-CN" sz="1600" dirty="0">
                <a:solidFill>
                  <a:srgbClr val="EBCA21">
                    <a:lumMod val="40000"/>
                    <a:lumOff val="60000"/>
                  </a:srgbClr>
                </a:solidFill>
              </a:rPr>
              <a:t>/c</a:t>
            </a:r>
          </a:p>
          <a:p>
            <a:endParaRPr lang="it-IT" altLang="zh-CN" sz="1600" dirty="0">
              <a:solidFill>
                <a:srgbClr val="EBCA21">
                  <a:lumMod val="40000"/>
                  <a:lumOff val="60000"/>
                </a:srgbClr>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1046182185"/>
              </p:ext>
            </p:extLst>
          </p:nvPr>
        </p:nvGraphicFramePr>
        <p:xfrm>
          <a:off x="-1" y="3872694"/>
          <a:ext cx="4828328" cy="2538930"/>
        </p:xfrm>
        <a:graphic>
          <a:graphicData uri="http://schemas.openxmlformats.org/drawingml/2006/table">
            <a:tbl>
              <a:tblPr firstRow="1" bandRow="1">
                <a:tableStyleId>{B301B821-A1FF-4177-AEE7-76D212191A09}</a:tableStyleId>
              </a:tblPr>
              <a:tblGrid>
                <a:gridCol w="925078"/>
                <a:gridCol w="668196"/>
                <a:gridCol w="651163"/>
                <a:gridCol w="471055"/>
                <a:gridCol w="748145"/>
                <a:gridCol w="687807"/>
                <a:gridCol w="676884"/>
              </a:tblGrid>
              <a:tr h="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provide</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0">
                <a:tc>
                  <a:txBody>
                    <a:bodyPr/>
                    <a:lstStyle/>
                    <a:p>
                      <a:r>
                        <a:rPr lang="en-US" altLang="zh-CN" sz="1200" b="0" dirty="0" smtClean="0">
                          <a:ln w="3175" cmpd="sng">
                            <a:noFill/>
                          </a:ln>
                          <a:solidFill>
                            <a:schemeClr val="bg2"/>
                          </a:solidFill>
                          <a:latin typeface="+mn-lt"/>
                          <a:ea typeface="Hiragino Sans GB W3" charset="-122"/>
                          <a:cs typeface="Hiragino Sans GB W3" charset="-122"/>
                        </a:rPr>
                        <a:t>Input</a:t>
                      </a:r>
                      <a:r>
                        <a:rPr lang="en-US" altLang="zh-CN" sz="1200" b="0" baseline="0" dirty="0" smtClean="0">
                          <a:ln w="3175" cmpd="sng">
                            <a:noFill/>
                          </a:ln>
                          <a:solidFill>
                            <a:schemeClr val="bg2"/>
                          </a:solidFill>
                          <a:latin typeface="+mn-lt"/>
                          <a:ea typeface="Hiragino Sans GB W3" charset="-122"/>
                          <a:cs typeface="Hiragino Sans GB W3" charset="-122"/>
                        </a:rPr>
                        <a:t> Energy</a:t>
                      </a:r>
                      <a:r>
                        <a:rPr lang="en-US" altLang="zh-CN" sz="1200" b="0" dirty="0" smtClean="0">
                          <a:ln w="3175" cmpd="sng">
                            <a:noFill/>
                          </a:ln>
                          <a:solidFill>
                            <a:schemeClr val="bg2"/>
                          </a:solidFill>
                          <a:latin typeface="+mn-lt"/>
                          <a:ea typeface="Hiragino Sans GB W3" charset="-122"/>
                          <a:cs typeface="Hiragino Sans GB W3" charset="-122"/>
                        </a:rPr>
                        <a:t>(</a:t>
                      </a:r>
                      <a:r>
                        <a:rPr lang="en-US" altLang="zh-CN" sz="1200" b="0" dirty="0" err="1" smtClean="0">
                          <a:ln w="3175" cmpd="sng">
                            <a:noFill/>
                          </a:ln>
                          <a:solidFill>
                            <a:schemeClr val="bg2"/>
                          </a:solidFill>
                          <a:latin typeface="+mn-lt"/>
                          <a:ea typeface="Hiragino Sans GB W3" charset="-122"/>
                          <a:cs typeface="Hiragino Sans GB W3" charset="-122"/>
                        </a:rPr>
                        <a:t>Wh</a:t>
                      </a:r>
                      <a:r>
                        <a:rPr lang="en-US" altLang="zh-CN" sz="1200" b="0" dirty="0" smtClean="0">
                          <a:ln w="3175" cmpd="sng">
                            <a:noFill/>
                          </a:ln>
                          <a:solidFill>
                            <a:schemeClr val="bg2"/>
                          </a:solidFill>
                          <a:latin typeface="+mn-lt"/>
                          <a:ea typeface="Hiragino Sans GB W3" charset="-122"/>
                          <a:cs typeface="Hiragino Sans GB W3" charset="-122"/>
                        </a:rPr>
                        <a:t>)</a:t>
                      </a: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10.6</a:t>
                      </a:r>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r>
                        <a:rPr lang="en-US" altLang="zh-CN" sz="1200" dirty="0" smtClean="0">
                          <a:ln w="3175" cmpd="sng">
                            <a:noFill/>
                          </a:ln>
                          <a:solidFill>
                            <a:schemeClr val="bg2"/>
                          </a:solidFill>
                        </a:rPr>
                        <a:t>21.44</a:t>
                      </a:r>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022" y="3137725"/>
            <a:ext cx="4299139" cy="2967941"/>
          </a:xfrm>
          <a:prstGeom prst="rect">
            <a:avLst/>
          </a:prstGeom>
        </p:spPr>
      </p:pic>
      <p:sp>
        <p:nvSpPr>
          <p:cNvPr id="12" name="Content Placeholder 13"/>
          <p:cNvSpPr txBox="1">
            <a:spLocks/>
          </p:cNvSpPr>
          <p:nvPr/>
        </p:nvSpPr>
        <p:spPr>
          <a:xfrm>
            <a:off x="4739258" y="441915"/>
            <a:ext cx="3079211" cy="365000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lgn="ctr">
              <a:spcBef>
                <a:spcPts val="0"/>
              </a:spcBef>
              <a:spcAft>
                <a:spcPts val="600"/>
              </a:spcAft>
              <a:buFont typeface="Arial" pitchFamily="34" charset="0"/>
              <a:buNone/>
            </a:pPr>
            <a:r>
              <a:rPr lang="en-US" sz="2400" dirty="0" smtClean="0">
                <a:solidFill>
                  <a:srgbClr val="3AAFB2">
                    <a:lumMod val="40000"/>
                    <a:lumOff val="60000"/>
                  </a:srgbClr>
                </a:solidFill>
              </a:rPr>
              <a:t>Transmission Structure</a:t>
            </a:r>
          </a:p>
          <a:p>
            <a:pPr marL="202320" indent="-192600">
              <a:spcBef>
                <a:spcPts val="0"/>
              </a:spcBef>
              <a:spcAft>
                <a:spcPts val="600"/>
              </a:spcAft>
            </a:pPr>
            <a:r>
              <a:rPr lang="en-US" sz="1600" dirty="0">
                <a:solidFill>
                  <a:srgbClr val="EBCA21">
                    <a:lumMod val="40000"/>
                    <a:lumOff val="60000"/>
                  </a:srgbClr>
                </a:solidFill>
              </a:rPr>
              <a:t>Decided to use Linkage mechanism.</a:t>
            </a:r>
            <a:endParaRPr lang="en-US" sz="1600" dirty="0" smtClean="0">
              <a:solidFill>
                <a:srgbClr val="EBCA21">
                  <a:lumMod val="40000"/>
                  <a:lumOff val="60000"/>
                </a:srgbClr>
              </a:solidFill>
            </a:endParaRPr>
          </a:p>
          <a:p>
            <a:pPr marL="202320" indent="-192600">
              <a:spcBef>
                <a:spcPts val="0"/>
              </a:spcBef>
              <a:spcAft>
                <a:spcPts val="600"/>
              </a:spcAft>
            </a:pPr>
            <a:r>
              <a:rPr lang="en-US" sz="1600" dirty="0">
                <a:solidFill>
                  <a:srgbClr val="EBCA21">
                    <a:lumMod val="40000"/>
                    <a:lumOff val="60000"/>
                  </a:srgbClr>
                </a:solidFill>
              </a:rPr>
              <a:t>Use the </a:t>
            </a:r>
            <a:r>
              <a:rPr lang="en-US" sz="1600" dirty="0" smtClean="0">
                <a:solidFill>
                  <a:srgbClr val="EBCA21">
                    <a:lumMod val="40000"/>
                    <a:lumOff val="60000"/>
                  </a:srgbClr>
                </a:solidFill>
              </a:rPr>
              <a:t>most severe conditions to decided</a:t>
            </a:r>
            <a:r>
              <a:rPr lang="zh-CN" altLang="en-US" sz="1600" dirty="0" smtClean="0">
                <a:solidFill>
                  <a:srgbClr val="EBCA21">
                    <a:lumMod val="40000"/>
                    <a:lumOff val="60000"/>
                  </a:srgbClr>
                </a:solidFill>
              </a:rPr>
              <a:t> </a:t>
            </a:r>
            <a:r>
              <a:rPr lang="en-US" altLang="zh-CN" sz="1600" dirty="0" smtClean="0">
                <a:solidFill>
                  <a:srgbClr val="EBCA21">
                    <a:lumMod val="40000"/>
                    <a:lumOff val="60000"/>
                  </a:srgbClr>
                </a:solidFill>
              </a:rPr>
              <a:t>the length of links</a:t>
            </a:r>
            <a:r>
              <a:rPr lang="en-US" sz="1600" dirty="0" smtClean="0">
                <a:solidFill>
                  <a:srgbClr val="EBCA21">
                    <a:lumMod val="40000"/>
                    <a:lumOff val="60000"/>
                  </a:srgbClr>
                </a:solidFill>
              </a:rPr>
              <a:t>.</a:t>
            </a:r>
          </a:p>
          <a:p>
            <a:pPr marL="202320" indent="-192600">
              <a:spcBef>
                <a:spcPts val="0"/>
              </a:spcBef>
              <a:spcAft>
                <a:spcPts val="600"/>
              </a:spcAft>
            </a:pPr>
            <a:r>
              <a:rPr lang="en-US" sz="1600" dirty="0" smtClean="0">
                <a:solidFill>
                  <a:srgbClr val="EBCA21">
                    <a:lumMod val="40000"/>
                    <a:lumOff val="60000"/>
                  </a:srgbClr>
                </a:solidFill>
              </a:rPr>
              <a:t>Use excel to </a:t>
            </a:r>
            <a:r>
              <a:rPr lang="en-US" sz="1600" dirty="0" smtClean="0">
                <a:solidFill>
                  <a:srgbClr val="EBCA21">
                    <a:lumMod val="40000"/>
                    <a:lumOff val="60000"/>
                  </a:srgbClr>
                </a:solidFill>
              </a:rPr>
              <a:t>know </a:t>
            </a:r>
            <a:r>
              <a:rPr lang="en-US" sz="1600" dirty="0" smtClean="0">
                <a:solidFill>
                  <a:srgbClr val="EBCA21">
                    <a:lumMod val="40000"/>
                    <a:lumOff val="60000"/>
                  </a:srgbClr>
                </a:solidFill>
              </a:rPr>
              <a:t>the turning angle relationship.</a:t>
            </a:r>
          </a:p>
          <a:p>
            <a:pPr marL="202320" indent="-192600">
              <a:spcBef>
                <a:spcPts val="0"/>
              </a:spcBef>
              <a:spcAft>
                <a:spcPts val="600"/>
              </a:spcAft>
            </a:pPr>
            <a:r>
              <a:rPr lang="en-US" sz="1600" dirty="0" smtClean="0">
                <a:solidFill>
                  <a:srgbClr val="EBCA21">
                    <a:lumMod val="40000"/>
                    <a:lumOff val="60000"/>
                  </a:srgbClr>
                </a:solidFill>
              </a:rPr>
              <a:t>Change the links length and find the best solution.</a:t>
            </a:r>
          </a:p>
          <a:p>
            <a:pPr marL="202320" indent="-192600">
              <a:spcBef>
                <a:spcPts val="0"/>
              </a:spcBef>
              <a:spcAft>
                <a:spcPts val="600"/>
              </a:spcAft>
            </a:pPr>
            <a:r>
              <a:rPr lang="en-US" altLang="zh-CN" sz="1600" dirty="0" smtClean="0">
                <a:solidFill>
                  <a:srgbClr val="EBCA21">
                    <a:lumMod val="40000"/>
                    <a:lumOff val="60000"/>
                  </a:srgbClr>
                </a:solidFill>
              </a:rPr>
              <a:t>Limit</a:t>
            </a:r>
            <a:r>
              <a:rPr lang="en-US" sz="1600" dirty="0" smtClean="0">
                <a:solidFill>
                  <a:srgbClr val="EBCA21">
                    <a:lumMod val="40000"/>
                    <a:lumOff val="60000"/>
                  </a:srgbClr>
                </a:solidFill>
              </a:rPr>
              <a:t> of </a:t>
            </a:r>
            <a:r>
              <a:rPr lang="en-US" sz="1600" dirty="0" smtClean="0">
                <a:solidFill>
                  <a:srgbClr val="EBCA21">
                    <a:lumMod val="40000"/>
                    <a:lumOff val="60000"/>
                  </a:srgbClr>
                </a:solidFill>
              </a:rPr>
              <a:t>servo in turning angle(strict to 100)</a:t>
            </a:r>
          </a:p>
          <a:p>
            <a:pPr marL="202320" indent="-192600">
              <a:spcBef>
                <a:spcPts val="0"/>
              </a:spcBef>
              <a:spcAft>
                <a:spcPts val="600"/>
              </a:spcAft>
            </a:pPr>
            <a:r>
              <a:rPr lang="en-US" sz="1600" dirty="0" smtClean="0">
                <a:solidFill>
                  <a:srgbClr val="EBCA21">
                    <a:lumMod val="40000"/>
                    <a:lumOff val="60000"/>
                  </a:srgbClr>
                </a:solidFill>
              </a:rPr>
              <a:t>Turning angle difference in two sides</a:t>
            </a:r>
          </a:p>
          <a:p>
            <a:pPr marL="45720" indent="0">
              <a:spcBef>
                <a:spcPts val="0"/>
              </a:spcBef>
              <a:spcAft>
                <a:spcPts val="600"/>
              </a:spcAft>
              <a:buFont typeface="Arial" pitchFamily="34" charset="0"/>
              <a:buNone/>
            </a:pPr>
            <a:endParaRPr lang="en-US" sz="1600" dirty="0" smtClean="0">
              <a:solidFill>
                <a:srgbClr val="EBCA21">
                  <a:lumMod val="40000"/>
                  <a:lumOff val="60000"/>
                </a:srgbClr>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713954" y="-275011"/>
            <a:ext cx="2631275" cy="4299139"/>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8905" y="441915"/>
            <a:ext cx="1893733" cy="3271349"/>
          </a:xfrm>
          <a:prstGeom prst="rect">
            <a:avLst/>
          </a:prstGeom>
        </p:spPr>
      </p:pic>
      <p:cxnSp>
        <p:nvCxnSpPr>
          <p:cNvPr id="16" name="Straight Arrow Connector 15"/>
          <p:cNvCxnSpPr/>
          <p:nvPr/>
        </p:nvCxnSpPr>
        <p:spPr>
          <a:xfrm flipH="1">
            <a:off x="1994476" y="4558145"/>
            <a:ext cx="2895405" cy="249382"/>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94453" y="2427316"/>
            <a:ext cx="2599423" cy="292608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2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1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742</Words>
  <Application>Microsoft Macintosh PowerPoint</Application>
  <PresentationFormat>宽屏</PresentationFormat>
  <Paragraphs>162</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11</vt:i4>
      </vt:variant>
    </vt:vector>
  </HeadingPairs>
  <TitlesOfParts>
    <vt:vector size="22" baseType="lpstr">
      <vt:lpstr>Calibri</vt:lpstr>
      <vt:lpstr>Calibri Light</vt:lpstr>
      <vt:lpstr>Hiragino Sans GB W3</vt:lpstr>
      <vt:lpstr>宋体</vt:lpstr>
      <vt:lpstr>幼圆</vt:lpstr>
      <vt:lpstr>Arial</vt:lpstr>
      <vt:lpstr>Office Theme</vt:lpstr>
      <vt:lpstr>Banded Design Teal 16x9</vt:lpstr>
      <vt:lpstr>2_Banded Design Teal 16x9</vt:lpstr>
      <vt:lpstr>3_Banded Design Teal 16x9</vt:lpstr>
      <vt:lpstr>1_Banded Design Teal 16x9</vt:lpstr>
      <vt:lpstr>Divines slide</vt:lpstr>
      <vt:lpstr>Xiang Zhang – Payload Engineer, sketches</vt:lpstr>
      <vt:lpstr>Payload – Final Design</vt:lpstr>
      <vt:lpstr>PowerPoint 演示文稿</vt:lpstr>
      <vt:lpstr>Fans-Materials &amp; Total Cost</vt:lpstr>
      <vt:lpstr>Notes</vt:lpstr>
      <vt:lpstr>Calculations</vt:lpstr>
      <vt:lpstr>Graphs</vt:lpstr>
      <vt:lpstr>Powertrain – Final Design（as simple as possible）</vt:lpstr>
      <vt:lpstr>Bradleys Portfolio</vt:lpstr>
      <vt:lpstr>Body and Skirt – Final Design</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Longe</dc:creator>
  <cp:lastModifiedBy>Microsoft Office 用户</cp:lastModifiedBy>
  <cp:revision>9</cp:revision>
  <dcterms:created xsi:type="dcterms:W3CDTF">2016-11-17T13:35:35Z</dcterms:created>
  <dcterms:modified xsi:type="dcterms:W3CDTF">2016-11-17T14:50:23Z</dcterms:modified>
</cp:coreProperties>
</file>