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5"/>
  </p:notesMasterIdLst>
  <p:handoutMasterIdLst>
    <p:handoutMasterId r:id="rId6"/>
  </p:handoutMasterIdLst>
  <p:sldIdLst>
    <p:sldId id="256" r:id="rId3"/>
    <p:sldId id="26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274" autoAdjust="0"/>
  </p:normalViewPr>
  <p:slideViewPr>
    <p:cSldViewPr snapToGrid="0">
      <p:cViewPr varScale="1">
        <p:scale>
          <a:sx n="72" d="100"/>
          <a:sy n="72" d="100"/>
        </p:scale>
        <p:origin x="534" y="8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11/16/2016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11/16/2016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a:lvl1pPr>
          </a:lstStyle>
          <a:p>
            <a:r>
              <a:rPr lang="en-US"/>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t>11/16/2016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A879FD0-C37A-4F50-8F3B-5FA0D9D0B42F}" type="datetimeFigureOut">
              <a:rPr lang="en-US"/>
              <a:t>11/16/2016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t>11/16/2016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t>11/16/2016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Date Placeholder 1"/>
          <p:cNvSpPr>
            <a:spLocks noGrp="1"/>
          </p:cNvSpPr>
          <p:nvPr>
            <p:ph type="dt" sz="half" idx="10"/>
          </p:nvPr>
        </p:nvSpPr>
        <p:spPr/>
        <p:txBody>
          <a:bodyPr/>
          <a:lstStyle/>
          <a:p>
            <a:fld id="{9E583DDF-CA54-461A-A486-592D2374C532}" type="datetimeFigureOut">
              <a:rPr lang="en-US"/>
              <a:t>11/16/2016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11/16/2016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Picture Placeholder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11/16/2016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9E583DDF-CA54-461A-A486-592D2374C532}" type="datetimeFigureOut">
              <a:rPr lang="en-US"/>
              <a:pPr/>
              <a:t>11/16/2016</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Hovercraft VDP 2</a:t>
            </a:r>
          </a:p>
        </p:txBody>
      </p:sp>
      <p:sp>
        <p:nvSpPr>
          <p:cNvPr id="3" name="Subtitle 2"/>
          <p:cNvSpPr>
            <a:spLocks noGrp="1"/>
          </p:cNvSpPr>
          <p:nvPr>
            <p:ph type="subTitle" idx="1"/>
          </p:nvPr>
        </p:nvSpPr>
        <p:spPr/>
        <p:txBody>
          <a:bodyPr>
            <a:normAutofit fontScale="55000" lnSpcReduction="20000"/>
          </a:bodyPr>
          <a:lstStyle/>
          <a:p>
            <a:r>
              <a:rPr lang="en-US" dirty="0"/>
              <a:t>Group 13</a:t>
            </a:r>
          </a:p>
          <a:p>
            <a:r>
              <a:rPr lang="en-US" dirty="0"/>
              <a:t>Paul Longe</a:t>
            </a:r>
          </a:p>
          <a:p>
            <a:r>
              <a:rPr lang="en-US" dirty="0"/>
              <a:t>Bradley</a:t>
            </a:r>
          </a:p>
          <a:p>
            <a:r>
              <a:rPr lang="en-US" dirty="0" err="1"/>
              <a:t>Keqi</a:t>
            </a:r>
            <a:endParaRPr lang="en-US" dirty="0"/>
          </a:p>
          <a:p>
            <a:r>
              <a:rPr lang="en-US" dirty="0"/>
              <a:t>Divine</a:t>
            </a:r>
          </a:p>
          <a:p>
            <a:r>
              <a:rPr lang="en-US" dirty="0"/>
              <a:t>Xiang</a:t>
            </a:r>
          </a:p>
          <a:p>
            <a:r>
              <a:rPr lang="en-US" dirty="0"/>
              <a:t>Alex</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4682691" cy="542969"/>
          </a:xfrm>
        </p:spPr>
        <p:txBody>
          <a:bodyPr>
            <a:normAutofit fontScale="90000"/>
          </a:bodyPr>
          <a:lstStyle/>
          <a:p>
            <a:r>
              <a:rPr lang="en-US" dirty="0"/>
              <a:t>Fans-Materials &amp; Total Cost</a:t>
            </a:r>
          </a:p>
        </p:txBody>
      </p:sp>
      <p:sp>
        <p:nvSpPr>
          <p:cNvPr id="14" name="Content Placeholder 13"/>
          <p:cNvSpPr>
            <a:spLocks noGrp="1"/>
          </p:cNvSpPr>
          <p:nvPr>
            <p:ph idx="1"/>
          </p:nvPr>
        </p:nvSpPr>
        <p:spPr>
          <a:xfrm>
            <a:off x="306403" y="638648"/>
            <a:ext cx="5933975" cy="3047038"/>
          </a:xfrm>
        </p:spPr>
        <p:txBody>
          <a:bodyPr>
            <a:normAutofit fontScale="92500" lnSpcReduction="10000"/>
          </a:bodyPr>
          <a:lstStyle/>
          <a:p>
            <a:r>
              <a:rPr lang="en-US" sz="1800" b="1" u="sng" dirty="0"/>
              <a:t>Axial Fan, Centrifugal Fan &amp; Material Selection</a:t>
            </a:r>
          </a:p>
          <a:p>
            <a:r>
              <a:rPr lang="en-US" sz="1600" dirty="0"/>
              <a:t>Basic material is going to be the Craft foam Blue because it is thick (25mm) strong enough for not breaking with the load and it is very light. Also, easy to change the shape. Cost is </a:t>
            </a:r>
            <a:r>
              <a:rPr lang="el-GR" sz="1600" dirty="0"/>
              <a:t>£</a:t>
            </a:r>
            <a:r>
              <a:rPr lang="en-US" sz="1600" dirty="0"/>
              <a:t>12/ m</a:t>
            </a:r>
            <a:r>
              <a:rPr lang="en-US" baseline="30000" dirty="0"/>
              <a:t>2 </a:t>
            </a:r>
            <a:r>
              <a:rPr lang="en-US" dirty="0"/>
              <a:t> .</a:t>
            </a:r>
            <a:endParaRPr lang="en-US" sz="1600" dirty="0"/>
          </a:p>
          <a:p>
            <a:r>
              <a:rPr lang="en-US" sz="1600" dirty="0"/>
              <a:t>A centrifugal fan is going to be used for </a:t>
            </a:r>
            <a:r>
              <a:rPr lang="en-US" sz="1600"/>
              <a:t>the lift </a:t>
            </a:r>
            <a:r>
              <a:rPr lang="en-US" sz="1600" dirty="0"/>
              <a:t>as it needs low power to produce high pressure.</a:t>
            </a:r>
          </a:p>
          <a:p>
            <a:r>
              <a:rPr lang="en-US" sz="1600" dirty="0"/>
              <a:t>An axial fan is going to be used for the thrust of the hovercraft as it produces high air flow and it needs low power in order to work efficiently.</a:t>
            </a:r>
          </a:p>
          <a:p>
            <a:r>
              <a:rPr lang="en-US" sz="1600" dirty="0"/>
              <a:t>The total cost of the hovercraft is going to be around </a:t>
            </a:r>
            <a:r>
              <a:rPr lang="el-GR" sz="1600" dirty="0"/>
              <a:t>£</a:t>
            </a:r>
            <a:r>
              <a:rPr lang="en-US" sz="1600" dirty="0"/>
              <a:t>130</a:t>
            </a:r>
          </a:p>
          <a:p>
            <a:pPr marL="45720" indent="0">
              <a:buNone/>
            </a:pPr>
            <a:endParaRPr lang="en-US" sz="1600" dirty="0"/>
          </a:p>
        </p:txBody>
      </p:sp>
      <p:sp>
        <p:nvSpPr>
          <p:cNvPr id="2" name="TextBox 1"/>
          <p:cNvSpPr txBox="1"/>
          <p:nvPr/>
        </p:nvSpPr>
        <p:spPr>
          <a:xfrm>
            <a:off x="25667" y="127692"/>
            <a:ext cx="2991525" cy="261610"/>
          </a:xfrm>
          <a:prstGeom prst="rect">
            <a:avLst/>
          </a:prstGeom>
          <a:noFill/>
        </p:spPr>
        <p:txBody>
          <a:bodyPr wrap="none" rtlCol="0">
            <a:spAutoFit/>
          </a:bodyPr>
          <a:lstStyle/>
          <a:p>
            <a:r>
              <a:rPr lang="en-GB" sz="1100" b="1" dirty="0"/>
              <a:t>Alexandros </a:t>
            </a:r>
            <a:r>
              <a:rPr lang="en-GB" sz="1100" b="1" dirty="0" err="1"/>
              <a:t>Iakovos</a:t>
            </a:r>
            <a:r>
              <a:rPr lang="en-GB" sz="1100" b="1" dirty="0"/>
              <a:t> Agrafiotis – Design Engineer</a:t>
            </a:r>
          </a:p>
        </p:txBody>
      </p:sp>
      <p:sp>
        <p:nvSpPr>
          <p:cNvPr id="3" name="Rectangle 2"/>
          <p:cNvSpPr/>
          <p:nvPr/>
        </p:nvSpPr>
        <p:spPr>
          <a:xfrm>
            <a:off x="7343273" y="579554"/>
            <a:ext cx="4527884" cy="5695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GB" dirty="0"/>
            </a:br>
            <a:br>
              <a:rPr lang="en-GB" dirty="0"/>
            </a:br>
            <a:br>
              <a:rPr lang="en-GB" dirty="0"/>
            </a:br>
            <a:r>
              <a:rPr lang="en-GB" i="1" dirty="0"/>
              <a:t>Diagram 1- Static Pressure versus Air flow</a:t>
            </a:r>
          </a:p>
        </p:txBody>
      </p:sp>
      <p:sp>
        <p:nvSpPr>
          <p:cNvPr id="4" name="TextBox 3"/>
          <p:cNvSpPr txBox="1"/>
          <p:nvPr/>
        </p:nvSpPr>
        <p:spPr>
          <a:xfrm>
            <a:off x="306403" y="3685686"/>
            <a:ext cx="6198670" cy="3123932"/>
          </a:xfrm>
          <a:prstGeom prst="rect">
            <a:avLst/>
          </a:prstGeom>
          <a:noFill/>
        </p:spPr>
        <p:txBody>
          <a:bodyPr wrap="square" rtlCol="0">
            <a:spAutoFit/>
          </a:bodyPr>
          <a:lstStyle/>
          <a:p>
            <a:r>
              <a:rPr lang="en-GB" sz="1600" dirty="0"/>
              <a:t>                                                      </a:t>
            </a:r>
            <a:r>
              <a:rPr lang="en-GB" sz="1600" b="1" u="sng" dirty="0"/>
              <a:t>Calculations </a:t>
            </a:r>
            <a:br>
              <a:rPr lang="en-GB" sz="1600" dirty="0"/>
            </a:br>
            <a:r>
              <a:rPr lang="en-GB" sz="1500" dirty="0"/>
              <a:t>Pressure needed to lift a hovercraft for A3 size around 2kg is </a:t>
            </a:r>
            <a:r>
              <a:rPr lang="en-GB" sz="1500" b="1" dirty="0"/>
              <a:t>: P= F/A = 162.81 </a:t>
            </a:r>
            <a:r>
              <a:rPr lang="en-GB" sz="1500" b="1" i="1" dirty="0"/>
              <a:t>Pa</a:t>
            </a:r>
          </a:p>
          <a:p>
            <a:r>
              <a:rPr lang="en-GB" sz="1500" dirty="0"/>
              <a:t>Where F= m x g =</a:t>
            </a:r>
            <a:r>
              <a:rPr lang="en-GB" sz="1500" b="1" dirty="0"/>
              <a:t>19.62      </a:t>
            </a:r>
            <a:r>
              <a:rPr lang="en-GB" sz="1500" dirty="0"/>
              <a:t>&amp;      A= size A3 – hole of fan </a:t>
            </a:r>
            <a:r>
              <a:rPr lang="en-GB" sz="1500" b="1" dirty="0"/>
              <a:t>= 0.120505 </a:t>
            </a:r>
            <a:r>
              <a:rPr lang="en-US" sz="1500" b="1" dirty="0"/>
              <a:t>m</a:t>
            </a:r>
            <a:r>
              <a:rPr lang="en-US" sz="1500" b="1" baseline="30000" dirty="0"/>
              <a:t>2</a:t>
            </a:r>
            <a:br>
              <a:rPr lang="en-GB" sz="1500" dirty="0"/>
            </a:br>
            <a:br>
              <a:rPr lang="en-GB" sz="1500" dirty="0"/>
            </a:br>
            <a:r>
              <a:rPr lang="en-GB" sz="1500" dirty="0"/>
              <a:t>In order to produce the pressure needed we will need low air flow under 2.29 m/s. That means the total pressure is the Static Pressure and the Dynamic Pressure: P</a:t>
            </a:r>
            <a:r>
              <a:rPr lang="en-GB" sz="1500" baseline="-25000" dirty="0"/>
              <a:t>t</a:t>
            </a:r>
            <a:r>
              <a:rPr lang="en-GB" sz="1500" dirty="0"/>
              <a:t> = P</a:t>
            </a:r>
            <a:r>
              <a:rPr lang="en-GB" sz="1500" baseline="-25000" dirty="0"/>
              <a:t>s</a:t>
            </a:r>
            <a:r>
              <a:rPr lang="en-GB" sz="1500" dirty="0"/>
              <a:t> + </a:t>
            </a:r>
            <a:r>
              <a:rPr lang="en-GB" sz="1500" dirty="0" err="1"/>
              <a:t>P</a:t>
            </a:r>
            <a:r>
              <a:rPr lang="en-GB" sz="1500" baseline="-25000" dirty="0" err="1"/>
              <a:t>d</a:t>
            </a:r>
            <a:r>
              <a:rPr lang="en-GB" sz="1500" dirty="0"/>
              <a:t> = 173.73 + 3.21= </a:t>
            </a:r>
            <a:r>
              <a:rPr lang="en-GB" sz="1500" b="1" dirty="0"/>
              <a:t>176.97 Pa</a:t>
            </a:r>
            <a:br>
              <a:rPr lang="en-GB" sz="1500" dirty="0"/>
            </a:br>
            <a:r>
              <a:rPr lang="en-GB" sz="1500" dirty="0"/>
              <a:t>Where </a:t>
            </a:r>
            <a:r>
              <a:rPr lang="en-GB" sz="1500" dirty="0" err="1"/>
              <a:t>P</a:t>
            </a:r>
            <a:r>
              <a:rPr lang="en-GB" sz="1500" baseline="-25000" dirty="0" err="1"/>
              <a:t>d</a:t>
            </a:r>
            <a:r>
              <a:rPr lang="en-GB" sz="1500" dirty="0"/>
              <a:t> = ½ x </a:t>
            </a:r>
            <a:r>
              <a:rPr lang="el-GR" sz="1500" dirty="0"/>
              <a:t>ρ</a:t>
            </a:r>
            <a:r>
              <a:rPr lang="en-US" sz="1500" dirty="0"/>
              <a:t> x v</a:t>
            </a:r>
            <a:r>
              <a:rPr lang="en-US" sz="1500" baseline="30000" dirty="0"/>
              <a:t>2</a:t>
            </a:r>
            <a:r>
              <a:rPr lang="en-US" sz="1500" dirty="0"/>
              <a:t> = </a:t>
            </a:r>
            <a:r>
              <a:rPr lang="en-US" sz="1500" b="1" dirty="0"/>
              <a:t>3.21 Pa</a:t>
            </a:r>
            <a:endParaRPr lang="en-GB" sz="1500" b="1" dirty="0"/>
          </a:p>
          <a:p>
            <a:br>
              <a:rPr lang="en-GB" sz="1500" dirty="0"/>
            </a:br>
            <a:r>
              <a:rPr lang="en-GB" sz="1500" dirty="0"/>
              <a:t>We are not able to calculate the air flow and thrust from the Axial Fan as it is going to be with custom blades and a motor that produces 7800 rpm.</a:t>
            </a:r>
          </a:p>
          <a:p>
            <a:endParaRPr lang="en-GB" sz="1600" dirty="0"/>
          </a:p>
        </p:txBody>
      </p:sp>
      <p:cxnSp>
        <p:nvCxnSpPr>
          <p:cNvPr id="6" name="Straight Arrow Connector 5"/>
          <p:cNvCxnSpPr/>
          <p:nvPr/>
        </p:nvCxnSpPr>
        <p:spPr>
          <a:xfrm flipH="1">
            <a:off x="6122504" y="1515979"/>
            <a:ext cx="1220770" cy="4718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2362853089"/>
              </p:ext>
            </p:extLst>
          </p:nvPr>
        </p:nvGraphicFramePr>
        <p:xfrm>
          <a:off x="7360912" y="4059121"/>
          <a:ext cx="4502225" cy="2585779"/>
        </p:xfrm>
        <a:graphic>
          <a:graphicData uri="http://schemas.openxmlformats.org/drawingml/2006/table">
            <a:tbl>
              <a:tblPr firstRow="1" bandRow="1">
                <a:tableStyleId>{5C22544A-7EE6-4342-B048-85BDC9FD1C3A}</a:tableStyleId>
              </a:tblPr>
              <a:tblGrid>
                <a:gridCol w="1503415">
                  <a:extLst>
                    <a:ext uri="{9D8B030D-6E8A-4147-A177-3AD203B41FA5}">
                      <a16:colId xmlns:a16="http://schemas.microsoft.com/office/drawing/2014/main" val="20000"/>
                    </a:ext>
                  </a:extLst>
                </a:gridCol>
                <a:gridCol w="1503415">
                  <a:extLst>
                    <a:ext uri="{9D8B030D-6E8A-4147-A177-3AD203B41FA5}">
                      <a16:colId xmlns:a16="http://schemas.microsoft.com/office/drawing/2014/main" val="20001"/>
                    </a:ext>
                  </a:extLst>
                </a:gridCol>
                <a:gridCol w="1495395">
                  <a:extLst>
                    <a:ext uri="{9D8B030D-6E8A-4147-A177-3AD203B41FA5}">
                      <a16:colId xmlns:a16="http://schemas.microsoft.com/office/drawing/2014/main" val="20002"/>
                    </a:ext>
                  </a:extLst>
                </a:gridCol>
              </a:tblGrid>
              <a:tr h="369397">
                <a:tc gridSpan="3">
                  <a:txBody>
                    <a:bodyPr/>
                    <a:lstStyle/>
                    <a:p>
                      <a:pPr algn="ctr"/>
                      <a:r>
                        <a:rPr lang="en-GB" dirty="0"/>
                        <a:t>Centrifugal Fan</a:t>
                      </a:r>
                      <a:r>
                        <a:rPr lang="en-GB" baseline="0" dirty="0"/>
                        <a:t> (Lift) Specifications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369397">
                <a:tc>
                  <a:txBody>
                    <a:bodyPr/>
                    <a:lstStyle/>
                    <a:p>
                      <a:r>
                        <a:rPr lang="en-GB" dirty="0"/>
                        <a:t>Rated Voltage</a:t>
                      </a:r>
                    </a:p>
                  </a:txBody>
                  <a:tcPr>
                    <a:lnT w="12700" cap="flat" cmpd="sng" algn="ctr">
                      <a:solidFill>
                        <a:schemeClr val="tx1"/>
                      </a:solidFill>
                      <a:prstDash val="solid"/>
                      <a:round/>
                      <a:headEnd type="none" w="med" len="med"/>
                      <a:tailEnd type="none" w="med" len="med"/>
                    </a:lnT>
                  </a:tcPr>
                </a:tc>
                <a:tc>
                  <a:txBody>
                    <a:bodyPr/>
                    <a:lstStyle/>
                    <a:p>
                      <a:r>
                        <a:rPr lang="en-GB" dirty="0"/>
                        <a:t>12V</a:t>
                      </a:r>
                    </a:p>
                  </a:txBody>
                  <a:tcPr>
                    <a:lnT w="12700" cap="flat" cmpd="sng" algn="ctr">
                      <a:solidFill>
                        <a:schemeClr val="tx1"/>
                      </a:solidFill>
                      <a:prstDash val="solid"/>
                      <a:round/>
                      <a:headEnd type="none" w="med" len="med"/>
                      <a:tailEnd type="none" w="med" len="med"/>
                    </a:lnT>
                  </a:tcPr>
                </a:tc>
                <a:tc>
                  <a:txBody>
                    <a:bodyPr/>
                    <a:lstStyle/>
                    <a:p>
                      <a:r>
                        <a:rPr lang="en-GB" sz="1800" dirty="0"/>
                        <a:t>7V</a:t>
                      </a:r>
                      <a:r>
                        <a:rPr lang="en-GB" sz="1800" baseline="0" dirty="0"/>
                        <a:t> Min.</a:t>
                      </a:r>
                      <a:endParaRPr lang="en-GB" sz="1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69397">
                <a:tc>
                  <a:txBody>
                    <a:bodyPr/>
                    <a:lstStyle/>
                    <a:p>
                      <a:r>
                        <a:rPr lang="en-GB" dirty="0"/>
                        <a:t>Rated Current</a:t>
                      </a:r>
                    </a:p>
                  </a:txBody>
                  <a:tcPr/>
                </a:tc>
                <a:tc>
                  <a:txBody>
                    <a:bodyPr/>
                    <a:lstStyle/>
                    <a:p>
                      <a:r>
                        <a:rPr lang="en-GB" dirty="0"/>
                        <a:t>0.46 Amp</a:t>
                      </a:r>
                    </a:p>
                  </a:txBody>
                  <a:tcPr/>
                </a:tc>
                <a:tc>
                  <a:txBody>
                    <a:bodyPr/>
                    <a:lstStyle/>
                    <a:p>
                      <a:r>
                        <a:rPr lang="en-GB" sz="1600" dirty="0"/>
                        <a:t>0.55 Amp Max.</a:t>
                      </a:r>
                    </a:p>
                  </a:txBody>
                  <a:tcPr/>
                </a:tc>
                <a:extLst>
                  <a:ext uri="{0D108BD9-81ED-4DB2-BD59-A6C34878D82A}">
                    <a16:rowId xmlns:a16="http://schemas.microsoft.com/office/drawing/2014/main" val="10002"/>
                  </a:ext>
                </a:extLst>
              </a:tr>
              <a:tr h="369397">
                <a:tc>
                  <a:txBody>
                    <a:bodyPr/>
                    <a:lstStyle/>
                    <a:p>
                      <a:r>
                        <a:rPr lang="en-GB" dirty="0"/>
                        <a:t>Rated Power</a:t>
                      </a:r>
                    </a:p>
                  </a:txBody>
                  <a:tcPr/>
                </a:tc>
                <a:tc>
                  <a:txBody>
                    <a:bodyPr/>
                    <a:lstStyle/>
                    <a:p>
                      <a:r>
                        <a:rPr lang="en-GB" dirty="0"/>
                        <a:t>5.52 W</a:t>
                      </a:r>
                    </a:p>
                  </a:txBody>
                  <a:tcPr/>
                </a:tc>
                <a:tc>
                  <a:txBody>
                    <a:bodyPr/>
                    <a:lstStyle/>
                    <a:p>
                      <a:r>
                        <a:rPr lang="en-GB" dirty="0"/>
                        <a:t>At 12</a:t>
                      </a:r>
                      <a:r>
                        <a:rPr lang="en-GB" baseline="0" dirty="0"/>
                        <a:t>V</a:t>
                      </a:r>
                      <a:endParaRPr lang="en-GB" dirty="0"/>
                    </a:p>
                  </a:txBody>
                  <a:tcPr/>
                </a:tc>
                <a:extLst>
                  <a:ext uri="{0D108BD9-81ED-4DB2-BD59-A6C34878D82A}">
                    <a16:rowId xmlns:a16="http://schemas.microsoft.com/office/drawing/2014/main" val="10003"/>
                  </a:ext>
                </a:extLst>
              </a:tr>
              <a:tr h="369397">
                <a:tc>
                  <a:txBody>
                    <a:bodyPr/>
                    <a:lstStyle/>
                    <a:p>
                      <a:r>
                        <a:rPr lang="en-GB" dirty="0"/>
                        <a:t>Speed</a:t>
                      </a:r>
                    </a:p>
                  </a:txBody>
                  <a:tcPr/>
                </a:tc>
                <a:tc>
                  <a:txBody>
                    <a:bodyPr/>
                    <a:lstStyle/>
                    <a:p>
                      <a:r>
                        <a:rPr lang="en-GB" dirty="0"/>
                        <a:t>4500RPM</a:t>
                      </a:r>
                    </a:p>
                  </a:txBody>
                  <a:tcPr/>
                </a:tc>
                <a:tc>
                  <a:txBody>
                    <a:bodyPr/>
                    <a:lstStyle/>
                    <a:p>
                      <a:r>
                        <a:rPr lang="en-GB" dirty="0"/>
                        <a:t>±10%</a:t>
                      </a:r>
                    </a:p>
                  </a:txBody>
                  <a:tcPr/>
                </a:tc>
                <a:extLst>
                  <a:ext uri="{0D108BD9-81ED-4DB2-BD59-A6C34878D82A}">
                    <a16:rowId xmlns:a16="http://schemas.microsoft.com/office/drawing/2014/main" val="10004"/>
                  </a:ext>
                </a:extLst>
              </a:tr>
              <a:tr h="369397">
                <a:tc>
                  <a:txBody>
                    <a:bodyPr/>
                    <a:lstStyle/>
                    <a:p>
                      <a:r>
                        <a:rPr lang="en-GB" dirty="0"/>
                        <a:t>Dimensions</a:t>
                      </a:r>
                    </a:p>
                  </a:txBody>
                  <a:tcPr/>
                </a:tc>
                <a:tc>
                  <a:txBody>
                    <a:bodyPr/>
                    <a:lstStyle/>
                    <a:p>
                      <a:r>
                        <a:rPr lang="en-GB" sz="1600" dirty="0"/>
                        <a:t>L</a:t>
                      </a:r>
                      <a:r>
                        <a:rPr lang="en-GB" sz="1600" baseline="0" dirty="0"/>
                        <a:t> × W × H (mm)</a:t>
                      </a:r>
                      <a:endParaRPr lang="en-GB" sz="1600" dirty="0"/>
                    </a:p>
                  </a:txBody>
                  <a:tcPr/>
                </a:tc>
                <a:tc>
                  <a:txBody>
                    <a:bodyPr/>
                    <a:lstStyle/>
                    <a:p>
                      <a:r>
                        <a:rPr lang="en-GB" sz="1600" dirty="0"/>
                        <a:t>75 × 75 × 15.4 </a:t>
                      </a:r>
                    </a:p>
                  </a:txBody>
                  <a:tcPr/>
                </a:tc>
                <a:extLst>
                  <a:ext uri="{0D108BD9-81ED-4DB2-BD59-A6C34878D82A}">
                    <a16:rowId xmlns:a16="http://schemas.microsoft.com/office/drawing/2014/main" val="10005"/>
                  </a:ext>
                </a:extLst>
              </a:tr>
              <a:tr h="369397">
                <a:tc>
                  <a:txBody>
                    <a:bodyPr/>
                    <a:lstStyle/>
                    <a:p>
                      <a:r>
                        <a:rPr lang="en-GB" dirty="0"/>
                        <a:t>Weight</a:t>
                      </a:r>
                    </a:p>
                  </a:txBody>
                  <a:tcPr/>
                </a:tc>
                <a:tc>
                  <a:txBody>
                    <a:bodyPr/>
                    <a:lstStyle/>
                    <a:p>
                      <a:r>
                        <a:rPr lang="en-GB" sz="1600" dirty="0"/>
                        <a:t>55 grams</a:t>
                      </a:r>
                    </a:p>
                  </a:txBody>
                  <a:tcPr/>
                </a:tc>
                <a:tc>
                  <a:txBody>
                    <a:bodyPr/>
                    <a:lstStyle/>
                    <a:p>
                      <a:pPr algn="ctr"/>
                      <a:r>
                        <a:rPr lang="en-GB" sz="1600" dirty="0"/>
                        <a:t>-</a:t>
                      </a:r>
                    </a:p>
                  </a:txBody>
                  <a:tcPr/>
                </a:tc>
                <a:extLst>
                  <a:ext uri="{0D108BD9-81ED-4DB2-BD59-A6C34878D82A}">
                    <a16:rowId xmlns:a16="http://schemas.microsoft.com/office/drawing/2014/main" val="3568509965"/>
                  </a:ext>
                </a:extLst>
              </a:tr>
            </a:tbl>
          </a:graphicData>
        </a:graphic>
      </p:graphicFrame>
      <p:pic>
        <p:nvPicPr>
          <p:cNvPr id="5" name="Εικόνα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209" y="685942"/>
            <a:ext cx="4519333" cy="2952450"/>
          </a:xfrm>
          <a:prstGeom prst="rect">
            <a:avLst/>
          </a:prstGeom>
          <a:ln>
            <a:solidFill>
              <a:srgbClr val="0070C0"/>
            </a:solidFill>
          </a:ln>
        </p:spPr>
      </p:pic>
      <p:cxnSp>
        <p:nvCxnSpPr>
          <p:cNvPr id="11" name="Ευθεία γραμμή σύνδεσης 10"/>
          <p:cNvCxnSpPr/>
          <p:nvPr/>
        </p:nvCxnSpPr>
        <p:spPr>
          <a:xfrm flipV="1">
            <a:off x="9410700" y="1751902"/>
            <a:ext cx="0" cy="1305623"/>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Ευθεία γραμμή σύνδεσης 14"/>
          <p:cNvCxnSpPr/>
          <p:nvPr/>
        </p:nvCxnSpPr>
        <p:spPr>
          <a:xfrm flipH="1">
            <a:off x="8620125" y="1257300"/>
            <a:ext cx="228600" cy="1714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p:cNvCxnSpPr/>
          <p:nvPr/>
        </p:nvCxnSpPr>
        <p:spPr>
          <a:xfrm flipH="1">
            <a:off x="8620124" y="1343025"/>
            <a:ext cx="371477" cy="304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p:cNvCxnSpPr/>
          <p:nvPr/>
        </p:nvCxnSpPr>
        <p:spPr>
          <a:xfrm flipH="1">
            <a:off x="8620124" y="1495425"/>
            <a:ext cx="495301" cy="3871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Ευθεία γραμμή σύνδεσης 22"/>
          <p:cNvCxnSpPr/>
          <p:nvPr/>
        </p:nvCxnSpPr>
        <p:spPr>
          <a:xfrm flipH="1">
            <a:off x="8620124" y="1647825"/>
            <a:ext cx="619126" cy="5143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Ευθεία γραμμή σύνδεσης 24"/>
          <p:cNvCxnSpPr/>
          <p:nvPr/>
        </p:nvCxnSpPr>
        <p:spPr>
          <a:xfrm flipH="1">
            <a:off x="8598739" y="1796559"/>
            <a:ext cx="782026" cy="5716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Ευθεία γραμμή σύνδεσης 27"/>
          <p:cNvCxnSpPr/>
          <p:nvPr/>
        </p:nvCxnSpPr>
        <p:spPr>
          <a:xfrm flipV="1">
            <a:off x="8620123" y="2037359"/>
            <a:ext cx="760642" cy="5429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Ευθεία γραμμή σύνδεσης 32"/>
          <p:cNvCxnSpPr/>
          <p:nvPr/>
        </p:nvCxnSpPr>
        <p:spPr>
          <a:xfrm flipH="1">
            <a:off x="8620123" y="2302751"/>
            <a:ext cx="760642" cy="5166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Ευθεία γραμμή σύνδεσης 34"/>
          <p:cNvCxnSpPr/>
          <p:nvPr/>
        </p:nvCxnSpPr>
        <p:spPr>
          <a:xfrm flipH="1">
            <a:off x="8734425" y="2561075"/>
            <a:ext cx="646340" cy="4297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Ευθεία γραμμή σύνδεσης 36"/>
          <p:cNvCxnSpPr/>
          <p:nvPr/>
        </p:nvCxnSpPr>
        <p:spPr>
          <a:xfrm flipH="1">
            <a:off x="9057595" y="2819400"/>
            <a:ext cx="323170" cy="20470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Ευθύγραμμο βέλος σύνδεσης 39"/>
          <p:cNvCxnSpPr/>
          <p:nvPr/>
        </p:nvCxnSpPr>
        <p:spPr>
          <a:xfrm flipV="1">
            <a:off x="6497053" y="2990850"/>
            <a:ext cx="1900989" cy="1930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down)">
                                      <p:cBhvr>
                                        <p:cTn id="44" dur="125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1250"/>
                                        <p:tgtEl>
                                          <p:spTgt spid="15"/>
                                        </p:tgtEl>
                                      </p:cBhvr>
                                    </p:animEffect>
                                  </p:childTnLst>
                                </p:cTn>
                              </p:par>
                              <p:par>
                                <p:cTn id="50" presetID="22" presetClass="entr" presetSubtype="4"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1250"/>
                                        <p:tgtEl>
                                          <p:spTgt spid="18"/>
                                        </p:tgtEl>
                                      </p:cBhvr>
                                    </p:animEffect>
                                  </p:childTnLst>
                                </p:cTn>
                              </p:par>
                              <p:par>
                                <p:cTn id="53" presetID="22" presetClass="entr" presetSubtype="4"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1250"/>
                                        <p:tgtEl>
                                          <p:spTgt spid="21"/>
                                        </p:tgtEl>
                                      </p:cBhvr>
                                    </p:animEffect>
                                  </p:childTnLst>
                                </p:cTn>
                              </p:par>
                              <p:par>
                                <p:cTn id="56" presetID="22" presetClass="entr" presetSubtype="4"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1250"/>
                                        <p:tgtEl>
                                          <p:spTgt spid="23"/>
                                        </p:tgtEl>
                                      </p:cBhvr>
                                    </p:animEffec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1250"/>
                                        <p:tgtEl>
                                          <p:spTgt spid="25"/>
                                        </p:tgtEl>
                                      </p:cBhvr>
                                    </p:animEffect>
                                  </p:childTnLst>
                                </p:cTn>
                              </p:par>
                              <p:par>
                                <p:cTn id="62" presetID="22" presetClass="entr" presetSubtype="4"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1250"/>
                                        <p:tgtEl>
                                          <p:spTgt spid="28"/>
                                        </p:tgtEl>
                                      </p:cBhvr>
                                    </p:animEffect>
                                  </p:childTnLst>
                                </p:cTn>
                              </p:par>
                              <p:par>
                                <p:cTn id="65" presetID="22" presetClass="entr" presetSubtype="4"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1250"/>
                                        <p:tgtEl>
                                          <p:spTgt spid="33"/>
                                        </p:tgtEl>
                                      </p:cBhvr>
                                    </p:animEffect>
                                  </p:childTnLst>
                                </p:cTn>
                              </p:par>
                              <p:par>
                                <p:cTn id="68" presetID="22" presetClass="entr" presetSubtype="4"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1250"/>
                                        <p:tgtEl>
                                          <p:spTgt spid="35"/>
                                        </p:tgtEl>
                                      </p:cBhvr>
                                    </p:animEffect>
                                  </p:childTnLst>
                                </p:cTn>
                              </p:par>
                              <p:par>
                                <p:cTn id="71" presetID="22" presetClass="entr" presetSubtype="4"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1250"/>
                                        <p:tgtEl>
                                          <p:spTgt spid="37"/>
                                        </p:tgtEl>
                                      </p:cBhvr>
                                    </p:animEffect>
                                  </p:childTnLst>
                                </p:cTn>
                              </p:par>
                              <p:par>
                                <p:cTn id="74" presetID="22" presetClass="entr" presetSubtype="4" fill="hold"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down)">
                                      <p:cBhvr>
                                        <p:cTn id="76"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4" grpId="0"/>
    </p:bldLst>
  </p:timing>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BBF5D7C-90AF-408A-B515-5CD5355B6C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Teal banded presentation (widescreen)</Template>
  <TotalTime>207</TotalTime>
  <Words>192</Words>
  <Application>Microsoft Office PowerPoint</Application>
  <PresentationFormat>Ευρεία οθόνη</PresentationFormat>
  <Paragraphs>38</Paragraphs>
  <Slides>2</Slides>
  <Notes>0</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2</vt:i4>
      </vt:variant>
    </vt:vector>
  </HeadingPairs>
  <TitlesOfParts>
    <vt:vector size="5" baseType="lpstr">
      <vt:lpstr>Arial</vt:lpstr>
      <vt:lpstr>Calibri</vt:lpstr>
      <vt:lpstr>Banded Design Teal 16x9</vt:lpstr>
      <vt:lpstr>Hovercraft VDP 2</vt:lpstr>
      <vt:lpstr>Fans-Materials &amp; Total Cost</vt:lpstr>
    </vt:vector>
  </TitlesOfParts>
  <Company>University of Leicester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Hovercraft VDP 2</dc:title>
  <dc:creator>Longe, Paul</dc:creator>
  <cp:keywords/>
  <cp:lastModifiedBy>Alexandros Agrafiotis</cp:lastModifiedBy>
  <cp:revision>17</cp:revision>
  <dcterms:created xsi:type="dcterms:W3CDTF">2016-11-07T10:42:30Z</dcterms:created>
  <dcterms:modified xsi:type="dcterms:W3CDTF">2016-11-16T17:15:48Z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TC028952549991</vt:lpwstr>
  </property>
</Properties>
</file>