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9"/>
  </p:notesMasterIdLst>
  <p:handoutMasterIdLst>
    <p:handoutMasterId r:id="rId10"/>
  </p:handoutMasterIdLst>
  <p:sldIdLst>
    <p:sldId id="256" r:id="rId3"/>
    <p:sldId id="269" r:id="rId4"/>
    <p:sldId id="268" r:id="rId5"/>
    <p:sldId id="265"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274" autoAdjust="0"/>
  </p:normalViewPr>
  <p:slideViewPr>
    <p:cSldViewPr snapToGrid="0">
      <p:cViewPr varScale="1">
        <p:scale>
          <a:sx n="116" d="100"/>
          <a:sy n="116" d="100"/>
        </p:scale>
        <p:origin x="216" y="138"/>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11/17/2016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11/17/2016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smtClean="0"/>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11/17/2016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11/17/2016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11/17/2016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a:lvl1pPr>
          </a:lstStyle>
          <a:p>
            <a:r>
              <a:rPr lang="en-US" smtClean="0"/>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t>11/17/2016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A879FD0-C37A-4F50-8F3B-5FA0D9D0B42F}" type="datetimeFigureOut">
              <a:rPr lang="en-US"/>
              <a:t>11/17/2016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t>11/17/2016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t>11/17/2016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Date Placeholder 1"/>
          <p:cNvSpPr>
            <a:spLocks noGrp="1"/>
          </p:cNvSpPr>
          <p:nvPr>
            <p:ph type="dt" sz="half" idx="10"/>
          </p:nvPr>
        </p:nvSpPr>
        <p:spPr/>
        <p:txBody>
          <a:bodyPr/>
          <a:lstStyle/>
          <a:p>
            <a:fld id="{9E583DDF-CA54-461A-A486-592D2374C532}" type="datetimeFigureOut">
              <a:rPr lang="en-US"/>
              <a:t>11/17/2016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11/17/2016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11/17/2016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9E583DDF-CA54-461A-A486-592D2374C532}" type="datetimeFigureOut">
              <a:rPr lang="en-US"/>
              <a:pPr/>
              <a:t>11/17/2016</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Hovercraft VDP 2</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Group 13</a:t>
            </a:r>
          </a:p>
          <a:p>
            <a:r>
              <a:rPr lang="en-US" dirty="0" smtClean="0"/>
              <a:t>Paul Longe</a:t>
            </a:r>
          </a:p>
          <a:p>
            <a:r>
              <a:rPr lang="en-US" dirty="0" smtClean="0"/>
              <a:t>Bradley </a:t>
            </a:r>
            <a:r>
              <a:rPr lang="en-US" dirty="0" err="1" smtClean="0"/>
              <a:t>Blocksidge</a:t>
            </a:r>
            <a:endParaRPr lang="en-US" dirty="0" smtClean="0"/>
          </a:p>
          <a:p>
            <a:r>
              <a:rPr lang="en-US" dirty="0" err="1" smtClean="0"/>
              <a:t>Keqi</a:t>
            </a:r>
            <a:r>
              <a:rPr lang="en-US" dirty="0" smtClean="0"/>
              <a:t> Shu</a:t>
            </a:r>
            <a:endParaRPr lang="en-US" dirty="0" smtClean="0"/>
          </a:p>
          <a:p>
            <a:r>
              <a:rPr lang="en-US" dirty="0" smtClean="0"/>
              <a:t>Divine Abraham</a:t>
            </a:r>
            <a:endParaRPr lang="en-US" dirty="0" smtClean="0"/>
          </a:p>
          <a:p>
            <a:r>
              <a:rPr lang="en-US" dirty="0" smtClean="0"/>
              <a:t>Xiang Zhang</a:t>
            </a:r>
            <a:endParaRPr lang="en-US" dirty="0" smtClean="0"/>
          </a:p>
          <a:p>
            <a:r>
              <a:rPr lang="en-US" dirty="0" smtClean="0"/>
              <a:t>Alexandros </a:t>
            </a:r>
            <a:r>
              <a:rPr lang="en-US" dirty="0" err="1" smtClean="0"/>
              <a:t>Iakovos</a:t>
            </a:r>
            <a:r>
              <a:rPr lang="en-US" dirty="0" smtClean="0"/>
              <a:t> </a:t>
            </a:r>
            <a:r>
              <a:rPr lang="en-US" dirty="0" err="1" smtClean="0"/>
              <a:t>Agrafiotis</a:t>
            </a:r>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5062753" cy="542969"/>
          </a:xfrm>
        </p:spPr>
        <p:txBody>
          <a:bodyPr>
            <a:normAutofit fontScale="90000"/>
          </a:bodyPr>
          <a:lstStyle/>
          <a:p>
            <a:r>
              <a:rPr lang="en-US" dirty="0" smtClean="0"/>
              <a:t>Body and Skirt – Final Design</a:t>
            </a:r>
            <a:endParaRPr lang="en-US" dirty="0"/>
          </a:p>
        </p:txBody>
      </p:sp>
      <p:sp>
        <p:nvSpPr>
          <p:cNvPr id="14" name="Content Placeholder 13"/>
          <p:cNvSpPr>
            <a:spLocks noGrp="1"/>
          </p:cNvSpPr>
          <p:nvPr>
            <p:ph idx="1"/>
          </p:nvPr>
        </p:nvSpPr>
        <p:spPr>
          <a:xfrm>
            <a:off x="306404" y="638647"/>
            <a:ext cx="1170704" cy="455755"/>
          </a:xfrm>
        </p:spPr>
        <p:txBody>
          <a:bodyPr>
            <a:noAutofit/>
          </a:bodyPr>
          <a:lstStyle/>
          <a:p>
            <a:pPr marL="45720" indent="0">
              <a:buNone/>
            </a:pPr>
            <a:r>
              <a:rPr lang="en-US" sz="2800" u="sng" dirty="0" smtClean="0"/>
              <a:t>Body</a:t>
            </a:r>
          </a:p>
        </p:txBody>
      </p:sp>
      <p:sp>
        <p:nvSpPr>
          <p:cNvPr id="2" name="TextBox 1"/>
          <p:cNvSpPr txBox="1"/>
          <p:nvPr/>
        </p:nvSpPr>
        <p:spPr>
          <a:xfrm>
            <a:off x="25667" y="127692"/>
            <a:ext cx="2385589" cy="261610"/>
          </a:xfrm>
          <a:prstGeom prst="rect">
            <a:avLst/>
          </a:prstGeom>
          <a:noFill/>
        </p:spPr>
        <p:txBody>
          <a:bodyPr wrap="none" rtlCol="0">
            <a:spAutoFit/>
          </a:bodyPr>
          <a:lstStyle/>
          <a:p>
            <a:r>
              <a:rPr lang="en-GB" sz="1100" b="1" dirty="0" smtClean="0"/>
              <a:t>Bradley Blocksidge – Chassis Engineer</a:t>
            </a:r>
            <a:endParaRPr lang="en-GB" sz="1100" b="1" dirty="0"/>
          </a:p>
        </p:txBody>
      </p:sp>
      <p:sp>
        <p:nvSpPr>
          <p:cNvPr id="3" name="Rectangle 2"/>
          <p:cNvSpPr/>
          <p:nvPr/>
        </p:nvSpPr>
        <p:spPr>
          <a:xfrm>
            <a:off x="7343273" y="585536"/>
            <a:ext cx="4527884" cy="5558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425930" y="5280220"/>
            <a:ext cx="6134453" cy="923330"/>
          </a:xfrm>
          <a:prstGeom prst="rect">
            <a:avLst/>
          </a:prstGeom>
          <a:noFill/>
        </p:spPr>
        <p:txBody>
          <a:bodyPr wrap="square" rtlCol="0">
            <a:spAutoFit/>
          </a:bodyPr>
          <a:lstStyle/>
          <a:p>
            <a:r>
              <a:rPr lang="en-GB" dirty="0" smtClean="0"/>
              <a:t>A bag skirt design will be used.</a:t>
            </a:r>
          </a:p>
          <a:p>
            <a:r>
              <a:rPr lang="en-GB" dirty="0" smtClean="0"/>
              <a:t>+Less material- Lighter, cheaper.</a:t>
            </a:r>
            <a:r>
              <a:rPr lang="en-GB" dirty="0"/>
              <a:t/>
            </a:r>
            <a:br>
              <a:rPr lang="en-GB" dirty="0"/>
            </a:br>
            <a:r>
              <a:rPr lang="en-GB" dirty="0" smtClean="0"/>
              <a:t>+Simply design-Less time consuming. </a:t>
            </a:r>
          </a:p>
        </p:txBody>
      </p:sp>
      <p:sp>
        <p:nvSpPr>
          <p:cNvPr id="5" name="TextBox 4"/>
          <p:cNvSpPr txBox="1"/>
          <p:nvPr/>
        </p:nvSpPr>
        <p:spPr>
          <a:xfrm>
            <a:off x="425930" y="1218934"/>
            <a:ext cx="6373505" cy="3693319"/>
          </a:xfrm>
          <a:prstGeom prst="rect">
            <a:avLst/>
          </a:prstGeom>
          <a:noFill/>
        </p:spPr>
        <p:txBody>
          <a:bodyPr wrap="square" rtlCol="0">
            <a:spAutoFit/>
          </a:bodyPr>
          <a:lstStyle/>
          <a:p>
            <a:r>
              <a:rPr lang="en-GB" sz="2400" dirty="0" smtClean="0"/>
              <a:t>Shape</a:t>
            </a:r>
          </a:p>
          <a:p>
            <a:r>
              <a:rPr lang="en-GB" dirty="0" smtClean="0"/>
              <a:t>The shaped body will be roughly 418 x 295mm in size, allowing for the thickness of the skirt.</a:t>
            </a:r>
          </a:p>
          <a:p>
            <a:r>
              <a:rPr lang="en-GB" dirty="0" smtClean="0"/>
              <a:t>It will be a rounded rectangle shape. </a:t>
            </a:r>
          </a:p>
          <a:p>
            <a:endParaRPr lang="en-GB" dirty="0"/>
          </a:p>
          <a:p>
            <a:r>
              <a:rPr lang="en-GB" sz="2400" dirty="0" smtClean="0"/>
              <a:t>Reinforcement layer</a:t>
            </a:r>
          </a:p>
          <a:p>
            <a:r>
              <a:rPr lang="en-GB" dirty="0" smtClean="0"/>
              <a:t>This layer will attached to the bottom of the hovercraft providing support to the structure. </a:t>
            </a:r>
          </a:p>
          <a:p>
            <a:endParaRPr lang="en-GB" dirty="0"/>
          </a:p>
          <a:p>
            <a:r>
              <a:rPr lang="en-GB" sz="2400" dirty="0" smtClean="0"/>
              <a:t>Momentum Curtain</a:t>
            </a:r>
          </a:p>
          <a:p>
            <a:r>
              <a:rPr lang="en-GB" dirty="0" smtClean="0"/>
              <a:t>This final layer increases the velocity of the air under the hovercraft therefore increasing the pressure giving it more lift. </a:t>
            </a:r>
            <a:endParaRPr lang="en-GB" dirty="0"/>
          </a:p>
        </p:txBody>
      </p:sp>
      <p:sp>
        <p:nvSpPr>
          <p:cNvPr id="12" name="Content Placeholder 13"/>
          <p:cNvSpPr txBox="1">
            <a:spLocks/>
          </p:cNvSpPr>
          <p:nvPr/>
        </p:nvSpPr>
        <p:spPr>
          <a:xfrm>
            <a:off x="378466" y="4861378"/>
            <a:ext cx="1170704" cy="455755"/>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a:lstStyle>
          <a:p>
            <a:pPr marL="45720" indent="0">
              <a:buFont typeface="Arial" pitchFamily="34" charset="0"/>
              <a:buNone/>
            </a:pPr>
            <a:r>
              <a:rPr lang="en-US" sz="2800" u="sng" dirty="0" smtClean="0"/>
              <a:t>Skirt</a:t>
            </a:r>
          </a:p>
        </p:txBody>
      </p:sp>
      <p:pic>
        <p:nvPicPr>
          <p:cNvPr id="9" name="Picture 8"/>
          <p:cNvPicPr>
            <a:picLocks noChangeAspect="1"/>
          </p:cNvPicPr>
          <p:nvPr/>
        </p:nvPicPr>
        <p:blipFill rotWithShape="1">
          <a:blip r:embed="rId2"/>
          <a:srcRect l="26932" t="38347" r="16402" b="36238"/>
          <a:stretch/>
        </p:blipFill>
        <p:spPr bwMode="auto">
          <a:xfrm>
            <a:off x="7746275" y="2879899"/>
            <a:ext cx="3730708" cy="941199"/>
          </a:xfrm>
          <a:prstGeom prst="rect">
            <a:avLst/>
          </a:prstGeom>
          <a:ln>
            <a:noFill/>
          </a:ln>
          <a:extLst>
            <a:ext uri="{53640926-AAD7-44D8-BBD7-CCE9431645EC}">
              <a14:shadowObscured xmlns:a14="http://schemas.microsoft.com/office/drawing/2010/main"/>
            </a:ext>
          </a:extLst>
        </p:spPr>
      </p:pic>
      <p:pic>
        <p:nvPicPr>
          <p:cNvPr id="11" name="Picture 10"/>
          <p:cNvPicPr>
            <a:picLocks noChangeAspect="1"/>
          </p:cNvPicPr>
          <p:nvPr/>
        </p:nvPicPr>
        <p:blipFill rotWithShape="1">
          <a:blip r:embed="rId3"/>
          <a:srcRect l="26808" t="37213" r="18188" b="35326"/>
          <a:stretch/>
        </p:blipFill>
        <p:spPr bwMode="auto">
          <a:xfrm>
            <a:off x="7746275" y="1218934"/>
            <a:ext cx="3721879" cy="1045218"/>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8489400" y="873702"/>
            <a:ext cx="2235627" cy="400110"/>
          </a:xfrm>
          <a:prstGeom prst="rect">
            <a:avLst/>
          </a:prstGeom>
          <a:noFill/>
        </p:spPr>
        <p:txBody>
          <a:bodyPr wrap="square" rtlCol="0">
            <a:spAutoFit/>
          </a:bodyPr>
          <a:lstStyle/>
          <a:p>
            <a:r>
              <a:rPr lang="en-GB" sz="2000" b="1" dirty="0" smtClean="0"/>
              <a:t>Completed Chassis</a:t>
            </a:r>
            <a:endParaRPr lang="en-GB" sz="2000" b="1" dirty="0"/>
          </a:p>
        </p:txBody>
      </p:sp>
      <p:sp>
        <p:nvSpPr>
          <p:cNvPr id="15" name="TextBox 14"/>
          <p:cNvSpPr txBox="1"/>
          <p:nvPr/>
        </p:nvSpPr>
        <p:spPr>
          <a:xfrm>
            <a:off x="8783100" y="2448540"/>
            <a:ext cx="1692986" cy="400110"/>
          </a:xfrm>
          <a:prstGeom prst="rect">
            <a:avLst/>
          </a:prstGeom>
          <a:noFill/>
        </p:spPr>
        <p:txBody>
          <a:bodyPr wrap="square" rtlCol="0">
            <a:spAutoFit/>
          </a:bodyPr>
          <a:lstStyle/>
          <a:p>
            <a:r>
              <a:rPr lang="en-GB" sz="2000" b="1" dirty="0" smtClean="0"/>
              <a:t>Chassis Layers</a:t>
            </a:r>
            <a:endParaRPr lang="en-GB" sz="2000" b="1" dirty="0"/>
          </a:p>
        </p:txBody>
      </p:sp>
      <p:sp>
        <p:nvSpPr>
          <p:cNvPr id="7" name="TextBox 6"/>
          <p:cNvSpPr txBox="1"/>
          <p:nvPr/>
        </p:nvSpPr>
        <p:spPr>
          <a:xfrm>
            <a:off x="8783100" y="4198067"/>
            <a:ext cx="2190868" cy="923330"/>
          </a:xfrm>
          <a:prstGeom prst="rect">
            <a:avLst/>
          </a:prstGeom>
          <a:noFill/>
        </p:spPr>
        <p:txBody>
          <a:bodyPr wrap="square" rtlCol="0">
            <a:spAutoFit/>
          </a:bodyPr>
          <a:lstStyle/>
          <a:p>
            <a:r>
              <a:rPr lang="en-GB" dirty="0" smtClean="0"/>
              <a:t>Shaped Top Layer</a:t>
            </a:r>
          </a:p>
          <a:p>
            <a:r>
              <a:rPr lang="en-GB" dirty="0" smtClean="0"/>
              <a:t>Reinforcement Layer</a:t>
            </a:r>
          </a:p>
          <a:p>
            <a:r>
              <a:rPr lang="en-GB" dirty="0" smtClean="0"/>
              <a:t>Momentum Curtain</a:t>
            </a:r>
            <a:endParaRPr lang="en-GB" dirty="0"/>
          </a:p>
        </p:txBody>
      </p:sp>
      <p:sp>
        <p:nvSpPr>
          <p:cNvPr id="8" name="Rectangle 7"/>
          <p:cNvSpPr/>
          <p:nvPr/>
        </p:nvSpPr>
        <p:spPr>
          <a:xfrm>
            <a:off x="8509538" y="4198067"/>
            <a:ext cx="228803" cy="263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6" name="Rectangle 15"/>
          <p:cNvSpPr/>
          <p:nvPr/>
        </p:nvSpPr>
        <p:spPr>
          <a:xfrm>
            <a:off x="8509536" y="4521125"/>
            <a:ext cx="228803" cy="26357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7" name="Rectangle 16"/>
          <p:cNvSpPr/>
          <p:nvPr/>
        </p:nvSpPr>
        <p:spPr>
          <a:xfrm>
            <a:off x="8506833" y="4877555"/>
            <a:ext cx="228803" cy="2635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850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256" y="502773"/>
            <a:ext cx="6077629" cy="3659039"/>
          </a:xfrm>
          <a:prstGeom prst="rect">
            <a:avLst/>
          </a:prstGeom>
        </p:spPr>
      </p:pic>
      <p:sp>
        <p:nvSpPr>
          <p:cNvPr id="13" name="Title 12"/>
          <p:cNvSpPr>
            <a:spLocks noGrp="1"/>
          </p:cNvSpPr>
          <p:nvPr>
            <p:ph type="title"/>
          </p:nvPr>
        </p:nvSpPr>
        <p:spPr>
          <a:xfrm>
            <a:off x="3617223" y="36585"/>
            <a:ext cx="4682691" cy="542969"/>
          </a:xfrm>
        </p:spPr>
        <p:txBody>
          <a:bodyPr>
            <a:normAutofit fontScale="90000"/>
          </a:bodyPr>
          <a:lstStyle/>
          <a:p>
            <a:r>
              <a:rPr lang="en-US" dirty="0" smtClean="0"/>
              <a:t>Payload – Final Design</a:t>
            </a:r>
            <a:endParaRPr lang="en-US" dirty="0"/>
          </a:p>
        </p:txBody>
      </p:sp>
      <p:sp>
        <p:nvSpPr>
          <p:cNvPr id="14" name="Content Placeholder 13"/>
          <p:cNvSpPr>
            <a:spLocks noGrp="1"/>
          </p:cNvSpPr>
          <p:nvPr>
            <p:ph idx="1"/>
          </p:nvPr>
        </p:nvSpPr>
        <p:spPr>
          <a:xfrm>
            <a:off x="139354" y="614323"/>
            <a:ext cx="5933975" cy="3047038"/>
          </a:xfrm>
        </p:spPr>
        <p:txBody>
          <a:bodyPr>
            <a:normAutofit fontScale="92500" lnSpcReduction="10000"/>
          </a:bodyPr>
          <a:lstStyle/>
          <a:p>
            <a:pPr>
              <a:lnSpc>
                <a:spcPct val="100000"/>
              </a:lnSpc>
              <a:buFont typeface="Arial" charset="0"/>
              <a:buChar char="•"/>
            </a:pPr>
            <a:r>
              <a:rPr lang="en-US" sz="1600" dirty="0" smtClean="0"/>
              <a:t>The load areas are placed symmetrically about the center line of the hovercraft.</a:t>
            </a:r>
          </a:p>
          <a:p>
            <a:pPr>
              <a:lnSpc>
                <a:spcPct val="100000"/>
              </a:lnSpc>
              <a:buFont typeface="Arial" charset="0"/>
              <a:buChar char="•"/>
            </a:pPr>
            <a:r>
              <a:rPr lang="en-US" sz="1600" dirty="0" smtClean="0"/>
              <a:t>Grooves are provided for the lift fan, load, servo, motor holder and battery to be fixed to them.</a:t>
            </a:r>
          </a:p>
          <a:p>
            <a:pPr>
              <a:lnSpc>
                <a:spcPct val="100000"/>
              </a:lnSpc>
              <a:buFont typeface="Arial" charset="0"/>
              <a:buChar char="•"/>
            </a:pPr>
            <a:r>
              <a:rPr lang="en-US" sz="1600" dirty="0" smtClean="0"/>
              <a:t>All of the extruded cut should be larger than the actual components to fix them.</a:t>
            </a:r>
          </a:p>
          <a:p>
            <a:pPr>
              <a:lnSpc>
                <a:spcPct val="100000"/>
              </a:lnSpc>
              <a:buFont typeface="Arial" charset="0"/>
              <a:buChar char="•"/>
            </a:pPr>
            <a:r>
              <a:rPr lang="en-US" sz="1600" dirty="0" smtClean="0"/>
              <a:t>Servo is on one side of the propulsion fan.</a:t>
            </a:r>
          </a:p>
          <a:p>
            <a:pPr>
              <a:lnSpc>
                <a:spcPct val="100000"/>
              </a:lnSpc>
              <a:buFont typeface="Arial" charset="0"/>
              <a:buChar char="•"/>
            </a:pPr>
            <a:r>
              <a:rPr lang="en-US" sz="1600" dirty="0" smtClean="0"/>
              <a:t>Four support sticks will be placed behind the propulsion fan to fix the rudders.</a:t>
            </a:r>
          </a:p>
        </p:txBody>
      </p:sp>
      <p:sp>
        <p:nvSpPr>
          <p:cNvPr id="2" name="TextBox 1"/>
          <p:cNvSpPr txBox="1"/>
          <p:nvPr/>
        </p:nvSpPr>
        <p:spPr>
          <a:xfrm>
            <a:off x="124521" y="119455"/>
            <a:ext cx="2109873" cy="261610"/>
          </a:xfrm>
          <a:prstGeom prst="rect">
            <a:avLst/>
          </a:prstGeom>
          <a:noFill/>
        </p:spPr>
        <p:txBody>
          <a:bodyPr wrap="none" rtlCol="0">
            <a:spAutoFit/>
          </a:bodyPr>
          <a:lstStyle/>
          <a:p>
            <a:r>
              <a:rPr lang="en-GB" sz="1100" b="1" dirty="0" smtClean="0"/>
              <a:t>XIANG ZHANG- Payload Engineer</a:t>
            </a:r>
            <a:endParaRPr lang="en-GB" sz="1100" b="1" dirty="0"/>
          </a:p>
        </p:txBody>
      </p:sp>
      <p:sp>
        <p:nvSpPr>
          <p:cNvPr id="4" name="TextBox 3"/>
          <p:cNvSpPr txBox="1"/>
          <p:nvPr/>
        </p:nvSpPr>
        <p:spPr>
          <a:xfrm>
            <a:off x="306403" y="3744780"/>
            <a:ext cx="5947933" cy="3046988"/>
          </a:xfrm>
          <a:prstGeom prst="rect">
            <a:avLst/>
          </a:prstGeom>
          <a:noFill/>
        </p:spPr>
        <p:txBody>
          <a:bodyPr wrap="square" rtlCol="0">
            <a:spAutoFit/>
          </a:bodyPr>
          <a:lstStyle/>
          <a:p>
            <a:pPr algn="just"/>
            <a:r>
              <a:rPr lang="en-GB" sz="1600" dirty="0" smtClean="0"/>
              <a:t>CALCULATIONS</a:t>
            </a:r>
          </a:p>
          <a:p>
            <a:pPr marL="285750" indent="-285750">
              <a:buFont typeface="Arial" charset="0"/>
              <a:buChar char="•"/>
            </a:pPr>
            <a:r>
              <a:rPr lang="en-GB" sz="1600" dirty="0" smtClean="0"/>
              <a:t>All of the apparatus are vertically symmetrical about the centre line except for the servo. </a:t>
            </a:r>
          </a:p>
          <a:p>
            <a:pPr marL="285750" indent="-285750">
              <a:buFont typeface="Arial" charset="0"/>
              <a:buChar char="•"/>
            </a:pPr>
            <a:r>
              <a:rPr lang="en-GB" sz="1600" dirty="0" smtClean="0"/>
              <a:t>Horizontally symmetric---left hand side moment=right hand side moment</a:t>
            </a:r>
          </a:p>
          <a:p>
            <a:r>
              <a:rPr lang="en-GB" sz="1600" dirty="0" smtClean="0"/>
              <a:t>      (150+11+51)*(87.5+15)=33*102.5+200*x+200*x(x=position of the      load)</a:t>
            </a:r>
          </a:p>
          <a:p>
            <a:r>
              <a:rPr lang="en-GB" sz="1600" smtClean="0"/>
              <a:t>      X=46mm</a:t>
            </a:r>
            <a:endParaRPr lang="en-GB" sz="1600" dirty="0" smtClean="0"/>
          </a:p>
          <a:p>
            <a:pPr marL="285750" indent="-285750">
              <a:buFont typeface="Arial" charset="0"/>
              <a:buChar char="•"/>
            </a:pPr>
            <a:r>
              <a:rPr lang="en-GB" sz="1600" dirty="0" smtClean="0"/>
              <a:t>The load area should be placed 23mm away from the centre point to balance the hovercraft.</a:t>
            </a:r>
          </a:p>
          <a:p>
            <a:endParaRPr lang="en-GB" sz="1600" dirty="0" smtClean="0"/>
          </a:p>
          <a:p>
            <a:endParaRPr lang="en-GB" sz="1600" dirty="0" smtClean="0"/>
          </a:p>
        </p:txBody>
      </p:sp>
      <p:graphicFrame>
        <p:nvGraphicFramePr>
          <p:cNvPr id="9" name="Table 8"/>
          <p:cNvGraphicFramePr>
            <a:graphicFrameLocks noGrp="1"/>
          </p:cNvGraphicFramePr>
          <p:nvPr>
            <p:extLst/>
          </p:nvPr>
        </p:nvGraphicFramePr>
        <p:xfrm>
          <a:off x="7367335" y="4176584"/>
          <a:ext cx="4501146" cy="2395169"/>
        </p:xfrm>
        <a:graphic>
          <a:graphicData uri="http://schemas.openxmlformats.org/drawingml/2006/table">
            <a:tbl>
              <a:tblPr firstRow="1" bandRow="1">
                <a:tableStyleId>{B301B821-A1FF-4177-AEE7-76D212191A09}</a:tableStyleId>
              </a:tblPr>
              <a:tblGrid>
                <a:gridCol w="1500382"/>
                <a:gridCol w="1500382"/>
                <a:gridCol w="1500382"/>
              </a:tblGrid>
              <a:tr h="474929">
                <a:tc>
                  <a:txBody>
                    <a:bodyPr/>
                    <a:lstStyle/>
                    <a:p>
                      <a:r>
                        <a:rPr lang="en-GB" sz="1200" dirty="0" smtClean="0"/>
                        <a:t>Name</a:t>
                      </a:r>
                      <a:r>
                        <a:rPr lang="en-GB" sz="1200" baseline="0" dirty="0" smtClean="0"/>
                        <a:t> </a:t>
                      </a:r>
                      <a:endParaRPr lang="en-GB" sz="1200" dirty="0"/>
                    </a:p>
                  </a:txBody>
                  <a:tcPr/>
                </a:tc>
                <a:tc>
                  <a:txBody>
                    <a:bodyPr/>
                    <a:lstStyle/>
                    <a:p>
                      <a:r>
                        <a:rPr lang="en-GB" sz="1200" dirty="0" smtClean="0"/>
                        <a:t>Length</a:t>
                      </a:r>
                      <a:r>
                        <a:rPr lang="en-GB" sz="1200" baseline="0" dirty="0" smtClean="0"/>
                        <a:t> x width x thickness</a:t>
                      </a:r>
                      <a:r>
                        <a:rPr lang="en-GB" sz="1200" dirty="0" smtClean="0"/>
                        <a:t>/mm</a:t>
                      </a:r>
                      <a:endParaRPr lang="en-GB" sz="1200" dirty="0"/>
                    </a:p>
                  </a:txBody>
                  <a:tcPr/>
                </a:tc>
                <a:tc>
                  <a:txBody>
                    <a:bodyPr/>
                    <a:lstStyle/>
                    <a:p>
                      <a:r>
                        <a:rPr lang="en-GB" sz="1200" dirty="0" smtClean="0"/>
                        <a:t>Weight/g</a:t>
                      </a:r>
                      <a:endParaRPr lang="en-GB" sz="1200" dirty="0"/>
                    </a:p>
                  </a:txBody>
                  <a:tcPr/>
                </a:tc>
              </a:tr>
              <a:tr h="225203">
                <a:tc>
                  <a:txBody>
                    <a:bodyPr/>
                    <a:lstStyle/>
                    <a:p>
                      <a:r>
                        <a:rPr lang="en-GB" sz="1200" dirty="0" smtClean="0"/>
                        <a:t>Payload area</a:t>
                      </a:r>
                      <a:endParaRPr lang="en-GB" sz="1200" dirty="0"/>
                    </a:p>
                  </a:txBody>
                  <a:tcPr/>
                </a:tc>
                <a:tc>
                  <a:txBody>
                    <a:bodyPr/>
                    <a:lstStyle/>
                    <a:p>
                      <a:r>
                        <a:rPr lang="en-GB" sz="1200" dirty="0" smtClean="0"/>
                        <a:t>415 x 292 x 25</a:t>
                      </a:r>
                      <a:endParaRPr lang="en-GB" sz="1200" dirty="0"/>
                    </a:p>
                  </a:txBody>
                  <a:tcPr/>
                </a:tc>
                <a:tc>
                  <a:txBody>
                    <a:bodyPr/>
                    <a:lstStyle/>
                    <a:p>
                      <a:r>
                        <a:rPr lang="en-GB" sz="1200" dirty="0" smtClean="0"/>
                        <a:t>340(without load)</a:t>
                      </a:r>
                      <a:endParaRPr lang="en-GB" sz="1200" dirty="0"/>
                    </a:p>
                  </a:txBody>
                  <a:tcPr/>
                </a:tc>
              </a:tr>
              <a:tr h="225203">
                <a:tc>
                  <a:txBody>
                    <a:bodyPr/>
                    <a:lstStyle/>
                    <a:p>
                      <a:r>
                        <a:rPr lang="en-GB" sz="1200" dirty="0" smtClean="0"/>
                        <a:t>Battery </a:t>
                      </a:r>
                      <a:endParaRPr lang="en-GB" sz="1200" dirty="0"/>
                    </a:p>
                  </a:txBody>
                  <a:tcPr/>
                </a:tc>
                <a:tc>
                  <a:txBody>
                    <a:bodyPr/>
                    <a:lstStyle/>
                    <a:p>
                      <a:r>
                        <a:rPr lang="en-GB" sz="1200" dirty="0" smtClean="0"/>
                        <a:t>74 x 55 </a:t>
                      </a:r>
                      <a:r>
                        <a:rPr lang="en-US" altLang="zh-CN" sz="1200" dirty="0" smtClean="0"/>
                        <a:t>x 20</a:t>
                      </a:r>
                      <a:endParaRPr lang="en-GB" sz="1200" dirty="0"/>
                    </a:p>
                  </a:txBody>
                  <a:tcPr/>
                </a:tc>
                <a:tc>
                  <a:txBody>
                    <a:bodyPr/>
                    <a:lstStyle/>
                    <a:p>
                      <a:r>
                        <a:rPr lang="en-GB" sz="1200" dirty="0" smtClean="0"/>
                        <a:t>145</a:t>
                      </a:r>
                      <a:endParaRPr lang="en-GB" sz="1200" dirty="0"/>
                    </a:p>
                  </a:txBody>
                  <a:tcPr/>
                </a:tc>
              </a:tr>
              <a:tr h="225203">
                <a:tc>
                  <a:txBody>
                    <a:bodyPr/>
                    <a:lstStyle/>
                    <a:p>
                      <a:r>
                        <a:rPr lang="en-GB" sz="1200" dirty="0" smtClean="0"/>
                        <a:t>Lift </a:t>
                      </a:r>
                      <a:endParaRPr lang="en-GB" sz="1200" dirty="0"/>
                    </a:p>
                  </a:txBody>
                  <a:tcPr/>
                </a:tc>
                <a:tc>
                  <a:txBody>
                    <a:bodyPr/>
                    <a:lstStyle/>
                    <a:p>
                      <a:r>
                        <a:rPr lang="en-GB" sz="1200" dirty="0" smtClean="0"/>
                        <a:t>75 x 75 x 15.4</a:t>
                      </a:r>
                      <a:endParaRPr lang="en-GB" sz="1200" dirty="0"/>
                    </a:p>
                  </a:txBody>
                  <a:tcPr/>
                </a:tc>
                <a:tc>
                  <a:txBody>
                    <a:bodyPr/>
                    <a:lstStyle/>
                    <a:p>
                      <a:r>
                        <a:rPr lang="en-GB" sz="1200" dirty="0" smtClean="0"/>
                        <a:t>33</a:t>
                      </a:r>
                      <a:endParaRPr lang="en-GB" sz="1200" dirty="0"/>
                    </a:p>
                  </a:txBody>
                  <a:tcPr/>
                </a:tc>
              </a:tr>
              <a:tr h="225203">
                <a:tc>
                  <a:txBody>
                    <a:bodyPr/>
                    <a:lstStyle/>
                    <a:p>
                      <a:r>
                        <a:rPr lang="en-GB" sz="1200" dirty="0" smtClean="0"/>
                        <a:t>Propulsion</a:t>
                      </a:r>
                      <a:endParaRPr lang="en-GB" sz="1200" dirty="0"/>
                    </a:p>
                  </a:txBody>
                  <a:tcPr/>
                </a:tc>
                <a:tc>
                  <a:txBody>
                    <a:bodyPr/>
                    <a:lstStyle/>
                    <a:p>
                      <a:r>
                        <a:rPr lang="en-US" altLang="zh-CN" sz="1200" dirty="0" smtClean="0"/>
                        <a:t>100 </a:t>
                      </a:r>
                      <a:r>
                        <a:rPr lang="en-GB" sz="1200" dirty="0" smtClean="0"/>
                        <a:t>x </a:t>
                      </a:r>
                      <a:r>
                        <a:rPr lang="en-US" altLang="zh-CN" sz="1200" dirty="0" smtClean="0"/>
                        <a:t>100 </a:t>
                      </a:r>
                      <a:r>
                        <a:rPr lang="en-GB" sz="1200" dirty="0" smtClean="0"/>
                        <a:t>x 25</a:t>
                      </a:r>
                      <a:r>
                        <a:rPr lang="zh-CN" altLang="en-US" sz="1200" dirty="0" smtClean="0"/>
                        <a:t> </a:t>
                      </a:r>
                      <a:endParaRPr lang="en-GB" sz="1200" dirty="0"/>
                    </a:p>
                  </a:txBody>
                  <a:tcPr/>
                </a:tc>
                <a:tc>
                  <a:txBody>
                    <a:bodyPr/>
                    <a:lstStyle/>
                    <a:p>
                      <a:r>
                        <a:rPr lang="en-GB" sz="1200" dirty="0" smtClean="0"/>
                        <a:t>150</a:t>
                      </a:r>
                      <a:endParaRPr lang="en-GB" sz="1200" dirty="0"/>
                    </a:p>
                  </a:txBody>
                  <a:tcPr/>
                </a:tc>
              </a:tr>
              <a:tr h="173819">
                <a:tc>
                  <a:txBody>
                    <a:bodyPr/>
                    <a:lstStyle/>
                    <a:p>
                      <a:r>
                        <a:rPr lang="en-GB" sz="1200" dirty="0" smtClean="0"/>
                        <a:t>servo</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23 x 12 x 27</a:t>
                      </a:r>
                      <a:endParaRPr lang="en-GB" sz="1200" dirty="0" smtClean="0"/>
                    </a:p>
                  </a:txBody>
                  <a:tcPr/>
                </a:tc>
                <a:tc>
                  <a:txBody>
                    <a:bodyPr/>
                    <a:lstStyle/>
                    <a:p>
                      <a:r>
                        <a:rPr lang="en-GB" sz="1200" dirty="0" smtClean="0"/>
                        <a:t>11</a:t>
                      </a:r>
                      <a:endParaRPr lang="en-GB" sz="1200" dirty="0"/>
                    </a:p>
                  </a:txBody>
                  <a:tcPr/>
                </a:tc>
              </a:tr>
              <a:tr h="225203">
                <a:tc>
                  <a:txBody>
                    <a:bodyPr/>
                    <a:lstStyle/>
                    <a:p>
                      <a:r>
                        <a:rPr lang="en-GB" sz="1200" dirty="0" smtClean="0"/>
                        <a:t>Load </a:t>
                      </a:r>
                      <a:endParaRPr lang="en-GB" sz="1200" dirty="0"/>
                    </a:p>
                  </a:txBody>
                  <a:tcPr/>
                </a:tc>
                <a:tc>
                  <a:txBody>
                    <a:bodyPr/>
                    <a:lstStyle/>
                    <a:p>
                      <a:r>
                        <a:rPr lang="en-GB" sz="1200" dirty="0" smtClean="0"/>
                        <a:t>57 x 57 x 11.5</a:t>
                      </a:r>
                      <a:endParaRPr lang="en-GB" sz="1200" dirty="0"/>
                    </a:p>
                  </a:txBody>
                  <a:tcPr/>
                </a:tc>
                <a:tc>
                  <a:txBody>
                    <a:bodyPr/>
                    <a:lstStyle/>
                    <a:p>
                      <a:r>
                        <a:rPr lang="en-GB" sz="1200" dirty="0" smtClean="0"/>
                        <a:t>200</a:t>
                      </a:r>
                      <a:endParaRPr lang="en-GB" sz="1200" dirty="0"/>
                    </a:p>
                  </a:txBody>
                  <a:tcPr/>
                </a:tc>
              </a:tr>
              <a:tr h="225203">
                <a:tc>
                  <a:txBody>
                    <a:bodyPr/>
                    <a:lstStyle/>
                    <a:p>
                      <a:r>
                        <a:rPr lang="en-GB" sz="1200" dirty="0" smtClean="0"/>
                        <a:t>motor</a:t>
                      </a:r>
                      <a:endParaRPr lang="en-GB" sz="1200" dirty="0"/>
                    </a:p>
                  </a:txBody>
                  <a:tcPr/>
                </a:tc>
                <a:tc>
                  <a:txBody>
                    <a:bodyPr/>
                    <a:lstStyle/>
                    <a:p>
                      <a:r>
                        <a:rPr lang="en-GB" sz="1200" dirty="0" smtClean="0"/>
                        <a:t>27.7 x 27.7 x 47</a:t>
                      </a:r>
                      <a:endParaRPr lang="en-GB" sz="1200" dirty="0"/>
                    </a:p>
                  </a:txBody>
                  <a:tcPr/>
                </a:tc>
                <a:tc>
                  <a:txBody>
                    <a:bodyPr/>
                    <a:lstStyle/>
                    <a:p>
                      <a:r>
                        <a:rPr lang="en-GB" sz="1200" dirty="0" smtClean="0"/>
                        <a:t>51</a:t>
                      </a:r>
                      <a:endParaRPr lang="en-GB" sz="1200" dirty="0"/>
                    </a:p>
                  </a:txBody>
                  <a:tcPr/>
                </a:tc>
              </a:tr>
            </a:tbl>
          </a:graphicData>
        </a:graphic>
      </p:graphicFrame>
      <p:cxnSp>
        <p:nvCxnSpPr>
          <p:cNvPr id="6" name="Straight Arrow Connector 5"/>
          <p:cNvCxnSpPr/>
          <p:nvPr/>
        </p:nvCxnSpPr>
        <p:spPr>
          <a:xfrm flipH="1">
            <a:off x="7182874" y="3059035"/>
            <a:ext cx="651430" cy="5247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7567642" y="2141515"/>
            <a:ext cx="732273" cy="4175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5"/>
          <p:cNvCxnSpPr/>
          <p:nvPr/>
        </p:nvCxnSpPr>
        <p:spPr>
          <a:xfrm flipH="1" flipV="1">
            <a:off x="8414881" y="1684777"/>
            <a:ext cx="630057" cy="10180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5"/>
          <p:cNvCxnSpPr/>
          <p:nvPr/>
        </p:nvCxnSpPr>
        <p:spPr>
          <a:xfrm flipH="1" flipV="1">
            <a:off x="9052071" y="1733691"/>
            <a:ext cx="487013" cy="6797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5"/>
          <p:cNvCxnSpPr/>
          <p:nvPr/>
        </p:nvCxnSpPr>
        <p:spPr>
          <a:xfrm flipH="1" flipV="1">
            <a:off x="8561243" y="1014384"/>
            <a:ext cx="890755" cy="2940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5"/>
          <p:cNvCxnSpPr/>
          <p:nvPr/>
        </p:nvCxnSpPr>
        <p:spPr>
          <a:xfrm>
            <a:off x="10518387" y="2612996"/>
            <a:ext cx="429082" cy="8326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15"/>
          <p:cNvCxnSpPr/>
          <p:nvPr/>
        </p:nvCxnSpPr>
        <p:spPr>
          <a:xfrm flipV="1">
            <a:off x="10365959" y="949030"/>
            <a:ext cx="214541" cy="2374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745466" y="1468049"/>
            <a:ext cx="1092481" cy="246221"/>
          </a:xfrm>
          <a:prstGeom prst="rect">
            <a:avLst/>
          </a:prstGeom>
          <a:noFill/>
        </p:spPr>
        <p:txBody>
          <a:bodyPr wrap="square" rtlCol="0">
            <a:spAutoFit/>
          </a:bodyPr>
          <a:lstStyle/>
          <a:p>
            <a:r>
              <a:rPr kumimoji="1" lang="en-GB" altLang="zh-CN" sz="1000" dirty="0" smtClean="0">
                <a:solidFill>
                  <a:schemeClr val="bg1"/>
                </a:solidFill>
              </a:rPr>
              <a:t>Battery area</a:t>
            </a:r>
            <a:endParaRPr kumimoji="1" lang="zh-CN" altLang="en-US" sz="1000" dirty="0">
              <a:solidFill>
                <a:schemeClr val="bg1"/>
              </a:solidFill>
            </a:endParaRPr>
          </a:p>
        </p:txBody>
      </p:sp>
      <p:sp>
        <p:nvSpPr>
          <p:cNvPr id="29" name="文本框 28"/>
          <p:cNvSpPr txBox="1"/>
          <p:nvPr/>
        </p:nvSpPr>
        <p:spPr>
          <a:xfrm>
            <a:off x="7003421" y="1933845"/>
            <a:ext cx="787517" cy="246221"/>
          </a:xfrm>
          <a:prstGeom prst="rect">
            <a:avLst/>
          </a:prstGeom>
          <a:noFill/>
        </p:spPr>
        <p:txBody>
          <a:bodyPr wrap="square" rtlCol="0">
            <a:spAutoFit/>
          </a:bodyPr>
          <a:lstStyle/>
          <a:p>
            <a:r>
              <a:rPr kumimoji="1" lang="en-GB" altLang="zh-CN" sz="1000" dirty="0" smtClean="0">
                <a:solidFill>
                  <a:schemeClr val="bg1"/>
                </a:solidFill>
              </a:rPr>
              <a:t>Load area</a:t>
            </a:r>
            <a:endParaRPr kumimoji="1" lang="zh-CN" altLang="en-US" sz="1000" dirty="0">
              <a:solidFill>
                <a:schemeClr val="bg1"/>
              </a:solidFill>
            </a:endParaRPr>
          </a:p>
        </p:txBody>
      </p:sp>
      <p:sp>
        <p:nvSpPr>
          <p:cNvPr id="30" name="文本框 29"/>
          <p:cNvSpPr txBox="1"/>
          <p:nvPr/>
        </p:nvSpPr>
        <p:spPr>
          <a:xfrm>
            <a:off x="8480751" y="1541757"/>
            <a:ext cx="937075" cy="246221"/>
          </a:xfrm>
          <a:prstGeom prst="rect">
            <a:avLst/>
          </a:prstGeom>
          <a:noFill/>
        </p:spPr>
        <p:txBody>
          <a:bodyPr wrap="square" rtlCol="0">
            <a:spAutoFit/>
          </a:bodyPr>
          <a:lstStyle/>
          <a:p>
            <a:r>
              <a:rPr kumimoji="1" lang="en-GB" altLang="zh-CN" sz="1000" smtClean="0">
                <a:solidFill>
                  <a:schemeClr val="bg1"/>
                </a:solidFill>
              </a:rPr>
              <a:t>motor holder</a:t>
            </a:r>
            <a:endParaRPr kumimoji="1" lang="zh-CN" altLang="en-US" sz="1000" dirty="0">
              <a:solidFill>
                <a:schemeClr val="bg1"/>
              </a:solidFill>
            </a:endParaRPr>
          </a:p>
        </p:txBody>
      </p:sp>
      <p:sp>
        <p:nvSpPr>
          <p:cNvPr id="31" name="文本框 30"/>
          <p:cNvSpPr txBox="1"/>
          <p:nvPr/>
        </p:nvSpPr>
        <p:spPr>
          <a:xfrm>
            <a:off x="7882791" y="771488"/>
            <a:ext cx="1263103" cy="246221"/>
          </a:xfrm>
          <a:prstGeom prst="rect">
            <a:avLst/>
          </a:prstGeom>
          <a:noFill/>
        </p:spPr>
        <p:txBody>
          <a:bodyPr wrap="square" rtlCol="0">
            <a:spAutoFit/>
          </a:bodyPr>
          <a:lstStyle/>
          <a:p>
            <a:r>
              <a:rPr kumimoji="1" lang="en-GB" altLang="zh-CN" sz="1000" dirty="0" smtClean="0">
                <a:solidFill>
                  <a:schemeClr val="bg1"/>
                </a:solidFill>
              </a:rPr>
              <a:t>Propulsion fan case</a:t>
            </a:r>
            <a:endParaRPr kumimoji="1" lang="zh-CN" altLang="en-US" sz="1000" dirty="0">
              <a:solidFill>
                <a:schemeClr val="bg1"/>
              </a:solidFill>
            </a:endParaRPr>
          </a:p>
        </p:txBody>
      </p:sp>
      <p:sp>
        <p:nvSpPr>
          <p:cNvPr id="32" name="文本框 31"/>
          <p:cNvSpPr txBox="1"/>
          <p:nvPr/>
        </p:nvSpPr>
        <p:spPr>
          <a:xfrm>
            <a:off x="10585201" y="3415140"/>
            <a:ext cx="787517" cy="246221"/>
          </a:xfrm>
          <a:prstGeom prst="rect">
            <a:avLst/>
          </a:prstGeom>
          <a:noFill/>
        </p:spPr>
        <p:txBody>
          <a:bodyPr wrap="square" rtlCol="0">
            <a:spAutoFit/>
          </a:bodyPr>
          <a:lstStyle/>
          <a:p>
            <a:r>
              <a:rPr kumimoji="1" lang="en-GB" altLang="zh-CN" sz="1000" dirty="0" smtClean="0">
                <a:solidFill>
                  <a:schemeClr val="bg1"/>
                </a:solidFill>
              </a:rPr>
              <a:t>servo area</a:t>
            </a:r>
            <a:endParaRPr kumimoji="1" lang="zh-CN" altLang="en-US" sz="1000" dirty="0">
              <a:solidFill>
                <a:schemeClr val="bg1"/>
              </a:solidFill>
            </a:endParaRPr>
          </a:p>
        </p:txBody>
      </p:sp>
      <p:sp>
        <p:nvSpPr>
          <p:cNvPr id="33" name="文本框 32"/>
          <p:cNvSpPr txBox="1"/>
          <p:nvPr/>
        </p:nvSpPr>
        <p:spPr>
          <a:xfrm>
            <a:off x="6745098" y="3570256"/>
            <a:ext cx="856266" cy="246221"/>
          </a:xfrm>
          <a:prstGeom prst="rect">
            <a:avLst/>
          </a:prstGeom>
          <a:noFill/>
        </p:spPr>
        <p:txBody>
          <a:bodyPr wrap="square" rtlCol="0">
            <a:spAutoFit/>
          </a:bodyPr>
          <a:lstStyle/>
          <a:p>
            <a:r>
              <a:rPr kumimoji="1" lang="en-GB" altLang="zh-CN" sz="1000" dirty="0" smtClean="0">
                <a:solidFill>
                  <a:schemeClr val="bg1"/>
                </a:solidFill>
              </a:rPr>
              <a:t>Lift fan area</a:t>
            </a:r>
            <a:endParaRPr kumimoji="1" lang="zh-CN" altLang="en-US" sz="1000" dirty="0">
              <a:solidFill>
                <a:schemeClr val="bg1"/>
              </a:solidFill>
            </a:endParaRPr>
          </a:p>
        </p:txBody>
      </p:sp>
      <p:sp>
        <p:nvSpPr>
          <p:cNvPr id="34" name="文本框 33"/>
          <p:cNvSpPr txBox="1"/>
          <p:nvPr/>
        </p:nvSpPr>
        <p:spPr>
          <a:xfrm>
            <a:off x="10545423" y="785184"/>
            <a:ext cx="918829" cy="246221"/>
          </a:xfrm>
          <a:prstGeom prst="rect">
            <a:avLst/>
          </a:prstGeom>
          <a:noFill/>
        </p:spPr>
        <p:txBody>
          <a:bodyPr wrap="square" rtlCol="0">
            <a:spAutoFit/>
          </a:bodyPr>
          <a:lstStyle/>
          <a:p>
            <a:r>
              <a:rPr kumimoji="1" lang="en-GB" altLang="zh-CN" sz="1000" dirty="0" smtClean="0">
                <a:solidFill>
                  <a:schemeClr val="bg1"/>
                </a:solidFill>
              </a:rPr>
              <a:t>Support stick</a:t>
            </a:r>
            <a:endParaRPr kumimoji="1" lang="zh-CN" altLang="en-US" sz="1000" dirty="0">
              <a:solidFill>
                <a:schemeClr val="bg1"/>
              </a:solidFill>
            </a:endParaRPr>
          </a:p>
        </p:txBody>
      </p:sp>
      <p:cxnSp>
        <p:nvCxnSpPr>
          <p:cNvPr id="35" name="Straight Arrow Connector 15"/>
          <p:cNvCxnSpPr/>
          <p:nvPr/>
        </p:nvCxnSpPr>
        <p:spPr>
          <a:xfrm flipH="1" flipV="1">
            <a:off x="7282351" y="2133499"/>
            <a:ext cx="1962486" cy="895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98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4682691" cy="542969"/>
          </a:xfrm>
        </p:spPr>
        <p:txBody>
          <a:bodyPr>
            <a:normAutofit fontScale="90000"/>
          </a:bodyPr>
          <a:lstStyle/>
          <a:p>
            <a:r>
              <a:rPr lang="en-US" dirty="0" smtClean="0"/>
              <a:t>Turning – Final Design</a:t>
            </a:r>
            <a:endParaRPr lang="en-US" dirty="0"/>
          </a:p>
        </p:txBody>
      </p:sp>
      <p:sp>
        <p:nvSpPr>
          <p:cNvPr id="14" name="Content Placeholder 13"/>
          <p:cNvSpPr>
            <a:spLocks noGrp="1"/>
          </p:cNvSpPr>
          <p:nvPr>
            <p:ph idx="1"/>
          </p:nvPr>
        </p:nvSpPr>
        <p:spPr>
          <a:xfrm>
            <a:off x="306403" y="638648"/>
            <a:ext cx="5933975" cy="3047038"/>
          </a:xfrm>
        </p:spPr>
        <p:txBody>
          <a:bodyPr>
            <a:normAutofit fontScale="77500" lnSpcReduction="20000"/>
          </a:bodyPr>
          <a:lstStyle/>
          <a:p>
            <a:pPr marL="45720" indent="0">
              <a:buNone/>
            </a:pPr>
            <a:r>
              <a:rPr lang="en-US" sz="1600" dirty="0" smtClean="0"/>
              <a:t>In order to turn the hovercraft, the use of rudders was selected as it was the option that best fulfilled selection criteria.</a:t>
            </a:r>
          </a:p>
          <a:p>
            <a:r>
              <a:rPr lang="en-US" sz="1600" dirty="0" smtClean="0"/>
              <a:t>Rudders can be made with a cheap material, and are easy to manufacture.</a:t>
            </a:r>
          </a:p>
          <a:p>
            <a:r>
              <a:rPr lang="en-US" sz="1600" dirty="0" smtClean="0"/>
              <a:t>Having more than one rudder increases the amount of air that can be redirected, the rudders needs to have a synchronized movement system. A simple linkage was chosen over a more complex 4 bar system.  </a:t>
            </a:r>
          </a:p>
          <a:p>
            <a:r>
              <a:rPr lang="en-US" sz="1600" dirty="0" smtClean="0"/>
              <a:t>Radius of turn needs to be minimized, this is done by redirecting more air flow through a symmetrical airfoil design to minimize air drag. And through having two rudders rather than just one.</a:t>
            </a:r>
          </a:p>
          <a:p>
            <a:r>
              <a:rPr lang="en-US" sz="1600" dirty="0" smtClean="0"/>
              <a:t>The rudder is secured through the use of pins attached to the cowling. The location of the pin is in the thickest part of the rudder as it will bear high amounts of load.</a:t>
            </a:r>
          </a:p>
          <a:p>
            <a:r>
              <a:rPr lang="en-US" sz="1600" dirty="0" smtClean="0"/>
              <a:t>There is a 4mm tolerance between the height of the rudder and the parts to secure it</a:t>
            </a:r>
          </a:p>
          <a:p>
            <a:endParaRPr lang="en-US" sz="1600" dirty="0" smtClean="0"/>
          </a:p>
          <a:p>
            <a:pPr marL="45720" indent="0">
              <a:buNone/>
            </a:pPr>
            <a:endParaRPr lang="en-US" sz="1600" dirty="0" smtClean="0"/>
          </a:p>
        </p:txBody>
      </p:sp>
      <p:sp>
        <p:nvSpPr>
          <p:cNvPr id="2" name="TextBox 1"/>
          <p:cNvSpPr txBox="1"/>
          <p:nvPr/>
        </p:nvSpPr>
        <p:spPr>
          <a:xfrm>
            <a:off x="25667" y="127692"/>
            <a:ext cx="2153154" cy="261610"/>
          </a:xfrm>
          <a:prstGeom prst="rect">
            <a:avLst/>
          </a:prstGeom>
          <a:noFill/>
        </p:spPr>
        <p:txBody>
          <a:bodyPr wrap="none" rtlCol="0">
            <a:spAutoFit/>
          </a:bodyPr>
          <a:lstStyle/>
          <a:p>
            <a:r>
              <a:rPr lang="en-GB" sz="1100" b="1" dirty="0" smtClean="0"/>
              <a:t>Paul Longe – Integration Engineer</a:t>
            </a:r>
            <a:endParaRPr lang="en-GB" sz="1100" b="1" dirty="0"/>
          </a:p>
        </p:txBody>
      </p:sp>
      <p:sp>
        <p:nvSpPr>
          <p:cNvPr id="3" name="Rectangle 2"/>
          <p:cNvSpPr/>
          <p:nvPr/>
        </p:nvSpPr>
        <p:spPr>
          <a:xfrm>
            <a:off x="7343273" y="585536"/>
            <a:ext cx="4527884" cy="265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306403" y="3478047"/>
            <a:ext cx="6198670" cy="1631216"/>
          </a:xfrm>
          <a:prstGeom prst="rect">
            <a:avLst/>
          </a:prstGeom>
          <a:noFill/>
        </p:spPr>
        <p:txBody>
          <a:bodyPr wrap="square" rtlCol="0">
            <a:spAutoFit/>
          </a:bodyPr>
          <a:lstStyle/>
          <a:p>
            <a:r>
              <a:rPr lang="en-GB" sz="1400" dirty="0" smtClean="0"/>
              <a:t>Although it is difficult to calculate how much airflow the rudders are able to redirected, I have done calculations to show how much rotation can be achieved over a time period with the rudders set to different angles.</a:t>
            </a:r>
          </a:p>
          <a:p>
            <a:r>
              <a:rPr lang="en-GB" sz="1400" dirty="0" smtClean="0"/>
              <a:t>The table displays total angle turned over a time period at different angles of the rudder. It shows a 10° increase in rudder angle results in a 8.5% increase in turn for all times</a:t>
            </a:r>
          </a:p>
          <a:p>
            <a:endParaRPr lang="en-GB" sz="1600" dirty="0" smtClean="0"/>
          </a:p>
        </p:txBody>
      </p:sp>
      <p:cxnSp>
        <p:nvCxnSpPr>
          <p:cNvPr id="6" name="Straight Arrow Connector 5"/>
          <p:cNvCxnSpPr/>
          <p:nvPr/>
        </p:nvCxnSpPr>
        <p:spPr>
          <a:xfrm flipH="1">
            <a:off x="6214891" y="1410177"/>
            <a:ext cx="1399673" cy="6110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619113890"/>
              </p:ext>
            </p:extLst>
          </p:nvPr>
        </p:nvGraphicFramePr>
        <p:xfrm>
          <a:off x="7227146" y="3595214"/>
          <a:ext cx="2376576" cy="2494280"/>
        </p:xfrm>
        <a:graphic>
          <a:graphicData uri="http://schemas.openxmlformats.org/drawingml/2006/table">
            <a:tbl>
              <a:tblPr firstRow="1" bandRow="1">
                <a:tableStyleId>{B301B821-A1FF-4177-AEE7-76D212191A09}</a:tableStyleId>
              </a:tblPr>
              <a:tblGrid>
                <a:gridCol w="1188288"/>
                <a:gridCol w="1188288"/>
              </a:tblGrid>
              <a:tr h="370840">
                <a:tc gridSpan="2">
                  <a:txBody>
                    <a:bodyPr/>
                    <a:lstStyle/>
                    <a:p>
                      <a:r>
                        <a:rPr lang="en-GB" dirty="0" smtClean="0"/>
                        <a:t>Rudder angle 60°</a:t>
                      </a:r>
                      <a:endParaRPr lang="en-GB" dirty="0"/>
                    </a:p>
                  </a:txBody>
                  <a:tcPr/>
                </a:tc>
                <a:tc hMerge="1">
                  <a:txBody>
                    <a:bodyPr/>
                    <a:lstStyle/>
                    <a:p>
                      <a:endParaRPr lang="en-GB" dirty="0"/>
                    </a:p>
                  </a:txBody>
                  <a:tcPr/>
                </a:tc>
              </a:tr>
              <a:tr h="370840">
                <a:tc>
                  <a:txBody>
                    <a:bodyPr/>
                    <a:lstStyle/>
                    <a:p>
                      <a:r>
                        <a:rPr lang="en-GB" dirty="0" smtClean="0"/>
                        <a:t>Time (s)</a:t>
                      </a:r>
                      <a:endParaRPr lang="en-GB" dirty="0"/>
                    </a:p>
                  </a:txBody>
                  <a:tcPr/>
                </a:tc>
                <a:tc>
                  <a:txBody>
                    <a:bodyPr/>
                    <a:lstStyle/>
                    <a:p>
                      <a:r>
                        <a:rPr lang="en-GB" dirty="0" smtClean="0"/>
                        <a:t>Angle</a:t>
                      </a:r>
                      <a:r>
                        <a:rPr lang="en-GB" baseline="0" dirty="0" smtClean="0"/>
                        <a:t> turned(°)</a:t>
                      </a:r>
                      <a:endParaRPr lang="en-GB" dirty="0"/>
                    </a:p>
                  </a:txBody>
                  <a:tcPr/>
                </a:tc>
              </a:tr>
              <a:tr h="370840">
                <a:tc>
                  <a:txBody>
                    <a:bodyPr/>
                    <a:lstStyle/>
                    <a:p>
                      <a:r>
                        <a:rPr lang="en-GB" dirty="0" smtClean="0"/>
                        <a:t>0.1</a:t>
                      </a:r>
                      <a:endParaRPr lang="en-GB" dirty="0"/>
                    </a:p>
                  </a:txBody>
                  <a:tcPr/>
                </a:tc>
                <a:tc>
                  <a:txBody>
                    <a:bodyPr/>
                    <a:lstStyle/>
                    <a:p>
                      <a:r>
                        <a:rPr lang="en-GB" dirty="0" smtClean="0"/>
                        <a:t>11.58</a:t>
                      </a:r>
                    </a:p>
                  </a:txBody>
                  <a:tcPr/>
                </a:tc>
              </a:tr>
              <a:tr h="370840">
                <a:tc>
                  <a:txBody>
                    <a:bodyPr/>
                    <a:lstStyle/>
                    <a:p>
                      <a:r>
                        <a:rPr lang="en-GB" dirty="0" smtClean="0"/>
                        <a:t>0.2</a:t>
                      </a:r>
                      <a:endParaRPr lang="en-GB" dirty="0"/>
                    </a:p>
                  </a:txBody>
                  <a:tcPr/>
                </a:tc>
                <a:tc>
                  <a:txBody>
                    <a:bodyPr/>
                    <a:lstStyle/>
                    <a:p>
                      <a:r>
                        <a:rPr lang="en-GB" dirty="0" smtClean="0"/>
                        <a:t>46.31</a:t>
                      </a:r>
                      <a:endParaRPr lang="en-GB" dirty="0"/>
                    </a:p>
                  </a:txBody>
                  <a:tcPr/>
                </a:tc>
              </a:tr>
              <a:tr h="370840">
                <a:tc>
                  <a:txBody>
                    <a:bodyPr/>
                    <a:lstStyle/>
                    <a:p>
                      <a:r>
                        <a:rPr lang="en-GB" dirty="0" smtClean="0"/>
                        <a:t>0.3</a:t>
                      </a:r>
                      <a:endParaRPr lang="en-GB" dirty="0"/>
                    </a:p>
                  </a:txBody>
                  <a:tcPr/>
                </a:tc>
                <a:tc>
                  <a:txBody>
                    <a:bodyPr/>
                    <a:lstStyle/>
                    <a:p>
                      <a:r>
                        <a:rPr lang="en-GB" dirty="0" smtClean="0"/>
                        <a:t>104.20</a:t>
                      </a:r>
                      <a:endParaRPr lang="en-GB" dirty="0"/>
                    </a:p>
                  </a:txBody>
                  <a:tcPr/>
                </a:tc>
              </a:tr>
              <a:tr h="370840">
                <a:tc>
                  <a:txBody>
                    <a:bodyPr/>
                    <a:lstStyle/>
                    <a:p>
                      <a:r>
                        <a:rPr lang="en-GB" dirty="0" smtClean="0"/>
                        <a:t>0.4</a:t>
                      </a:r>
                      <a:endParaRPr lang="en-GB" dirty="0"/>
                    </a:p>
                  </a:txBody>
                  <a:tcPr/>
                </a:tc>
                <a:tc>
                  <a:txBody>
                    <a:bodyPr/>
                    <a:lstStyle/>
                    <a:p>
                      <a:r>
                        <a:rPr lang="en-GB" dirty="0" smtClean="0"/>
                        <a:t>185.25</a:t>
                      </a:r>
                      <a:endParaRPr lang="en-GB" dirty="0"/>
                    </a:p>
                  </a:txBody>
                  <a:tcPr/>
                </a:tc>
              </a:tr>
            </a:tbl>
          </a:graphicData>
        </a:graphic>
      </p:graphicFrame>
      <p:pic>
        <p:nvPicPr>
          <p:cNvPr id="5" name="Picture 4"/>
          <p:cNvPicPr>
            <a:picLocks noChangeAspect="1"/>
          </p:cNvPicPr>
          <p:nvPr/>
        </p:nvPicPr>
        <p:blipFill rotWithShape="1">
          <a:blip r:embed="rId2"/>
          <a:srcRect l="39287" t="12428" r="29228" b="10329"/>
          <a:stretch/>
        </p:blipFill>
        <p:spPr>
          <a:xfrm>
            <a:off x="9193245" y="1967768"/>
            <a:ext cx="820954" cy="1258796"/>
          </a:xfrm>
          <a:prstGeom prst="rect">
            <a:avLst/>
          </a:prstGeom>
        </p:spPr>
      </p:pic>
      <p:pic>
        <p:nvPicPr>
          <p:cNvPr id="7" name="Picture 6"/>
          <p:cNvPicPr>
            <a:picLocks noChangeAspect="1"/>
          </p:cNvPicPr>
          <p:nvPr/>
        </p:nvPicPr>
        <p:blipFill rotWithShape="1">
          <a:blip r:embed="rId3"/>
          <a:srcRect l="43536" t="26220" r="37308" b="11702"/>
          <a:stretch/>
        </p:blipFill>
        <p:spPr>
          <a:xfrm>
            <a:off x="11087994" y="1955833"/>
            <a:ext cx="621498" cy="1258796"/>
          </a:xfrm>
          <a:prstGeom prst="rect">
            <a:avLst/>
          </a:prstGeom>
        </p:spPr>
      </p:pic>
      <p:pic>
        <p:nvPicPr>
          <p:cNvPr id="8" name="Picture 7"/>
          <p:cNvPicPr>
            <a:picLocks noChangeAspect="1"/>
          </p:cNvPicPr>
          <p:nvPr/>
        </p:nvPicPr>
        <p:blipFill rotWithShape="1">
          <a:blip r:embed="rId4"/>
          <a:srcRect l="50323" t="17257" r="28399" b="11080"/>
          <a:stretch/>
        </p:blipFill>
        <p:spPr>
          <a:xfrm>
            <a:off x="10312366" y="1964142"/>
            <a:ext cx="599734" cy="1262422"/>
          </a:xfrm>
          <a:prstGeom prst="rect">
            <a:avLst/>
          </a:prstGeom>
        </p:spPr>
      </p:pic>
      <p:pic>
        <p:nvPicPr>
          <p:cNvPr id="12" name="Picture 11"/>
          <p:cNvPicPr>
            <a:picLocks noChangeAspect="1"/>
          </p:cNvPicPr>
          <p:nvPr/>
        </p:nvPicPr>
        <p:blipFill rotWithShape="1">
          <a:blip r:embed="rId5"/>
          <a:srcRect l="33484" t="20356" r="33894" b="33668"/>
          <a:stretch/>
        </p:blipFill>
        <p:spPr>
          <a:xfrm>
            <a:off x="7389482" y="1955833"/>
            <a:ext cx="1588714" cy="1259521"/>
          </a:xfrm>
          <a:prstGeom prst="rect">
            <a:avLst/>
          </a:prstGeom>
        </p:spPr>
      </p:pic>
      <p:pic>
        <p:nvPicPr>
          <p:cNvPr id="17" name="Picture 16"/>
          <p:cNvPicPr>
            <a:picLocks noChangeAspect="1"/>
          </p:cNvPicPr>
          <p:nvPr/>
        </p:nvPicPr>
        <p:blipFill rotWithShape="1">
          <a:blip r:embed="rId6"/>
          <a:srcRect l="39620" t="36452" r="16235" b="39355"/>
          <a:stretch/>
        </p:blipFill>
        <p:spPr>
          <a:xfrm>
            <a:off x="7358240" y="618037"/>
            <a:ext cx="3264827" cy="1006450"/>
          </a:xfrm>
          <a:prstGeom prst="rect">
            <a:avLst/>
          </a:prstGeom>
        </p:spPr>
      </p:pic>
      <p:pic>
        <p:nvPicPr>
          <p:cNvPr id="20" name="Picture 19"/>
          <p:cNvPicPr>
            <a:picLocks noChangeAspect="1"/>
          </p:cNvPicPr>
          <p:nvPr/>
        </p:nvPicPr>
        <p:blipFill rotWithShape="1">
          <a:blip r:embed="rId7"/>
          <a:srcRect l="89" t="16237" r="49416" b="60466"/>
          <a:stretch/>
        </p:blipFill>
        <p:spPr>
          <a:xfrm>
            <a:off x="306403" y="4847572"/>
            <a:ext cx="6087529" cy="1579809"/>
          </a:xfrm>
          <a:prstGeom prst="rect">
            <a:avLst/>
          </a:prstGeom>
        </p:spPr>
      </p:pic>
      <p:graphicFrame>
        <p:nvGraphicFramePr>
          <p:cNvPr id="25" name="Table 24"/>
          <p:cNvGraphicFramePr>
            <a:graphicFrameLocks noGrp="1"/>
          </p:cNvGraphicFramePr>
          <p:nvPr>
            <p:extLst>
              <p:ext uri="{D42A27DB-BD31-4B8C-83A1-F6EECF244321}">
                <p14:modId xmlns:p14="http://schemas.microsoft.com/office/powerpoint/2010/main" val="476800755"/>
              </p:ext>
            </p:extLst>
          </p:nvPr>
        </p:nvGraphicFramePr>
        <p:xfrm>
          <a:off x="9643690" y="3600432"/>
          <a:ext cx="2227468" cy="2494280"/>
        </p:xfrm>
        <a:graphic>
          <a:graphicData uri="http://schemas.openxmlformats.org/drawingml/2006/table">
            <a:tbl>
              <a:tblPr firstRow="1" bandRow="1">
                <a:tableStyleId>{B301B821-A1FF-4177-AEE7-76D212191A09}</a:tableStyleId>
              </a:tblPr>
              <a:tblGrid>
                <a:gridCol w="1113734"/>
                <a:gridCol w="1113734"/>
              </a:tblGrid>
              <a:tr h="370840">
                <a:tc gridSpan="2">
                  <a:txBody>
                    <a:bodyPr/>
                    <a:lstStyle/>
                    <a:p>
                      <a:r>
                        <a:rPr lang="en-GB" dirty="0" smtClean="0"/>
                        <a:t>Rudder angle 70°</a:t>
                      </a:r>
                      <a:endParaRPr lang="en-GB" dirty="0"/>
                    </a:p>
                  </a:txBody>
                  <a:tcPr/>
                </a:tc>
                <a:tc hMerge="1">
                  <a:txBody>
                    <a:bodyPr/>
                    <a:lstStyle/>
                    <a:p>
                      <a:endParaRPr lang="en-GB" dirty="0"/>
                    </a:p>
                  </a:txBody>
                  <a:tcPr/>
                </a:tc>
              </a:tr>
              <a:tr h="370840">
                <a:tc>
                  <a:txBody>
                    <a:bodyPr/>
                    <a:lstStyle/>
                    <a:p>
                      <a:r>
                        <a:rPr lang="en-GB" dirty="0" smtClean="0"/>
                        <a:t>Time (s)</a:t>
                      </a:r>
                      <a:endParaRPr lang="en-GB" dirty="0"/>
                    </a:p>
                  </a:txBody>
                  <a:tcPr/>
                </a:tc>
                <a:tc>
                  <a:txBody>
                    <a:bodyPr/>
                    <a:lstStyle/>
                    <a:p>
                      <a:r>
                        <a:rPr lang="en-GB" dirty="0" smtClean="0"/>
                        <a:t>Angle</a:t>
                      </a:r>
                      <a:r>
                        <a:rPr lang="en-GB" baseline="0" dirty="0" smtClean="0"/>
                        <a:t> turned(°)</a:t>
                      </a:r>
                      <a:endParaRPr lang="en-GB" dirty="0"/>
                    </a:p>
                  </a:txBody>
                  <a:tcPr/>
                </a:tc>
              </a:tr>
              <a:tr h="370840">
                <a:tc>
                  <a:txBody>
                    <a:bodyPr/>
                    <a:lstStyle/>
                    <a:p>
                      <a:r>
                        <a:rPr lang="en-GB" dirty="0" smtClean="0"/>
                        <a:t>0.1</a:t>
                      </a:r>
                      <a:endParaRPr lang="en-GB" dirty="0"/>
                    </a:p>
                  </a:txBody>
                  <a:tcPr/>
                </a:tc>
                <a:tc>
                  <a:txBody>
                    <a:bodyPr/>
                    <a:lstStyle/>
                    <a:p>
                      <a:r>
                        <a:rPr lang="en-GB" dirty="0" smtClean="0"/>
                        <a:t>12.56</a:t>
                      </a:r>
                    </a:p>
                  </a:txBody>
                  <a:tcPr/>
                </a:tc>
              </a:tr>
              <a:tr h="370840">
                <a:tc>
                  <a:txBody>
                    <a:bodyPr/>
                    <a:lstStyle/>
                    <a:p>
                      <a:r>
                        <a:rPr lang="en-GB" dirty="0" smtClean="0"/>
                        <a:t>0.2</a:t>
                      </a:r>
                      <a:endParaRPr lang="en-GB" dirty="0"/>
                    </a:p>
                  </a:txBody>
                  <a:tcPr/>
                </a:tc>
                <a:tc>
                  <a:txBody>
                    <a:bodyPr/>
                    <a:lstStyle/>
                    <a:p>
                      <a:r>
                        <a:rPr lang="en-GB" dirty="0" smtClean="0"/>
                        <a:t>50.25</a:t>
                      </a:r>
                      <a:endParaRPr lang="en-GB" dirty="0"/>
                    </a:p>
                  </a:txBody>
                  <a:tcPr/>
                </a:tc>
              </a:tr>
              <a:tr h="370840">
                <a:tc>
                  <a:txBody>
                    <a:bodyPr/>
                    <a:lstStyle/>
                    <a:p>
                      <a:r>
                        <a:rPr lang="en-GB" dirty="0" smtClean="0"/>
                        <a:t>0.3</a:t>
                      </a:r>
                      <a:endParaRPr lang="en-GB" dirty="0"/>
                    </a:p>
                  </a:txBody>
                  <a:tcPr/>
                </a:tc>
                <a:tc>
                  <a:txBody>
                    <a:bodyPr/>
                    <a:lstStyle/>
                    <a:p>
                      <a:r>
                        <a:rPr lang="en-GB" dirty="0" smtClean="0"/>
                        <a:t>113.06</a:t>
                      </a:r>
                      <a:endParaRPr lang="en-GB" dirty="0"/>
                    </a:p>
                  </a:txBody>
                  <a:tcPr/>
                </a:tc>
              </a:tr>
              <a:tr h="370840">
                <a:tc>
                  <a:txBody>
                    <a:bodyPr/>
                    <a:lstStyle/>
                    <a:p>
                      <a:r>
                        <a:rPr lang="en-GB" dirty="0" smtClean="0"/>
                        <a:t>0.4</a:t>
                      </a:r>
                      <a:endParaRPr lang="en-GB" dirty="0"/>
                    </a:p>
                  </a:txBody>
                  <a:tcPr/>
                </a:tc>
                <a:tc>
                  <a:txBody>
                    <a:bodyPr/>
                    <a:lstStyle/>
                    <a:p>
                      <a:r>
                        <a:rPr lang="en-GB" dirty="0" smtClean="0"/>
                        <a:t>201.00</a:t>
                      </a:r>
                      <a:endParaRPr lang="en-GB" dirty="0"/>
                    </a:p>
                  </a:txBody>
                  <a:tcPr/>
                </a:tc>
              </a:tr>
            </a:tbl>
          </a:graphicData>
        </a:graphic>
      </p:graphicFrame>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215148" y="-38731"/>
            <a:ext cx="8244349" cy="542969"/>
          </a:xfrm>
        </p:spPr>
        <p:txBody>
          <a:bodyPr>
            <a:normAutofit fontScale="90000"/>
          </a:bodyPr>
          <a:lstStyle/>
          <a:p>
            <a:r>
              <a:rPr lang="en-US" altLang="zh-CN" dirty="0" smtClean="0"/>
              <a:t>Powertrain</a:t>
            </a:r>
            <a:r>
              <a:rPr lang="en-US" dirty="0" smtClean="0"/>
              <a:t> – Final Design</a:t>
            </a:r>
            <a:r>
              <a:rPr lang="zh-CN" altLang="en-US" dirty="0" smtClean="0"/>
              <a:t>（</a:t>
            </a:r>
            <a:r>
              <a:rPr lang="en-US" altLang="zh-CN" dirty="0" smtClean="0"/>
              <a:t>as simple as possible</a:t>
            </a:r>
            <a:r>
              <a:rPr lang="zh-CN" altLang="en-US" dirty="0" smtClean="0"/>
              <a:t>）</a:t>
            </a:r>
            <a:endParaRPr lang="en-US" dirty="0"/>
          </a:p>
        </p:txBody>
      </p:sp>
      <p:sp>
        <p:nvSpPr>
          <p:cNvPr id="14" name="Content Placeholder 13"/>
          <p:cNvSpPr>
            <a:spLocks noGrp="1"/>
          </p:cNvSpPr>
          <p:nvPr>
            <p:ph idx="1"/>
          </p:nvPr>
        </p:nvSpPr>
        <p:spPr>
          <a:xfrm>
            <a:off x="0" y="379593"/>
            <a:ext cx="2697793" cy="3395994"/>
          </a:xfrm>
        </p:spPr>
        <p:txBody>
          <a:bodyPr>
            <a:noAutofit/>
          </a:bodyPr>
          <a:lstStyle/>
          <a:p>
            <a:pPr marL="45720" indent="0" algn="ctr">
              <a:spcBef>
                <a:spcPts val="0"/>
              </a:spcBef>
              <a:spcAft>
                <a:spcPts val="600"/>
              </a:spcAft>
              <a:buNone/>
            </a:pPr>
            <a:r>
              <a:rPr lang="en-US" sz="2400" dirty="0" smtClean="0">
                <a:solidFill>
                  <a:schemeClr val="accent1">
                    <a:lumMod val="40000"/>
                    <a:lumOff val="60000"/>
                  </a:schemeClr>
                </a:solidFill>
              </a:rPr>
              <a:t>Motor &amp; </a:t>
            </a:r>
            <a:r>
              <a:rPr lang="en-US" altLang="zh-CN" sz="2400" dirty="0" smtClean="0">
                <a:solidFill>
                  <a:schemeClr val="accent1">
                    <a:lumMod val="40000"/>
                    <a:lumOff val="60000"/>
                  </a:schemeClr>
                </a:solidFill>
              </a:rPr>
              <a:t>Circuit</a:t>
            </a:r>
            <a:endParaRPr lang="en-US" sz="2400" dirty="0" smtClean="0">
              <a:solidFill>
                <a:schemeClr val="accent1">
                  <a:lumMod val="40000"/>
                  <a:lumOff val="60000"/>
                </a:schemeClr>
              </a:solidFill>
            </a:endParaRPr>
          </a:p>
          <a:p>
            <a:pPr>
              <a:spcBef>
                <a:spcPts val="0"/>
              </a:spcBef>
              <a:spcAft>
                <a:spcPts val="600"/>
              </a:spcAft>
            </a:pPr>
            <a:r>
              <a:rPr lang="en-US" altLang="zh-CN" sz="1600" dirty="0" smtClean="0">
                <a:solidFill>
                  <a:schemeClr val="accent5">
                    <a:lumMod val="40000"/>
                    <a:lumOff val="60000"/>
                  </a:schemeClr>
                </a:solidFill>
              </a:rPr>
              <a:t>Study the battery &amp; motor controller</a:t>
            </a:r>
          </a:p>
          <a:p>
            <a:pPr>
              <a:spcBef>
                <a:spcPts val="0"/>
              </a:spcBef>
              <a:spcAft>
                <a:spcPts val="600"/>
              </a:spcAft>
            </a:pPr>
            <a:r>
              <a:rPr lang="en-US" altLang="zh-CN" sz="1600" dirty="0">
                <a:solidFill>
                  <a:schemeClr val="accent5">
                    <a:lumMod val="40000"/>
                    <a:lumOff val="60000"/>
                  </a:schemeClr>
                </a:solidFill>
              </a:rPr>
              <a:t>Evaluate the torque and the turning </a:t>
            </a:r>
            <a:r>
              <a:rPr lang="en-US" altLang="zh-CN" sz="1600" dirty="0" smtClean="0">
                <a:solidFill>
                  <a:schemeClr val="accent5">
                    <a:lumMod val="40000"/>
                    <a:lumOff val="60000"/>
                  </a:schemeClr>
                </a:solidFill>
              </a:rPr>
              <a:t>speed under load condition.</a:t>
            </a:r>
            <a:endParaRPr lang="zh-CN" altLang="en-US" sz="1600" dirty="0" smtClean="0">
              <a:solidFill>
                <a:schemeClr val="accent5">
                  <a:lumMod val="40000"/>
                  <a:lumOff val="60000"/>
                </a:schemeClr>
              </a:solidFill>
            </a:endParaRPr>
          </a:p>
          <a:p>
            <a:pPr>
              <a:spcBef>
                <a:spcPts val="0"/>
              </a:spcBef>
              <a:spcAft>
                <a:spcPts val="600"/>
              </a:spcAft>
            </a:pPr>
            <a:r>
              <a:rPr lang="en-US" sz="1600" dirty="0" smtClean="0">
                <a:solidFill>
                  <a:schemeClr val="accent5">
                    <a:lumMod val="40000"/>
                    <a:lumOff val="60000"/>
                  </a:schemeClr>
                </a:solidFill>
              </a:rPr>
              <a:t>Parallel </a:t>
            </a:r>
            <a:r>
              <a:rPr lang="en-US" sz="1600" dirty="0">
                <a:solidFill>
                  <a:schemeClr val="accent5">
                    <a:lumMod val="40000"/>
                    <a:lumOff val="60000"/>
                  </a:schemeClr>
                </a:solidFill>
              </a:rPr>
              <a:t>circuit.</a:t>
            </a:r>
            <a:endParaRPr lang="en-US" sz="1600" dirty="0" smtClean="0">
              <a:solidFill>
                <a:schemeClr val="accent5">
                  <a:lumMod val="40000"/>
                  <a:lumOff val="60000"/>
                </a:schemeClr>
              </a:solidFill>
            </a:endParaRPr>
          </a:p>
          <a:p>
            <a:pPr>
              <a:spcBef>
                <a:spcPts val="0"/>
              </a:spcBef>
              <a:spcAft>
                <a:spcPts val="600"/>
              </a:spcAft>
            </a:pPr>
            <a:r>
              <a:rPr lang="en-US" altLang="zh-CN" sz="1600" dirty="0" smtClean="0">
                <a:solidFill>
                  <a:schemeClr val="accent5">
                    <a:lumMod val="40000"/>
                    <a:lumOff val="60000"/>
                  </a:schemeClr>
                </a:solidFill>
              </a:rPr>
              <a:t>Power</a:t>
            </a:r>
            <a:r>
              <a:rPr lang="zh-CN" altLang="en-US" sz="1600" dirty="0" smtClean="0">
                <a:solidFill>
                  <a:schemeClr val="accent5">
                    <a:lumMod val="40000"/>
                    <a:lumOff val="60000"/>
                  </a:schemeClr>
                </a:solidFill>
              </a:rPr>
              <a:t> </a:t>
            </a:r>
            <a:r>
              <a:rPr lang="en-US" altLang="zh-CN" sz="1600" dirty="0" smtClean="0">
                <a:solidFill>
                  <a:schemeClr val="accent5">
                    <a:lumMod val="40000"/>
                    <a:lumOff val="60000"/>
                  </a:schemeClr>
                </a:solidFill>
              </a:rPr>
              <a:t>the servo by </a:t>
            </a:r>
            <a:r>
              <a:rPr lang="en-US" altLang="zh-CN" sz="1600" dirty="0">
                <a:solidFill>
                  <a:schemeClr val="accent5">
                    <a:lumMod val="40000"/>
                    <a:lumOff val="60000"/>
                  </a:schemeClr>
                </a:solidFill>
              </a:rPr>
              <a:t>series </a:t>
            </a:r>
            <a:r>
              <a:rPr lang="en-US" altLang="zh-CN" sz="1600" dirty="0" smtClean="0">
                <a:solidFill>
                  <a:schemeClr val="accent5">
                    <a:lumMod val="40000"/>
                    <a:lumOff val="60000"/>
                  </a:schemeClr>
                </a:solidFill>
              </a:rPr>
              <a:t>connect a resistor</a:t>
            </a:r>
            <a:r>
              <a:rPr lang="en-US" sz="1600" dirty="0" smtClean="0">
                <a:solidFill>
                  <a:schemeClr val="accent5">
                    <a:lumMod val="40000"/>
                    <a:lumOff val="60000"/>
                  </a:schemeClr>
                </a:solidFill>
              </a:rPr>
              <a:t>.(balance the voltage)</a:t>
            </a:r>
          </a:p>
          <a:p>
            <a:pPr>
              <a:spcBef>
                <a:spcPts val="0"/>
              </a:spcBef>
              <a:spcAft>
                <a:spcPts val="600"/>
              </a:spcAft>
            </a:pPr>
            <a:r>
              <a:rPr lang="en-US" sz="1600" dirty="0" smtClean="0">
                <a:solidFill>
                  <a:schemeClr val="accent5">
                    <a:lumMod val="40000"/>
                    <a:lumOff val="60000"/>
                  </a:schemeClr>
                </a:solidFill>
              </a:rPr>
              <a:t>Set up the safety ratio to 1.2.</a:t>
            </a:r>
          </a:p>
        </p:txBody>
      </p:sp>
      <p:sp>
        <p:nvSpPr>
          <p:cNvPr id="2" name="TextBox 1"/>
          <p:cNvSpPr txBox="1"/>
          <p:nvPr/>
        </p:nvSpPr>
        <p:spPr>
          <a:xfrm>
            <a:off x="25667" y="127692"/>
            <a:ext cx="1968809" cy="261610"/>
          </a:xfrm>
          <a:prstGeom prst="rect">
            <a:avLst/>
          </a:prstGeom>
          <a:noFill/>
        </p:spPr>
        <p:txBody>
          <a:bodyPr wrap="none" rtlCol="0">
            <a:spAutoFit/>
          </a:bodyPr>
          <a:lstStyle/>
          <a:p>
            <a:r>
              <a:rPr lang="en-US" altLang="zh-CN" sz="1100" b="1" dirty="0" err="1" smtClean="0"/>
              <a:t>Keqi</a:t>
            </a:r>
            <a:r>
              <a:rPr lang="zh-CN" altLang="en-US" sz="1100" b="1" dirty="0" smtClean="0"/>
              <a:t> </a:t>
            </a:r>
            <a:r>
              <a:rPr lang="en-US" altLang="zh-CN" sz="1100" b="1" dirty="0" smtClean="0"/>
              <a:t>Shu</a:t>
            </a:r>
            <a:r>
              <a:rPr lang="en-GB" sz="1100" b="1" dirty="0" smtClean="0"/>
              <a:t>- </a:t>
            </a:r>
            <a:r>
              <a:rPr lang="en-US" altLang="zh-CN" sz="1100" b="1" dirty="0" smtClean="0"/>
              <a:t>Powertrain</a:t>
            </a:r>
            <a:r>
              <a:rPr lang="zh-CN" altLang="en-US" sz="1100" b="1" dirty="0" smtClean="0"/>
              <a:t> </a:t>
            </a:r>
            <a:r>
              <a:rPr lang="en-US" altLang="zh-CN" sz="1100" b="1" dirty="0" smtClean="0"/>
              <a:t>Engineer</a:t>
            </a:r>
            <a:endParaRPr lang="en-GB" sz="1100" b="1" dirty="0"/>
          </a:p>
        </p:txBody>
      </p:sp>
      <p:sp>
        <p:nvSpPr>
          <p:cNvPr id="3" name="Rectangle 2"/>
          <p:cNvSpPr/>
          <p:nvPr/>
        </p:nvSpPr>
        <p:spPr>
          <a:xfrm>
            <a:off x="7651278" y="547076"/>
            <a:ext cx="4527884" cy="5558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4687189" y="3890356"/>
            <a:ext cx="2869477" cy="2923877"/>
          </a:xfrm>
          <a:prstGeom prst="rect">
            <a:avLst/>
          </a:prstGeom>
          <a:noFill/>
        </p:spPr>
        <p:txBody>
          <a:bodyPr wrap="square" rtlCol="0">
            <a:spAutoFit/>
          </a:bodyPr>
          <a:lstStyle/>
          <a:p>
            <a:r>
              <a:rPr lang="en-GB" sz="2400" dirty="0" smtClean="0">
                <a:solidFill>
                  <a:schemeClr val="accent1">
                    <a:lumMod val="40000"/>
                    <a:lumOff val="60000"/>
                  </a:schemeClr>
                </a:solidFill>
              </a:rPr>
              <a:t>Calculations &amp; Proves</a:t>
            </a:r>
            <a:endParaRPr lang="en-GB" sz="2400" dirty="0">
              <a:solidFill>
                <a:schemeClr val="accent1">
                  <a:lumMod val="40000"/>
                  <a:lumOff val="60000"/>
                </a:schemeClr>
              </a:solidFill>
            </a:endParaRPr>
          </a:p>
          <a:p>
            <a:r>
              <a:rPr lang="en-GB" altLang="zh-CN" sz="1600" dirty="0" smtClean="0">
                <a:solidFill>
                  <a:schemeClr val="accent5">
                    <a:lumMod val="40000"/>
                    <a:lumOff val="60000"/>
                  </a:schemeClr>
                </a:solidFill>
              </a:rPr>
              <a:t>P=IV, current and voltage of servo and resistor are nearly the same .</a:t>
            </a:r>
            <a:endParaRPr lang="zh-CN" altLang="en-US" sz="1600" dirty="0" smtClean="0">
              <a:solidFill>
                <a:schemeClr val="accent5">
                  <a:lumMod val="40000"/>
                  <a:lumOff val="60000"/>
                </a:schemeClr>
              </a:solidFill>
            </a:endParaRPr>
          </a:p>
          <a:p>
            <a:endParaRPr lang="en-GB" sz="1600" dirty="0" smtClean="0">
              <a:solidFill>
                <a:schemeClr val="accent3">
                  <a:lumMod val="40000"/>
                  <a:lumOff val="60000"/>
                </a:schemeClr>
              </a:solidFill>
            </a:endParaRPr>
          </a:p>
          <a:p>
            <a:r>
              <a:rPr lang="fr-FR" altLang="zh-CN" sz="1600" dirty="0">
                <a:solidFill>
                  <a:schemeClr val="accent3">
                    <a:lumMod val="40000"/>
                    <a:lumOff val="60000"/>
                  </a:schemeClr>
                </a:solidFill>
              </a:rPr>
              <a:t>DF =3(</a:t>
            </a:r>
            <a:r>
              <a:rPr lang="fr-FR" altLang="zh-CN" sz="1600" i="1" dirty="0">
                <a:solidFill>
                  <a:schemeClr val="accent3">
                    <a:lumMod val="40000"/>
                    <a:lumOff val="60000"/>
                  </a:schemeClr>
                </a:solidFill>
              </a:rPr>
              <a:t>n </a:t>
            </a:r>
            <a:r>
              <a:rPr lang="fr-FR" altLang="zh-CN" sz="1600" dirty="0">
                <a:solidFill>
                  <a:schemeClr val="accent3">
                    <a:lumMod val="40000"/>
                    <a:lumOff val="60000"/>
                  </a:schemeClr>
                </a:solidFill>
              </a:rPr>
              <a:t>-1)-2</a:t>
            </a:r>
            <a:r>
              <a:rPr lang="fr-FR" altLang="zh-CN" sz="1600" i="1" dirty="0">
                <a:solidFill>
                  <a:schemeClr val="accent3">
                    <a:lumMod val="40000"/>
                    <a:lumOff val="60000"/>
                  </a:schemeClr>
                </a:solidFill>
              </a:rPr>
              <a:t>n</a:t>
            </a:r>
            <a:r>
              <a:rPr lang="fr-FR" altLang="zh-CN" sz="1600" dirty="0">
                <a:solidFill>
                  <a:schemeClr val="accent3">
                    <a:lumMod val="40000"/>
                    <a:lumOff val="60000"/>
                  </a:schemeClr>
                </a:solidFill>
              </a:rPr>
              <a:t>' =</a:t>
            </a:r>
            <a:r>
              <a:rPr lang="fr-FR" altLang="zh-CN" sz="1600" dirty="0" smtClean="0">
                <a:solidFill>
                  <a:schemeClr val="accent3">
                    <a:lumMod val="40000"/>
                    <a:lumOff val="60000"/>
                  </a:schemeClr>
                </a:solidFill>
              </a:rPr>
              <a:t>1</a:t>
            </a:r>
            <a:endParaRPr lang="en-US" altLang="zh-CN" sz="1600" dirty="0" smtClean="0">
              <a:solidFill>
                <a:schemeClr val="accent3">
                  <a:lumMod val="40000"/>
                  <a:lumOff val="60000"/>
                </a:schemeClr>
              </a:solidFill>
            </a:endParaRPr>
          </a:p>
          <a:p>
            <a:r>
              <a:rPr lang="en-US" altLang="zh-CN" sz="1600" dirty="0" smtClean="0">
                <a:solidFill>
                  <a:schemeClr val="accent3">
                    <a:lumMod val="40000"/>
                    <a:lumOff val="60000"/>
                  </a:schemeClr>
                </a:solidFill>
              </a:rPr>
              <a:t>The</a:t>
            </a:r>
            <a:r>
              <a:rPr lang="zh-CN" altLang="en-US" sz="1600" dirty="0" smtClean="0">
                <a:solidFill>
                  <a:schemeClr val="accent3">
                    <a:lumMod val="40000"/>
                    <a:lumOff val="60000"/>
                  </a:schemeClr>
                </a:solidFill>
              </a:rPr>
              <a:t> </a:t>
            </a:r>
            <a:r>
              <a:rPr lang="en-GB" sz="1600" dirty="0" smtClean="0">
                <a:solidFill>
                  <a:schemeClr val="accent3">
                    <a:lumMod val="40000"/>
                    <a:lumOff val="60000"/>
                  </a:schemeClr>
                </a:solidFill>
              </a:rPr>
              <a:t>Law </a:t>
            </a:r>
            <a:r>
              <a:rPr lang="en-GB" sz="1600" dirty="0">
                <a:solidFill>
                  <a:schemeClr val="accent3">
                    <a:lumMod val="40000"/>
                    <a:lumOff val="60000"/>
                  </a:schemeClr>
                </a:solidFill>
              </a:rPr>
              <a:t>of </a:t>
            </a:r>
            <a:r>
              <a:rPr lang="en-GB" sz="1600" dirty="0" smtClean="0">
                <a:solidFill>
                  <a:schemeClr val="accent3">
                    <a:lumMod val="40000"/>
                    <a:lumOff val="60000"/>
                  </a:schemeClr>
                </a:solidFill>
              </a:rPr>
              <a:t>Cosines </a:t>
            </a:r>
          </a:p>
          <a:p>
            <a:r>
              <a:rPr lang="it-IT" altLang="zh-CN" sz="1600" dirty="0" smtClean="0">
                <a:solidFill>
                  <a:schemeClr val="accent3">
                    <a:lumMod val="40000"/>
                    <a:lumOff val="60000"/>
                  </a:schemeClr>
                </a:solidFill>
              </a:rPr>
              <a:t>a²=b²+c²-2bccosA</a:t>
            </a:r>
            <a:r>
              <a:rPr lang="zh-CN" altLang="en-US" sz="1600" dirty="0" smtClean="0">
                <a:solidFill>
                  <a:schemeClr val="accent3">
                    <a:lumMod val="40000"/>
                    <a:lumOff val="60000"/>
                  </a:schemeClr>
                </a:solidFill>
              </a:rPr>
              <a:t> </a:t>
            </a:r>
            <a:r>
              <a:rPr lang="en-US" altLang="zh-CN" sz="1600" dirty="0" err="1" smtClean="0">
                <a:solidFill>
                  <a:schemeClr val="accent3">
                    <a:lumMod val="40000"/>
                    <a:lumOff val="60000"/>
                  </a:schemeClr>
                </a:solidFill>
              </a:rPr>
              <a:t>etc</a:t>
            </a:r>
            <a:endParaRPr lang="zh-CN" altLang="en-US" sz="1600" dirty="0" smtClean="0">
              <a:solidFill>
                <a:schemeClr val="accent3">
                  <a:lumMod val="40000"/>
                  <a:lumOff val="60000"/>
                </a:schemeClr>
              </a:solidFill>
            </a:endParaRPr>
          </a:p>
          <a:p>
            <a:r>
              <a:rPr lang="en-US" altLang="zh-CN" sz="1600" dirty="0">
                <a:solidFill>
                  <a:schemeClr val="accent3">
                    <a:lumMod val="40000"/>
                    <a:lumOff val="60000"/>
                  </a:schemeClr>
                </a:solidFill>
              </a:rPr>
              <a:t>The Law of </a:t>
            </a:r>
            <a:r>
              <a:rPr lang="en-US" altLang="zh-CN" sz="1600" dirty="0" err="1">
                <a:solidFill>
                  <a:schemeClr val="accent3">
                    <a:lumMod val="40000"/>
                    <a:lumOff val="60000"/>
                  </a:schemeClr>
                </a:solidFill>
              </a:rPr>
              <a:t>Sines</a:t>
            </a:r>
            <a:endParaRPr lang="en-US" altLang="zh-CN" sz="1600" dirty="0">
              <a:solidFill>
                <a:schemeClr val="accent3">
                  <a:lumMod val="40000"/>
                  <a:lumOff val="60000"/>
                </a:schemeClr>
              </a:solidFill>
            </a:endParaRPr>
          </a:p>
          <a:p>
            <a:r>
              <a:rPr lang="en-US" altLang="zh-CN" sz="1600" dirty="0" err="1">
                <a:solidFill>
                  <a:schemeClr val="accent3">
                    <a:lumMod val="40000"/>
                    <a:lumOff val="60000"/>
                  </a:schemeClr>
                </a:solidFill>
              </a:rPr>
              <a:t>sinA</a:t>
            </a:r>
            <a:r>
              <a:rPr lang="en-US" altLang="zh-CN" sz="1600" dirty="0">
                <a:solidFill>
                  <a:schemeClr val="accent3">
                    <a:lumMod val="40000"/>
                    <a:lumOff val="60000"/>
                  </a:schemeClr>
                </a:solidFill>
              </a:rPr>
              <a:t> / a = </a:t>
            </a:r>
            <a:r>
              <a:rPr lang="en-US" altLang="zh-CN" sz="1600" dirty="0" err="1">
                <a:solidFill>
                  <a:schemeClr val="accent3">
                    <a:lumMod val="40000"/>
                    <a:lumOff val="60000"/>
                  </a:schemeClr>
                </a:solidFill>
              </a:rPr>
              <a:t>sinB</a:t>
            </a:r>
            <a:r>
              <a:rPr lang="en-US" altLang="zh-CN" sz="1600" dirty="0">
                <a:solidFill>
                  <a:schemeClr val="accent3">
                    <a:lumMod val="40000"/>
                    <a:lumOff val="60000"/>
                  </a:schemeClr>
                </a:solidFill>
              </a:rPr>
              <a:t> / b = </a:t>
            </a:r>
            <a:r>
              <a:rPr lang="en-US" altLang="zh-CN" sz="1600" dirty="0" err="1" smtClean="0">
                <a:solidFill>
                  <a:schemeClr val="accent3">
                    <a:lumMod val="40000"/>
                    <a:lumOff val="60000"/>
                  </a:schemeClr>
                </a:solidFill>
              </a:rPr>
              <a:t>sinC</a:t>
            </a:r>
            <a:r>
              <a:rPr lang="en-US" altLang="zh-CN" sz="1600" dirty="0" smtClean="0">
                <a:solidFill>
                  <a:schemeClr val="accent3">
                    <a:lumMod val="40000"/>
                    <a:lumOff val="60000"/>
                  </a:schemeClr>
                </a:solidFill>
              </a:rPr>
              <a:t>/c</a:t>
            </a:r>
          </a:p>
          <a:p>
            <a:endParaRPr lang="it-IT" altLang="zh-CN" sz="1600" dirty="0" smtClean="0">
              <a:solidFill>
                <a:schemeClr val="accent3">
                  <a:lumMod val="40000"/>
                  <a:lumOff val="60000"/>
                </a:schemeClr>
              </a:solidFill>
            </a:endParaRPr>
          </a:p>
        </p:txBody>
      </p:sp>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nvPr>
            </p:nvGraphicFramePr>
            <p:xfrm>
              <a:off x="56649" y="3872694"/>
              <a:ext cx="4512915" cy="2538930"/>
            </p:xfrm>
            <a:graphic>
              <a:graphicData uri="http://schemas.openxmlformats.org/drawingml/2006/table">
                <a:tbl>
                  <a:tblPr firstRow="1" bandRow="1">
                    <a:tableStyleId>{B301B821-A1FF-4177-AEE7-76D212191A09}</a:tableStyleId>
                  </a:tblPr>
                  <a:tblGrid>
                    <a:gridCol w="783088"/>
                    <a:gridCol w="634181"/>
                    <a:gridCol w="648929"/>
                    <a:gridCol w="383458"/>
                    <a:gridCol w="737419"/>
                    <a:gridCol w="693175"/>
                    <a:gridCol w="632665"/>
                  </a:tblGrid>
                  <a:tr h="0">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Servo</a:t>
                          </a:r>
                          <a:endParaRPr lang="en-US" altLang="zh-CN" sz="1200" b="0" i="0" kern="1200" dirty="0">
                            <a:ln w="3175" cmpd="sng">
                              <a:noFill/>
                            </a:ln>
                            <a:solidFill>
                              <a:schemeClr val="bg2"/>
                            </a:solidFill>
                            <a:effectLst/>
                            <a:latin typeface="+mn-lt"/>
                            <a:ea typeface="Hiragino Sans GB W3" charset="-122"/>
                            <a:cs typeface="Hiragino Sans GB W3" charset="-122"/>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ln w="3175" cmpd="sng">
                                <a:noFill/>
                              </a:ln>
                              <a:solidFill>
                                <a:schemeClr val="bg2"/>
                              </a:solidFill>
                              <a:effectLst/>
                              <a:latin typeface="+mn-lt"/>
                              <a:ea typeface="Hiragino Sans GB W3" charset="-122"/>
                              <a:cs typeface="Hiragino Sans GB W3" charset="-122"/>
                            </a:rPr>
                            <a:t>resistor</a:t>
                          </a:r>
                        </a:p>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Lift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thrust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Needed</a:t>
                          </a:r>
                        </a:p>
                        <a:p>
                          <a:r>
                            <a:rPr lang="en-US" altLang="zh-CN" sz="1200" b="0" dirty="0" smtClean="0">
                              <a:ln w="3175" cmpd="sng">
                                <a:noFill/>
                              </a:ln>
                              <a:solidFill>
                                <a:schemeClr val="bg2"/>
                              </a:solidFill>
                              <a:latin typeface="+mn-lt"/>
                              <a:ea typeface="Hiragino Sans GB W3" charset="-122"/>
                              <a:cs typeface="Hiragino Sans GB W3" charset="-122"/>
                            </a:rPr>
                            <a:t>(*1.2</a:t>
                          </a:r>
                          <a:r>
                            <a:rPr lang="en-US" altLang="zh-CN" sz="1200" b="0" baseline="0" dirty="0" smtClean="0">
                              <a:ln w="3175" cmpd="sng">
                                <a:noFill/>
                              </a:ln>
                              <a:solidFill>
                                <a:schemeClr val="bg2"/>
                              </a:solidFill>
                              <a:latin typeface="+mn-lt"/>
                              <a:ea typeface="Hiragino Sans GB W3" charset="-122"/>
                              <a:cs typeface="Hiragino Sans GB W3" charset="-122"/>
                            </a:rPr>
                            <a:t> </a:t>
                          </a:r>
                          <a:r>
                            <a:rPr lang="en-US" altLang="zh-CN" sz="1200" b="0" dirty="0" smtClean="0">
                              <a:ln w="3175" cmpd="sng">
                                <a:noFill/>
                              </a:ln>
                              <a:solidFill>
                                <a:schemeClr val="bg2"/>
                              </a:solidFill>
                              <a:latin typeface="+mn-lt"/>
                              <a:ea typeface="Hiragino Sans GB W3" charset="-122"/>
                              <a:cs typeface="Hiragino Sans GB W3" charset="-122"/>
                            </a:rPr>
                            <a: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err="1" smtClean="0">
                              <a:ln w="3175" cmpd="sng">
                                <a:noFill/>
                              </a:ln>
                              <a:solidFill>
                                <a:schemeClr val="bg2"/>
                              </a:solidFill>
                              <a:latin typeface="+mn-lt"/>
                              <a:ea typeface="Hiragino Sans GB W3" charset="-122"/>
                              <a:cs typeface="Hiragino Sans GB W3" charset="-122"/>
                            </a:rPr>
                            <a:t>provid</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Voltage(V)</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6- 7.4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3.7-5.1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6-15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en-US" altLang="zh-CN" sz="1200" b="0" dirty="0" smtClean="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11.1</a:t>
                          </a:r>
                          <a:endParaRPr lang="zh-CN" altLang="en-US" sz="1200" b="0" dirty="0">
                            <a:ln w="3175" cmpd="sng">
                              <a:noFill/>
                            </a:ln>
                            <a:solidFill>
                              <a:schemeClr val="bg2"/>
                            </a:solidFill>
                            <a:latin typeface="+mn-lt"/>
                            <a:ea typeface="Hiragino Sans GB W3" charset="-122"/>
                            <a:cs typeface="Hiragino Sans GB W3" charset="-122"/>
                          </a:endParaRPr>
                        </a:p>
                      </a:txBody>
                      <a:tcPr/>
                    </a:tc>
                  </a:tr>
                  <a:tr h="0">
                    <a:tc>
                      <a:txBody>
                        <a:bodyPr/>
                        <a:lstStyle/>
                        <a:p>
                          <a:pPr/>
                          <a14:m>
                            <m:oMathPara xmlns:m="http://schemas.openxmlformats.org/officeDocument/2006/math">
                              <m:oMathParaPr>
                                <m:jc m:val="centerGroup"/>
                              </m:oMathParaPr>
                              <m:oMath xmlns:m="http://schemas.openxmlformats.org/officeDocument/2006/math">
                                <m:r>
                                  <a:rPr lang="en-US" altLang="zh-CN" sz="1200" b="0" i="1" smtClean="0">
                                    <a:ln w="3175" cmpd="sng">
                                      <a:noFill/>
                                    </a:ln>
                                    <a:solidFill>
                                      <a:schemeClr val="bg2"/>
                                    </a:solidFill>
                                    <a:latin typeface="Cambria Math" charset="0"/>
                                    <a:ea typeface="Hiragino Sans GB W3" charset="-122"/>
                                    <a:cs typeface="Hiragino Sans GB W3" charset="-122"/>
                                  </a:rPr>
                                  <m:t>𝐸𝑛𝑒𝑟𝑔𝑦</m:t>
                                </m:r>
                              </m:oMath>
                            </m:oMathPara>
                          </a14:m>
                          <a:endParaRPr lang="en-US" altLang="zh-CN" sz="1200" b="0" dirty="0" smtClean="0">
                            <a:ln w="3175" cmpd="sng">
                              <a:noFill/>
                            </a:ln>
                            <a:solidFill>
                              <a:schemeClr val="bg2"/>
                            </a:solidFill>
                            <a:latin typeface="+mn-lt"/>
                            <a:ea typeface="Hiragino Sans GB W3" charset="-122"/>
                            <a:cs typeface="Hiragino Sans GB W3" charset="-122"/>
                          </a:endParaRPr>
                        </a:p>
                        <a:p>
                          <a:r>
                            <a:rPr lang="en-US" altLang="zh-CN" sz="1200" b="0" dirty="0" smtClean="0">
                              <a:ln w="3175" cmpd="sng">
                                <a:noFill/>
                              </a:ln>
                              <a:solidFill>
                                <a:schemeClr val="bg2"/>
                              </a:solidFill>
                              <a:latin typeface="+mn-lt"/>
                              <a:ea typeface="Hiragino Sans GB W3" charset="-122"/>
                              <a:cs typeface="Hiragino Sans GB W3" charset="-122"/>
                            </a:rPr>
                            <a:t>(</a:t>
                          </a:r>
                          <a:r>
                            <a:rPr lang="en-US" altLang="zh-CN" sz="1200" b="0" dirty="0" err="1" smtClean="0">
                              <a:ln w="3175" cmpd="sng">
                                <a:noFill/>
                              </a:ln>
                              <a:solidFill>
                                <a:schemeClr val="bg2"/>
                              </a:solidFill>
                              <a:latin typeface="+mn-lt"/>
                              <a:ea typeface="Hiragino Sans GB W3" charset="-122"/>
                              <a:cs typeface="Hiragino Sans GB W3" charset="-122"/>
                            </a:rPr>
                            <a:t>Wh</a:t>
                          </a:r>
                          <a:r>
                            <a:rPr lang="en-US" altLang="zh-CN" sz="1200" b="0" dirty="0" smtClean="0">
                              <a:ln w="3175" cmpd="sng">
                                <a:noFill/>
                              </a:ln>
                              <a:solidFill>
                                <a:schemeClr val="bg2"/>
                              </a:solidFill>
                              <a:latin typeface="+mn-lt"/>
                              <a:ea typeface="Hiragino Sans GB W3" charset="-122"/>
                              <a:cs typeface="Hiragino Sans GB W3" charset="-122"/>
                            </a:rPr>
                            <a:t>)</a:t>
                          </a: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0.84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0.9</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5.52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8.54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18.96</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28.8</a:t>
                          </a:r>
                          <a:endParaRPr lang="zh-CN" altLang="en-US" sz="1200" b="0" dirty="0">
                            <a:ln w="3175" cmpd="sng">
                              <a:noFill/>
                            </a:ln>
                            <a:solidFill>
                              <a:schemeClr val="bg2"/>
                            </a:solidFill>
                            <a:latin typeface="+mn-lt"/>
                            <a:ea typeface="Hiragino Sans GB W3" charset="-122"/>
                            <a:cs typeface="Hiragino Sans GB W3" charset="-122"/>
                          </a:endParaRPr>
                        </a:p>
                      </a:txBody>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Weight (g)</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bg2"/>
                              </a:solidFill>
                              <a:latin typeface="+mn-lt"/>
                              <a:ea typeface="Hiragino Sans GB W3" charset="-122"/>
                              <a:cs typeface="Hiragino Sans GB W3" charset="-122"/>
                            </a:rPr>
                            <a:t>11</a:t>
                          </a:r>
                          <a:endParaRPr lang="zh-CN" altLang="en-US" sz="1200" b="0" dirty="0" smtClean="0">
                            <a:ln w="3175" cmpd="sng">
                              <a:noFill/>
                            </a:ln>
                            <a:solidFill>
                              <a:schemeClr val="bg2"/>
                            </a:solidFill>
                            <a:effectLst/>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GB" altLang="zh-CN" sz="1200" b="0" dirty="0" smtClean="0">
                              <a:ln w="3175" cmpd="sng">
                                <a:noFill/>
                              </a:ln>
                              <a:solidFill>
                                <a:schemeClr val="bg2"/>
                              </a:solidFill>
                              <a:latin typeface="+mn-lt"/>
                              <a:ea typeface="Hiragino Sans GB W3" charset="-122"/>
                              <a:cs typeface="Hiragino Sans GB W3" charset="-122"/>
                            </a:rPr>
                            <a:t>55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58.8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125.8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tc>
                  </a:tr>
                  <a:tr h="3891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torque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20Ncm</a:t>
                          </a:r>
                          <a:endParaRPr lang="zh-CN" altLang="en-US" sz="1200" b="0" dirty="0" smtClean="0">
                            <a:ln w="3175" cmpd="sng">
                              <a:noFill/>
                            </a:ln>
                            <a:solidFill>
                              <a:schemeClr val="bg2"/>
                            </a:solidFill>
                            <a:latin typeface="+mn-lt"/>
                          </a:endParaRPr>
                        </a:p>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r>
                            <a:rPr lang="en-US" altLang="zh-CN" sz="1200" kern="1200" dirty="0" smtClean="0">
                              <a:solidFill>
                                <a:schemeClr val="dk1"/>
                              </a:solidFill>
                              <a:latin typeface="+mn-lt"/>
                              <a:ea typeface="+mn-ea"/>
                              <a:cs typeface="+mn-cs"/>
                            </a:rPr>
                            <a:t>58.8gcm</a:t>
                          </a:r>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r>
                  <a:tr h="389110">
                    <a:tc>
                      <a:txBody>
                        <a:bodyPr/>
                        <a:lstStyle/>
                        <a:p>
                          <a:r>
                            <a:rPr lang="en-US" altLang="zh-CN" sz="1200" b="0" dirty="0" smtClean="0">
                              <a:ln w="3175" cmpd="sng">
                                <a:noFill/>
                              </a:ln>
                              <a:solidFill>
                                <a:schemeClr val="bg2"/>
                              </a:solidFill>
                            </a:rPr>
                            <a:t>Price(</a:t>
                          </a:r>
                          <a:r>
                            <a:rPr lang="en-US" altLang="zh-CN" sz="1200" b="0" kern="1200" dirty="0" smtClean="0">
                              <a:solidFill>
                                <a:schemeClr val="dk1"/>
                              </a:solidFill>
                              <a:latin typeface="+mn-lt"/>
                              <a:ea typeface="+mn-ea"/>
                              <a:cs typeface="+mn-cs"/>
                            </a:rPr>
                            <a:t>£</a:t>
                          </a:r>
                          <a:r>
                            <a:rPr lang="en-US" altLang="zh-CN" sz="1200" b="0" dirty="0" smtClean="0">
                              <a:ln w="3175" cmpd="sng">
                                <a:noFill/>
                              </a:ln>
                              <a:solidFill>
                                <a:schemeClr val="bg2"/>
                              </a:solidFill>
                            </a:rPr>
                            <a:t>)</a:t>
                          </a:r>
                          <a:endParaRPr lang="zh-CN" altLang="en-US" sz="1200" b="0" dirty="0" smtClean="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5.45</a:t>
                          </a:r>
                          <a:endParaRPr lang="zh-CN" altLang="en-US" sz="1200" b="0" dirty="0">
                            <a:ln w="3175" cmpd="sng">
                              <a:noFill/>
                            </a:ln>
                            <a:solidFill>
                              <a:schemeClr val="bg2"/>
                            </a:solidFill>
                          </a:endParaRPr>
                        </a:p>
                      </a:txBody>
                      <a:tcPr/>
                    </a:tc>
                    <a:tc>
                      <a:txBody>
                        <a:bodyPr/>
                        <a:lstStyle/>
                        <a:p>
                          <a:r>
                            <a:rPr lang="en-US" altLang="zh-CN" sz="1200" b="0" dirty="0" smtClean="0">
                              <a:ln w="3175" cmpd="sng">
                                <a:noFill/>
                              </a:ln>
                              <a:solidFill>
                                <a:schemeClr val="bg2"/>
                              </a:solidFill>
                            </a:rPr>
                            <a:t>1</a:t>
                          </a:r>
                          <a:endParaRPr lang="zh-CN" altLang="en-US" sz="1200" b="0" dirty="0">
                            <a:ln w="3175" cmpd="sng">
                              <a:noFill/>
                            </a:ln>
                            <a:solidFill>
                              <a:schemeClr val="bg2"/>
                            </a:solidFill>
                          </a:endParaRPr>
                        </a:p>
                      </a:txBody>
                      <a:tcPr/>
                    </a:tc>
                    <a:tc>
                      <a:txBody>
                        <a:bodyPr/>
                        <a:lstStyle/>
                        <a:p>
                          <a:endParaRPr lang="zh-CN" altLang="en-US" sz="1200" b="0" dirty="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4.39</a:t>
                          </a:r>
                          <a:endParaRPr lang="zh-CN" altLang="en-US" sz="1200" b="0" dirty="0">
                            <a:ln w="3175" cmpd="sng">
                              <a:noFill/>
                            </a:ln>
                            <a:solidFill>
                              <a:schemeClr val="bg2"/>
                            </a:solidFill>
                          </a:endParaRPr>
                        </a:p>
                      </a:txBody>
                      <a:tcPr/>
                    </a:tc>
                    <a:tc>
                      <a:txBody>
                        <a:bodyPr/>
                        <a:lstStyle/>
                        <a:p>
                          <a:endParaRPr lang="zh-CN" altLang="en-US" sz="1200" dirty="0">
                            <a:ln w="3175" cmpd="sng">
                              <a:noFill/>
                            </a:ln>
                            <a:solidFill>
                              <a:schemeClr val="bg2"/>
                            </a:solidFill>
                          </a:endParaRPr>
                        </a:p>
                      </a:txBody>
                      <a:tcPr/>
                    </a:tc>
                    <a:tc>
                      <a:txBody>
                        <a:bodyPr/>
                        <a:lstStyle/>
                        <a:p>
                          <a:endParaRPr lang="zh-CN" altLang="en-US" sz="1200" dirty="0">
                            <a:ln w="3175" cmpd="sng">
                              <a:noFill/>
                            </a:ln>
                            <a:solidFill>
                              <a:schemeClr val="bg2"/>
                            </a:solidFill>
                          </a:endParaRPr>
                        </a:p>
                      </a:txBody>
                      <a:tcPr/>
                    </a:tc>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1732583859"/>
                  </p:ext>
                </p:extLst>
              </p:nvPr>
            </p:nvGraphicFramePr>
            <p:xfrm>
              <a:off x="56649" y="3872694"/>
              <a:ext cx="4512915" cy="2538930"/>
            </p:xfrm>
            <a:graphic>
              <a:graphicData uri="http://schemas.openxmlformats.org/drawingml/2006/table">
                <a:tbl>
                  <a:tblPr firstRow="1" bandRow="1">
                    <a:tableStyleId>{B301B821-A1FF-4177-AEE7-76D212191A09}</a:tableStyleId>
                  </a:tblPr>
                  <a:tblGrid>
                    <a:gridCol w="783088"/>
                    <a:gridCol w="634181"/>
                    <a:gridCol w="648929"/>
                    <a:gridCol w="383458"/>
                    <a:gridCol w="737419"/>
                    <a:gridCol w="693175"/>
                    <a:gridCol w="632665"/>
                  </a:tblGrid>
                  <a:tr h="457200">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Servo</a:t>
                          </a:r>
                          <a:endParaRPr lang="en-US" altLang="zh-CN" sz="1200" b="0" i="0" kern="1200" dirty="0">
                            <a:ln w="3175" cmpd="sng">
                              <a:noFill/>
                            </a:ln>
                            <a:solidFill>
                              <a:schemeClr val="bg2"/>
                            </a:solidFill>
                            <a:effectLst/>
                            <a:latin typeface="+mn-lt"/>
                            <a:ea typeface="Hiragino Sans GB W3" charset="-122"/>
                            <a:cs typeface="Hiragino Sans GB W3" charset="-122"/>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ln w="3175" cmpd="sng">
                                <a:noFill/>
                              </a:ln>
                              <a:solidFill>
                                <a:schemeClr val="bg2"/>
                              </a:solidFill>
                              <a:effectLst/>
                              <a:latin typeface="+mn-lt"/>
                              <a:ea typeface="Hiragino Sans GB W3" charset="-122"/>
                              <a:cs typeface="Hiragino Sans GB W3" charset="-122"/>
                            </a:rPr>
                            <a:t>resistor</a:t>
                          </a:r>
                        </a:p>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Lift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thrust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Needed</a:t>
                          </a:r>
                        </a:p>
                        <a:p>
                          <a:r>
                            <a:rPr lang="en-US" altLang="zh-CN" sz="1200" b="0" dirty="0" smtClean="0">
                              <a:ln w="3175" cmpd="sng">
                                <a:noFill/>
                              </a:ln>
                              <a:solidFill>
                                <a:schemeClr val="bg2"/>
                              </a:solidFill>
                              <a:latin typeface="+mn-lt"/>
                              <a:ea typeface="Hiragino Sans GB W3" charset="-122"/>
                              <a:cs typeface="Hiragino Sans GB W3" charset="-122"/>
                            </a:rPr>
                            <a:t>(*1.2</a:t>
                          </a:r>
                          <a:r>
                            <a:rPr lang="en-US" altLang="zh-CN" sz="1200" b="0" baseline="0" dirty="0" smtClean="0">
                              <a:ln w="3175" cmpd="sng">
                                <a:noFill/>
                              </a:ln>
                              <a:solidFill>
                                <a:schemeClr val="bg2"/>
                              </a:solidFill>
                              <a:latin typeface="+mn-lt"/>
                              <a:ea typeface="Hiragino Sans GB W3" charset="-122"/>
                              <a:cs typeface="Hiragino Sans GB W3" charset="-122"/>
                            </a:rPr>
                            <a:t> </a:t>
                          </a:r>
                          <a:r>
                            <a:rPr lang="en-US" altLang="zh-CN" sz="1200" b="0" dirty="0" smtClean="0">
                              <a:ln w="3175" cmpd="sng">
                                <a:noFill/>
                              </a:ln>
                              <a:solidFill>
                                <a:schemeClr val="bg2"/>
                              </a:solidFill>
                              <a:latin typeface="+mn-lt"/>
                              <a:ea typeface="Hiragino Sans GB W3" charset="-122"/>
                              <a:cs typeface="Hiragino Sans GB W3" charset="-122"/>
                            </a:rPr>
                            <a: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err="1" smtClean="0">
                              <a:ln w="3175" cmpd="sng">
                                <a:noFill/>
                              </a:ln>
                              <a:solidFill>
                                <a:schemeClr val="bg2"/>
                              </a:solidFill>
                              <a:latin typeface="+mn-lt"/>
                              <a:ea typeface="Hiragino Sans GB W3" charset="-122"/>
                              <a:cs typeface="Hiragino Sans GB W3" charset="-122"/>
                            </a:rPr>
                            <a:t>provid</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Voltage(V)</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6- 7.4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3.7-5.1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6-15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en-US" altLang="zh-CN" sz="1200" b="0" dirty="0" smtClean="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11.1</a:t>
                          </a:r>
                          <a:endParaRPr lang="zh-CN" altLang="en-US" sz="1200" b="0" dirty="0">
                            <a:ln w="3175" cmpd="sng">
                              <a:noFill/>
                            </a:ln>
                            <a:solidFill>
                              <a:schemeClr val="bg2"/>
                            </a:solidFill>
                            <a:latin typeface="+mn-lt"/>
                            <a:ea typeface="Hiragino Sans GB W3" charset="-122"/>
                            <a:cs typeface="Hiragino Sans GB W3" charset="-122"/>
                          </a:endParaRPr>
                        </a:p>
                      </a:txBody>
                      <a:tcPr/>
                    </a:tc>
                  </a:tr>
                  <a:tr h="457200">
                    <a:tc>
                      <a:txBody>
                        <a:bodyPr/>
                        <a:lstStyle/>
                        <a:p>
                          <a:endParaRPr lang="zh-CN"/>
                        </a:p>
                      </a:txBody>
                      <a:tcPr>
                        <a:blipFill rotWithShape="0">
                          <a:blip r:embed="rId2"/>
                          <a:stretch>
                            <a:fillRect l="-775" t="-186667" r="-475969" b="-273333"/>
                          </a:stretch>
                        </a:blip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0.84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0.9</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5.52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8.54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18.96</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28.8</a:t>
                          </a:r>
                          <a:endParaRPr lang="zh-CN" altLang="en-US" sz="1200" b="0" dirty="0">
                            <a:ln w="3175" cmpd="sng">
                              <a:noFill/>
                            </a:ln>
                            <a:solidFill>
                              <a:schemeClr val="bg2"/>
                            </a:solidFill>
                            <a:latin typeface="+mn-lt"/>
                            <a:ea typeface="Hiragino Sans GB W3" charset="-122"/>
                            <a:cs typeface="Hiragino Sans GB W3" charset="-122"/>
                          </a:endParaRPr>
                        </a:p>
                      </a:txBody>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Weight (g)</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bg2"/>
                              </a:solidFill>
                              <a:latin typeface="+mn-lt"/>
                              <a:ea typeface="Hiragino Sans GB W3" charset="-122"/>
                              <a:cs typeface="Hiragino Sans GB W3" charset="-122"/>
                            </a:rPr>
                            <a:t>11</a:t>
                          </a:r>
                          <a:endParaRPr lang="zh-CN" altLang="en-US" sz="1200" b="0" dirty="0" smtClean="0">
                            <a:ln w="3175" cmpd="sng">
                              <a:noFill/>
                            </a:ln>
                            <a:solidFill>
                              <a:schemeClr val="bg2"/>
                            </a:solidFill>
                            <a:effectLst/>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GB" altLang="zh-CN" sz="1200" b="0" dirty="0" smtClean="0">
                              <a:ln w="3175" cmpd="sng">
                                <a:noFill/>
                              </a:ln>
                              <a:solidFill>
                                <a:schemeClr val="bg2"/>
                              </a:solidFill>
                              <a:latin typeface="+mn-lt"/>
                              <a:ea typeface="Hiragino Sans GB W3" charset="-122"/>
                              <a:cs typeface="Hiragino Sans GB W3" charset="-122"/>
                            </a:rPr>
                            <a:t>55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58.8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125.8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torque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20Ncm</a:t>
                          </a:r>
                          <a:endParaRPr lang="zh-CN" altLang="en-US" sz="1200" b="0" dirty="0" smtClean="0">
                            <a:ln w="3175" cmpd="sng">
                              <a:noFill/>
                            </a:ln>
                            <a:solidFill>
                              <a:schemeClr val="bg2"/>
                            </a:solidFill>
                            <a:latin typeface="+mn-lt"/>
                          </a:endParaRPr>
                        </a:p>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r>
                            <a:rPr lang="en-US" altLang="zh-CN" sz="1200" kern="1200" dirty="0" smtClean="0">
                              <a:solidFill>
                                <a:schemeClr val="dk1"/>
                              </a:solidFill>
                              <a:latin typeface="+mn-lt"/>
                              <a:ea typeface="+mn-ea"/>
                              <a:cs typeface="+mn-cs"/>
                            </a:rPr>
                            <a:t>58.8gcm</a:t>
                          </a:r>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r>
                  <a:tr h="389110">
                    <a:tc>
                      <a:txBody>
                        <a:bodyPr/>
                        <a:lstStyle/>
                        <a:p>
                          <a:r>
                            <a:rPr lang="en-US" altLang="zh-CN" sz="1200" b="0" dirty="0" smtClean="0">
                              <a:ln w="3175" cmpd="sng">
                                <a:noFill/>
                              </a:ln>
                              <a:solidFill>
                                <a:schemeClr val="bg2"/>
                              </a:solidFill>
                            </a:rPr>
                            <a:t>Price(</a:t>
                          </a:r>
                          <a:r>
                            <a:rPr lang="en-US" altLang="zh-CN" sz="1200" b="0" kern="1200" dirty="0" smtClean="0">
                              <a:solidFill>
                                <a:schemeClr val="dk1"/>
                              </a:solidFill>
                              <a:latin typeface="+mn-lt"/>
                              <a:ea typeface="+mn-ea"/>
                              <a:cs typeface="+mn-cs"/>
                            </a:rPr>
                            <a:t>£</a:t>
                          </a:r>
                          <a:r>
                            <a:rPr lang="en-US" altLang="zh-CN" sz="1200" b="0" dirty="0" smtClean="0">
                              <a:ln w="3175" cmpd="sng">
                                <a:noFill/>
                              </a:ln>
                              <a:solidFill>
                                <a:schemeClr val="bg2"/>
                              </a:solidFill>
                            </a:rPr>
                            <a:t>)</a:t>
                          </a:r>
                          <a:endParaRPr lang="zh-CN" altLang="en-US" sz="1200" b="0" dirty="0" smtClean="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5.45</a:t>
                          </a:r>
                          <a:endParaRPr lang="zh-CN" altLang="en-US" sz="1200" b="0" dirty="0">
                            <a:ln w="3175" cmpd="sng">
                              <a:noFill/>
                            </a:ln>
                            <a:solidFill>
                              <a:schemeClr val="bg2"/>
                            </a:solidFill>
                          </a:endParaRPr>
                        </a:p>
                      </a:txBody>
                      <a:tcPr/>
                    </a:tc>
                    <a:tc>
                      <a:txBody>
                        <a:bodyPr/>
                        <a:lstStyle/>
                        <a:p>
                          <a:r>
                            <a:rPr lang="en-US" altLang="zh-CN" sz="1200" b="0" dirty="0" smtClean="0">
                              <a:ln w="3175" cmpd="sng">
                                <a:noFill/>
                              </a:ln>
                              <a:solidFill>
                                <a:schemeClr val="bg2"/>
                              </a:solidFill>
                            </a:rPr>
                            <a:t>1</a:t>
                          </a:r>
                          <a:endParaRPr lang="zh-CN" altLang="en-US" sz="1200" b="0" dirty="0">
                            <a:ln w="3175" cmpd="sng">
                              <a:noFill/>
                            </a:ln>
                            <a:solidFill>
                              <a:schemeClr val="bg2"/>
                            </a:solidFill>
                          </a:endParaRPr>
                        </a:p>
                      </a:txBody>
                      <a:tcPr/>
                    </a:tc>
                    <a:tc>
                      <a:txBody>
                        <a:bodyPr/>
                        <a:lstStyle/>
                        <a:p>
                          <a:endParaRPr lang="zh-CN" altLang="en-US" sz="1200" b="0" dirty="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4.39</a:t>
                          </a:r>
                          <a:endParaRPr lang="zh-CN" altLang="en-US" sz="1200" b="0" dirty="0">
                            <a:ln w="3175" cmpd="sng">
                              <a:noFill/>
                            </a:ln>
                            <a:solidFill>
                              <a:schemeClr val="bg2"/>
                            </a:solidFill>
                          </a:endParaRPr>
                        </a:p>
                      </a:txBody>
                      <a:tcPr/>
                    </a:tc>
                    <a:tc>
                      <a:txBody>
                        <a:bodyPr/>
                        <a:lstStyle/>
                        <a:p>
                          <a:endParaRPr lang="zh-CN" altLang="en-US" sz="1200" dirty="0">
                            <a:ln w="3175" cmpd="sng">
                              <a:noFill/>
                            </a:ln>
                            <a:solidFill>
                              <a:schemeClr val="bg2"/>
                            </a:solidFill>
                          </a:endParaRPr>
                        </a:p>
                      </a:txBody>
                      <a:tcPr/>
                    </a:tc>
                    <a:tc>
                      <a:txBody>
                        <a:bodyPr/>
                        <a:lstStyle/>
                        <a:p>
                          <a:endParaRPr lang="zh-CN" altLang="en-US" sz="1200" dirty="0">
                            <a:ln w="3175" cmpd="sng">
                              <a:noFill/>
                            </a:ln>
                            <a:solidFill>
                              <a:schemeClr val="bg2"/>
                            </a:solidFill>
                          </a:endParaRPr>
                        </a:p>
                      </a:txBody>
                      <a:tcPr/>
                    </a:tc>
                  </a:tr>
                </a:tbl>
              </a:graphicData>
            </a:graphic>
          </p:graphicFrame>
        </mc:Fallback>
      </mc:AlternateContent>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291" y="3137725"/>
            <a:ext cx="4504871" cy="2967941"/>
          </a:xfrm>
          <a:prstGeom prst="rect">
            <a:avLst/>
          </a:prstGeom>
        </p:spPr>
      </p:pic>
      <p:sp>
        <p:nvSpPr>
          <p:cNvPr id="12" name="Content Placeholder 13"/>
          <p:cNvSpPr txBox="1">
            <a:spLocks/>
          </p:cNvSpPr>
          <p:nvPr/>
        </p:nvSpPr>
        <p:spPr>
          <a:xfrm>
            <a:off x="4610976" y="497896"/>
            <a:ext cx="3079211" cy="365000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a:lstStyle>
          <a:p>
            <a:pPr marL="45720" indent="0" algn="ctr">
              <a:spcBef>
                <a:spcPts val="0"/>
              </a:spcBef>
              <a:spcAft>
                <a:spcPts val="600"/>
              </a:spcAft>
              <a:buNone/>
            </a:pPr>
            <a:r>
              <a:rPr lang="en-US" sz="2400" dirty="0" smtClean="0">
                <a:solidFill>
                  <a:schemeClr val="accent1">
                    <a:lumMod val="40000"/>
                    <a:lumOff val="60000"/>
                  </a:schemeClr>
                </a:solidFill>
              </a:rPr>
              <a:t>Transmission Structure</a:t>
            </a:r>
          </a:p>
          <a:p>
            <a:pPr marL="202320" indent="-192600">
              <a:spcBef>
                <a:spcPts val="0"/>
              </a:spcBef>
              <a:spcAft>
                <a:spcPts val="600"/>
              </a:spcAft>
            </a:pPr>
            <a:r>
              <a:rPr lang="en-US" sz="1600" dirty="0">
                <a:solidFill>
                  <a:schemeClr val="accent3">
                    <a:lumMod val="40000"/>
                    <a:lumOff val="60000"/>
                  </a:schemeClr>
                </a:solidFill>
              </a:rPr>
              <a:t>Decided to use Linkage mechanism.</a:t>
            </a:r>
            <a:endParaRPr lang="en-US" sz="1600" dirty="0" smtClean="0">
              <a:solidFill>
                <a:schemeClr val="accent3">
                  <a:lumMod val="40000"/>
                  <a:lumOff val="60000"/>
                </a:schemeClr>
              </a:solidFill>
            </a:endParaRPr>
          </a:p>
          <a:p>
            <a:pPr marL="202320" indent="-192600">
              <a:spcBef>
                <a:spcPts val="0"/>
              </a:spcBef>
              <a:spcAft>
                <a:spcPts val="600"/>
              </a:spcAft>
            </a:pPr>
            <a:r>
              <a:rPr lang="en-US" sz="1600" dirty="0">
                <a:solidFill>
                  <a:schemeClr val="accent3">
                    <a:lumMod val="40000"/>
                    <a:lumOff val="60000"/>
                  </a:schemeClr>
                </a:solidFill>
              </a:rPr>
              <a:t>Use the </a:t>
            </a:r>
            <a:r>
              <a:rPr lang="en-US" sz="1600" dirty="0" smtClean="0">
                <a:solidFill>
                  <a:schemeClr val="accent3">
                    <a:lumMod val="40000"/>
                    <a:lumOff val="60000"/>
                  </a:schemeClr>
                </a:solidFill>
              </a:rPr>
              <a:t>most severe conditions to decided</a:t>
            </a:r>
            <a:r>
              <a:rPr lang="zh-CN" altLang="en-US" sz="1600" dirty="0" smtClean="0">
                <a:solidFill>
                  <a:schemeClr val="accent3">
                    <a:lumMod val="40000"/>
                    <a:lumOff val="60000"/>
                  </a:schemeClr>
                </a:solidFill>
              </a:rPr>
              <a:t> </a:t>
            </a:r>
            <a:r>
              <a:rPr lang="en-US" altLang="zh-CN" sz="1600" dirty="0" smtClean="0">
                <a:solidFill>
                  <a:schemeClr val="accent3">
                    <a:lumMod val="40000"/>
                    <a:lumOff val="60000"/>
                  </a:schemeClr>
                </a:solidFill>
              </a:rPr>
              <a:t>the length of links</a:t>
            </a:r>
            <a:r>
              <a:rPr lang="en-US" sz="1600" dirty="0" smtClean="0">
                <a:solidFill>
                  <a:schemeClr val="accent3">
                    <a:lumMod val="40000"/>
                    <a:lumOff val="60000"/>
                  </a:schemeClr>
                </a:solidFill>
              </a:rPr>
              <a:t>.</a:t>
            </a:r>
          </a:p>
          <a:p>
            <a:pPr marL="202320" indent="-192600">
              <a:spcBef>
                <a:spcPts val="0"/>
              </a:spcBef>
              <a:spcAft>
                <a:spcPts val="600"/>
              </a:spcAft>
            </a:pPr>
            <a:r>
              <a:rPr lang="en-US" sz="1600" dirty="0" smtClean="0">
                <a:solidFill>
                  <a:schemeClr val="accent3">
                    <a:lumMod val="40000"/>
                    <a:lumOff val="60000"/>
                  </a:schemeClr>
                </a:solidFill>
              </a:rPr>
              <a:t>Use excel to have the turning angle relationship.</a:t>
            </a:r>
          </a:p>
          <a:p>
            <a:pPr marL="202320" indent="-192600">
              <a:spcBef>
                <a:spcPts val="0"/>
              </a:spcBef>
              <a:spcAft>
                <a:spcPts val="600"/>
              </a:spcAft>
            </a:pPr>
            <a:r>
              <a:rPr lang="en-US" sz="1600" dirty="0" smtClean="0">
                <a:solidFill>
                  <a:schemeClr val="accent3">
                    <a:lumMod val="40000"/>
                    <a:lumOff val="60000"/>
                  </a:schemeClr>
                </a:solidFill>
              </a:rPr>
              <a:t>Change the links length and find the best solution.</a:t>
            </a:r>
          </a:p>
          <a:p>
            <a:pPr marL="202320" indent="-192600">
              <a:spcBef>
                <a:spcPts val="0"/>
              </a:spcBef>
              <a:spcAft>
                <a:spcPts val="600"/>
              </a:spcAft>
            </a:pPr>
            <a:r>
              <a:rPr lang="en-US" sz="1600" dirty="0" smtClean="0">
                <a:solidFill>
                  <a:schemeClr val="accent3">
                    <a:lumMod val="40000"/>
                    <a:lumOff val="60000"/>
                  </a:schemeClr>
                </a:solidFill>
              </a:rPr>
              <a:t>Errors of servo in turning angle(strict to 100)</a:t>
            </a:r>
          </a:p>
          <a:p>
            <a:pPr marL="202320" indent="-192600">
              <a:spcBef>
                <a:spcPts val="0"/>
              </a:spcBef>
              <a:spcAft>
                <a:spcPts val="600"/>
              </a:spcAft>
            </a:pPr>
            <a:r>
              <a:rPr lang="en-US" sz="1600" dirty="0" smtClean="0">
                <a:solidFill>
                  <a:schemeClr val="accent3">
                    <a:lumMod val="40000"/>
                    <a:lumOff val="60000"/>
                  </a:schemeClr>
                </a:solidFill>
              </a:rPr>
              <a:t>Turning angle difference in two sides</a:t>
            </a:r>
          </a:p>
          <a:p>
            <a:pPr marL="45720" indent="0">
              <a:spcBef>
                <a:spcPts val="0"/>
              </a:spcBef>
              <a:spcAft>
                <a:spcPts val="600"/>
              </a:spcAft>
              <a:buNone/>
            </a:pPr>
            <a:endParaRPr lang="en-US" sz="1600" dirty="0" smtClean="0">
              <a:solidFill>
                <a:schemeClr val="accent3">
                  <a:lumMod val="40000"/>
                  <a:lumOff val="60000"/>
                </a:schemeClr>
              </a:solidFill>
            </a:endParaRPr>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599583" y="-389380"/>
            <a:ext cx="2631275" cy="4527882"/>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8905" y="441915"/>
            <a:ext cx="1893733" cy="3271349"/>
          </a:xfrm>
          <a:prstGeom prst="rect">
            <a:avLst/>
          </a:prstGeom>
        </p:spPr>
      </p:pic>
      <p:cxnSp>
        <p:nvCxnSpPr>
          <p:cNvPr id="16" name="Straight Arrow Connector 15"/>
          <p:cNvCxnSpPr/>
          <p:nvPr/>
        </p:nvCxnSpPr>
        <p:spPr>
          <a:xfrm flipH="1">
            <a:off x="1844021" y="4318556"/>
            <a:ext cx="2871778" cy="502826"/>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594453" y="2427316"/>
            <a:ext cx="2599423" cy="292608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98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4682691" cy="542969"/>
          </a:xfrm>
        </p:spPr>
        <p:txBody>
          <a:bodyPr>
            <a:normAutofit fontScale="90000"/>
          </a:bodyPr>
          <a:lstStyle/>
          <a:p>
            <a:r>
              <a:rPr lang="en-US" dirty="0"/>
              <a:t>Fans-Materials &amp; Total Cost</a:t>
            </a:r>
          </a:p>
        </p:txBody>
      </p:sp>
      <p:sp>
        <p:nvSpPr>
          <p:cNvPr id="14" name="Content Placeholder 13"/>
          <p:cNvSpPr>
            <a:spLocks noGrp="1"/>
          </p:cNvSpPr>
          <p:nvPr>
            <p:ph idx="1"/>
          </p:nvPr>
        </p:nvSpPr>
        <p:spPr>
          <a:xfrm>
            <a:off x="306403" y="638648"/>
            <a:ext cx="5933975" cy="3047038"/>
          </a:xfrm>
        </p:spPr>
        <p:txBody>
          <a:bodyPr>
            <a:normAutofit fontScale="92500" lnSpcReduction="10000"/>
          </a:bodyPr>
          <a:lstStyle/>
          <a:p>
            <a:r>
              <a:rPr lang="en-US" sz="1800" b="1" u="sng" dirty="0"/>
              <a:t>Axial Fan, Centrifugal Fan &amp; Material Selection</a:t>
            </a:r>
          </a:p>
          <a:p>
            <a:r>
              <a:rPr lang="en-US" sz="1600" dirty="0"/>
              <a:t>Basic material is going to be the Craft foam Blue because it is thick (25mm) strong enough for not breaking with the load and it is very light. Also, easy to change the shape. Cost is </a:t>
            </a:r>
            <a:r>
              <a:rPr lang="el-GR" sz="1600" dirty="0"/>
              <a:t>£</a:t>
            </a:r>
            <a:r>
              <a:rPr lang="en-US" sz="1600" dirty="0"/>
              <a:t>12/ m</a:t>
            </a:r>
            <a:r>
              <a:rPr lang="en-US" baseline="30000" dirty="0"/>
              <a:t>2 </a:t>
            </a:r>
            <a:r>
              <a:rPr lang="en-US" dirty="0"/>
              <a:t> .</a:t>
            </a:r>
            <a:endParaRPr lang="en-US" sz="1600" dirty="0"/>
          </a:p>
          <a:p>
            <a:r>
              <a:rPr lang="en-US" sz="1600" dirty="0"/>
              <a:t>A centrifugal fan is going to be used for </a:t>
            </a:r>
            <a:r>
              <a:rPr lang="en-US" sz="1600"/>
              <a:t>the lift </a:t>
            </a:r>
            <a:r>
              <a:rPr lang="en-US" sz="1600" dirty="0"/>
              <a:t>as it needs low power to produce high pressure.</a:t>
            </a:r>
          </a:p>
          <a:p>
            <a:r>
              <a:rPr lang="en-US" sz="1600" dirty="0"/>
              <a:t>An axial fan is going to be used for the thrust of the hovercraft as it produces high air flow and it needs low power in order to work efficiently.</a:t>
            </a:r>
          </a:p>
          <a:p>
            <a:r>
              <a:rPr lang="en-US" sz="1600" dirty="0"/>
              <a:t>The total cost of the hovercraft is going to be around </a:t>
            </a:r>
            <a:r>
              <a:rPr lang="el-GR" sz="1600" dirty="0"/>
              <a:t>£</a:t>
            </a:r>
            <a:r>
              <a:rPr lang="en-US" sz="1600" dirty="0"/>
              <a:t>130</a:t>
            </a:r>
          </a:p>
          <a:p>
            <a:pPr marL="45720" indent="0">
              <a:buNone/>
            </a:pPr>
            <a:endParaRPr lang="en-US" sz="1600" dirty="0"/>
          </a:p>
        </p:txBody>
      </p:sp>
      <p:sp>
        <p:nvSpPr>
          <p:cNvPr id="2" name="TextBox 1"/>
          <p:cNvSpPr txBox="1"/>
          <p:nvPr/>
        </p:nvSpPr>
        <p:spPr>
          <a:xfrm>
            <a:off x="25667" y="127692"/>
            <a:ext cx="2991525" cy="261610"/>
          </a:xfrm>
          <a:prstGeom prst="rect">
            <a:avLst/>
          </a:prstGeom>
          <a:noFill/>
        </p:spPr>
        <p:txBody>
          <a:bodyPr wrap="none" rtlCol="0">
            <a:spAutoFit/>
          </a:bodyPr>
          <a:lstStyle/>
          <a:p>
            <a:r>
              <a:rPr lang="en-GB" sz="1100" b="1" dirty="0"/>
              <a:t>Alexandros </a:t>
            </a:r>
            <a:r>
              <a:rPr lang="en-GB" sz="1100" b="1" dirty="0" err="1"/>
              <a:t>Iakovos</a:t>
            </a:r>
            <a:r>
              <a:rPr lang="en-GB" sz="1100" b="1" dirty="0"/>
              <a:t> Agrafiotis – Design Engineer</a:t>
            </a:r>
          </a:p>
        </p:txBody>
      </p:sp>
      <p:sp>
        <p:nvSpPr>
          <p:cNvPr id="3" name="Rectangle 2"/>
          <p:cNvSpPr/>
          <p:nvPr/>
        </p:nvSpPr>
        <p:spPr>
          <a:xfrm>
            <a:off x="7343273" y="579554"/>
            <a:ext cx="4527884" cy="5695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r>
            <a:br>
              <a:rPr lang="en-GB" dirty="0"/>
            </a:br>
            <a:r>
              <a:rPr lang="en-GB" dirty="0"/>
              <a:t/>
            </a:r>
            <a:br>
              <a:rPr lang="en-GB" dirty="0"/>
            </a:br>
            <a:r>
              <a:rPr lang="en-GB" dirty="0"/>
              <a:t/>
            </a:r>
            <a:br>
              <a:rPr lang="en-GB" dirty="0"/>
            </a:br>
            <a:r>
              <a:rPr lang="en-GB" i="1" dirty="0"/>
              <a:t>Diagram 1- Static Pressure versus Air flow</a:t>
            </a:r>
          </a:p>
        </p:txBody>
      </p:sp>
      <p:sp>
        <p:nvSpPr>
          <p:cNvPr id="4" name="TextBox 3"/>
          <p:cNvSpPr txBox="1"/>
          <p:nvPr/>
        </p:nvSpPr>
        <p:spPr>
          <a:xfrm>
            <a:off x="306403" y="3685686"/>
            <a:ext cx="6198670" cy="3123932"/>
          </a:xfrm>
          <a:prstGeom prst="rect">
            <a:avLst/>
          </a:prstGeom>
          <a:noFill/>
        </p:spPr>
        <p:txBody>
          <a:bodyPr wrap="square" rtlCol="0">
            <a:spAutoFit/>
          </a:bodyPr>
          <a:lstStyle/>
          <a:p>
            <a:r>
              <a:rPr lang="en-GB" sz="1600" dirty="0"/>
              <a:t>                                                      </a:t>
            </a:r>
            <a:r>
              <a:rPr lang="en-GB" sz="1600" b="1" u="sng" dirty="0"/>
              <a:t>Calculations </a:t>
            </a:r>
            <a:r>
              <a:rPr lang="en-GB" sz="1600" dirty="0"/>
              <a:t/>
            </a:r>
            <a:br>
              <a:rPr lang="en-GB" sz="1600" dirty="0"/>
            </a:br>
            <a:r>
              <a:rPr lang="en-GB" sz="1500" dirty="0"/>
              <a:t>Pressure needed to lift a hovercraft for A3 size around 2kg is </a:t>
            </a:r>
            <a:r>
              <a:rPr lang="en-GB" sz="1500" b="1" dirty="0"/>
              <a:t>: P= F/A = 162.81 </a:t>
            </a:r>
            <a:r>
              <a:rPr lang="en-GB" sz="1500" b="1" i="1" dirty="0"/>
              <a:t>Pa</a:t>
            </a:r>
          </a:p>
          <a:p>
            <a:r>
              <a:rPr lang="en-GB" sz="1500" dirty="0"/>
              <a:t>Where F= m x g =</a:t>
            </a:r>
            <a:r>
              <a:rPr lang="en-GB" sz="1500" b="1" dirty="0"/>
              <a:t>19.62      </a:t>
            </a:r>
            <a:r>
              <a:rPr lang="en-GB" sz="1500" dirty="0"/>
              <a:t>&amp;      A= size A3 – hole of fan </a:t>
            </a:r>
            <a:r>
              <a:rPr lang="en-GB" sz="1500" b="1" dirty="0"/>
              <a:t>= 0.120505 </a:t>
            </a:r>
            <a:r>
              <a:rPr lang="en-US" sz="1500" b="1" dirty="0"/>
              <a:t>m</a:t>
            </a:r>
            <a:r>
              <a:rPr lang="en-US" sz="1500" b="1" baseline="30000" dirty="0"/>
              <a:t>2</a:t>
            </a:r>
            <a:r>
              <a:rPr lang="en-GB" sz="1500" dirty="0"/>
              <a:t/>
            </a:r>
            <a:br>
              <a:rPr lang="en-GB" sz="1500" dirty="0"/>
            </a:br>
            <a:r>
              <a:rPr lang="en-GB" sz="1500" dirty="0"/>
              <a:t/>
            </a:r>
            <a:br>
              <a:rPr lang="en-GB" sz="1500" dirty="0"/>
            </a:br>
            <a:r>
              <a:rPr lang="en-GB" sz="1500" dirty="0"/>
              <a:t>In order to produce the pressure needed we will need low air flow under 2.29 m/s. That means the total pressure is the Static Pressure and the Dynamic Pressure: P</a:t>
            </a:r>
            <a:r>
              <a:rPr lang="en-GB" sz="1500" baseline="-25000" dirty="0"/>
              <a:t>t</a:t>
            </a:r>
            <a:r>
              <a:rPr lang="en-GB" sz="1500" dirty="0"/>
              <a:t> = P</a:t>
            </a:r>
            <a:r>
              <a:rPr lang="en-GB" sz="1500" baseline="-25000" dirty="0"/>
              <a:t>s</a:t>
            </a:r>
            <a:r>
              <a:rPr lang="en-GB" sz="1500" dirty="0"/>
              <a:t> + </a:t>
            </a:r>
            <a:r>
              <a:rPr lang="en-GB" sz="1500" dirty="0" err="1"/>
              <a:t>P</a:t>
            </a:r>
            <a:r>
              <a:rPr lang="en-GB" sz="1500" baseline="-25000" dirty="0" err="1"/>
              <a:t>d</a:t>
            </a:r>
            <a:r>
              <a:rPr lang="en-GB" sz="1500" dirty="0"/>
              <a:t> = 173.73 + 3.21= </a:t>
            </a:r>
            <a:r>
              <a:rPr lang="en-GB" sz="1500" b="1" dirty="0"/>
              <a:t>176.97 Pa</a:t>
            </a:r>
            <a:r>
              <a:rPr lang="en-GB" sz="1500" dirty="0"/>
              <a:t/>
            </a:r>
            <a:br>
              <a:rPr lang="en-GB" sz="1500" dirty="0"/>
            </a:br>
            <a:r>
              <a:rPr lang="en-GB" sz="1500" dirty="0"/>
              <a:t>Where </a:t>
            </a:r>
            <a:r>
              <a:rPr lang="en-GB" sz="1500" dirty="0" err="1"/>
              <a:t>P</a:t>
            </a:r>
            <a:r>
              <a:rPr lang="en-GB" sz="1500" baseline="-25000" dirty="0" err="1"/>
              <a:t>d</a:t>
            </a:r>
            <a:r>
              <a:rPr lang="en-GB" sz="1500" dirty="0"/>
              <a:t> = ½ x </a:t>
            </a:r>
            <a:r>
              <a:rPr lang="el-GR" sz="1500" dirty="0"/>
              <a:t>ρ</a:t>
            </a:r>
            <a:r>
              <a:rPr lang="en-US" sz="1500" dirty="0"/>
              <a:t> x v</a:t>
            </a:r>
            <a:r>
              <a:rPr lang="en-US" sz="1500" baseline="30000" dirty="0"/>
              <a:t>2</a:t>
            </a:r>
            <a:r>
              <a:rPr lang="en-US" sz="1500" dirty="0"/>
              <a:t> = </a:t>
            </a:r>
            <a:r>
              <a:rPr lang="en-US" sz="1500" b="1" dirty="0"/>
              <a:t>3.21 Pa</a:t>
            </a:r>
            <a:endParaRPr lang="en-GB" sz="1500" b="1" dirty="0"/>
          </a:p>
          <a:p>
            <a:r>
              <a:rPr lang="en-GB" sz="1500" dirty="0"/>
              <a:t/>
            </a:r>
            <a:br>
              <a:rPr lang="en-GB" sz="1500" dirty="0"/>
            </a:br>
            <a:r>
              <a:rPr lang="en-GB" sz="1500" dirty="0"/>
              <a:t>We are not able to calculate the air flow and thrust from the Axial Fan as it is going to be with custom blades and a motor that produces 7800 rpm.</a:t>
            </a:r>
          </a:p>
          <a:p>
            <a:endParaRPr lang="en-GB" sz="1600" dirty="0"/>
          </a:p>
        </p:txBody>
      </p:sp>
      <p:cxnSp>
        <p:nvCxnSpPr>
          <p:cNvPr id="6" name="Straight Arrow Connector 5"/>
          <p:cNvCxnSpPr/>
          <p:nvPr/>
        </p:nvCxnSpPr>
        <p:spPr>
          <a:xfrm flipH="1">
            <a:off x="6122504" y="1515979"/>
            <a:ext cx="1220770" cy="4718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nvPr>
        </p:nvGraphicFramePr>
        <p:xfrm>
          <a:off x="7360912" y="4059121"/>
          <a:ext cx="4502225" cy="2585779"/>
        </p:xfrm>
        <a:graphic>
          <a:graphicData uri="http://schemas.openxmlformats.org/drawingml/2006/table">
            <a:tbl>
              <a:tblPr firstRow="1" bandRow="1">
                <a:tableStyleId>{5C22544A-7EE6-4342-B048-85BDC9FD1C3A}</a:tableStyleId>
              </a:tblPr>
              <a:tblGrid>
                <a:gridCol w="1503415">
                  <a:extLst>
                    <a:ext uri="{9D8B030D-6E8A-4147-A177-3AD203B41FA5}">
                      <a16:colId xmlns:a16="http://schemas.microsoft.com/office/drawing/2014/main" xmlns="" val="20000"/>
                    </a:ext>
                  </a:extLst>
                </a:gridCol>
                <a:gridCol w="1503415">
                  <a:extLst>
                    <a:ext uri="{9D8B030D-6E8A-4147-A177-3AD203B41FA5}">
                      <a16:colId xmlns:a16="http://schemas.microsoft.com/office/drawing/2014/main" xmlns="" val="20001"/>
                    </a:ext>
                  </a:extLst>
                </a:gridCol>
                <a:gridCol w="1495395">
                  <a:extLst>
                    <a:ext uri="{9D8B030D-6E8A-4147-A177-3AD203B41FA5}">
                      <a16:colId xmlns:a16="http://schemas.microsoft.com/office/drawing/2014/main" xmlns="" val="20002"/>
                    </a:ext>
                  </a:extLst>
                </a:gridCol>
              </a:tblGrid>
              <a:tr h="369397">
                <a:tc gridSpan="3">
                  <a:txBody>
                    <a:bodyPr/>
                    <a:lstStyle/>
                    <a:p>
                      <a:pPr algn="ctr"/>
                      <a:r>
                        <a:rPr lang="en-GB" dirty="0"/>
                        <a:t>Centrifugal Fan</a:t>
                      </a:r>
                      <a:r>
                        <a:rPr lang="en-GB" baseline="0" dirty="0"/>
                        <a:t> (Lift) Specifications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xmlns="" val="10000"/>
                  </a:ext>
                </a:extLst>
              </a:tr>
              <a:tr h="369397">
                <a:tc>
                  <a:txBody>
                    <a:bodyPr/>
                    <a:lstStyle/>
                    <a:p>
                      <a:r>
                        <a:rPr lang="en-GB" dirty="0"/>
                        <a:t>Rated Voltage</a:t>
                      </a:r>
                    </a:p>
                  </a:txBody>
                  <a:tcPr>
                    <a:lnT w="12700" cap="flat" cmpd="sng" algn="ctr">
                      <a:solidFill>
                        <a:schemeClr val="tx1"/>
                      </a:solidFill>
                      <a:prstDash val="solid"/>
                      <a:round/>
                      <a:headEnd type="none" w="med" len="med"/>
                      <a:tailEnd type="none" w="med" len="med"/>
                    </a:lnT>
                  </a:tcPr>
                </a:tc>
                <a:tc>
                  <a:txBody>
                    <a:bodyPr/>
                    <a:lstStyle/>
                    <a:p>
                      <a:r>
                        <a:rPr lang="en-GB" dirty="0"/>
                        <a:t>12V</a:t>
                      </a:r>
                    </a:p>
                  </a:txBody>
                  <a:tcPr>
                    <a:lnT w="12700" cap="flat" cmpd="sng" algn="ctr">
                      <a:solidFill>
                        <a:schemeClr val="tx1"/>
                      </a:solidFill>
                      <a:prstDash val="solid"/>
                      <a:round/>
                      <a:headEnd type="none" w="med" len="med"/>
                      <a:tailEnd type="none" w="med" len="med"/>
                    </a:lnT>
                  </a:tcPr>
                </a:tc>
                <a:tc>
                  <a:txBody>
                    <a:bodyPr/>
                    <a:lstStyle/>
                    <a:p>
                      <a:r>
                        <a:rPr lang="en-GB" sz="1800" dirty="0"/>
                        <a:t>7V</a:t>
                      </a:r>
                      <a:r>
                        <a:rPr lang="en-GB" sz="1800" baseline="0" dirty="0"/>
                        <a:t> Min.</a:t>
                      </a:r>
                      <a:endParaRPr lang="en-GB" sz="1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1"/>
                  </a:ext>
                </a:extLst>
              </a:tr>
              <a:tr h="369397">
                <a:tc>
                  <a:txBody>
                    <a:bodyPr/>
                    <a:lstStyle/>
                    <a:p>
                      <a:r>
                        <a:rPr lang="en-GB" dirty="0"/>
                        <a:t>Rated Current</a:t>
                      </a:r>
                    </a:p>
                  </a:txBody>
                  <a:tcPr/>
                </a:tc>
                <a:tc>
                  <a:txBody>
                    <a:bodyPr/>
                    <a:lstStyle/>
                    <a:p>
                      <a:r>
                        <a:rPr lang="en-GB" dirty="0"/>
                        <a:t>0.46 Amp</a:t>
                      </a:r>
                    </a:p>
                  </a:txBody>
                  <a:tcPr/>
                </a:tc>
                <a:tc>
                  <a:txBody>
                    <a:bodyPr/>
                    <a:lstStyle/>
                    <a:p>
                      <a:r>
                        <a:rPr lang="en-GB" sz="1600" dirty="0"/>
                        <a:t>0.55 Amp Max.</a:t>
                      </a:r>
                    </a:p>
                  </a:txBody>
                  <a:tcPr/>
                </a:tc>
                <a:extLst>
                  <a:ext uri="{0D108BD9-81ED-4DB2-BD59-A6C34878D82A}">
                    <a16:rowId xmlns:a16="http://schemas.microsoft.com/office/drawing/2014/main" xmlns="" val="10002"/>
                  </a:ext>
                </a:extLst>
              </a:tr>
              <a:tr h="369397">
                <a:tc>
                  <a:txBody>
                    <a:bodyPr/>
                    <a:lstStyle/>
                    <a:p>
                      <a:r>
                        <a:rPr lang="en-GB" dirty="0"/>
                        <a:t>Rated Power</a:t>
                      </a:r>
                    </a:p>
                  </a:txBody>
                  <a:tcPr/>
                </a:tc>
                <a:tc>
                  <a:txBody>
                    <a:bodyPr/>
                    <a:lstStyle/>
                    <a:p>
                      <a:r>
                        <a:rPr lang="en-GB" dirty="0"/>
                        <a:t>5.52 W</a:t>
                      </a:r>
                    </a:p>
                  </a:txBody>
                  <a:tcPr/>
                </a:tc>
                <a:tc>
                  <a:txBody>
                    <a:bodyPr/>
                    <a:lstStyle/>
                    <a:p>
                      <a:r>
                        <a:rPr lang="en-GB" dirty="0"/>
                        <a:t>At 12</a:t>
                      </a:r>
                      <a:r>
                        <a:rPr lang="en-GB" baseline="0" dirty="0"/>
                        <a:t>V</a:t>
                      </a:r>
                      <a:endParaRPr lang="en-GB" dirty="0"/>
                    </a:p>
                  </a:txBody>
                  <a:tcPr/>
                </a:tc>
                <a:extLst>
                  <a:ext uri="{0D108BD9-81ED-4DB2-BD59-A6C34878D82A}">
                    <a16:rowId xmlns:a16="http://schemas.microsoft.com/office/drawing/2014/main" xmlns="" val="10003"/>
                  </a:ext>
                </a:extLst>
              </a:tr>
              <a:tr h="369397">
                <a:tc>
                  <a:txBody>
                    <a:bodyPr/>
                    <a:lstStyle/>
                    <a:p>
                      <a:r>
                        <a:rPr lang="en-GB" dirty="0"/>
                        <a:t>Speed</a:t>
                      </a:r>
                    </a:p>
                  </a:txBody>
                  <a:tcPr/>
                </a:tc>
                <a:tc>
                  <a:txBody>
                    <a:bodyPr/>
                    <a:lstStyle/>
                    <a:p>
                      <a:r>
                        <a:rPr lang="en-GB" dirty="0"/>
                        <a:t>4500RPM</a:t>
                      </a:r>
                    </a:p>
                  </a:txBody>
                  <a:tcPr/>
                </a:tc>
                <a:tc>
                  <a:txBody>
                    <a:bodyPr/>
                    <a:lstStyle/>
                    <a:p>
                      <a:r>
                        <a:rPr lang="en-GB" dirty="0"/>
                        <a:t>±10%</a:t>
                      </a:r>
                    </a:p>
                  </a:txBody>
                  <a:tcPr/>
                </a:tc>
                <a:extLst>
                  <a:ext uri="{0D108BD9-81ED-4DB2-BD59-A6C34878D82A}">
                    <a16:rowId xmlns:a16="http://schemas.microsoft.com/office/drawing/2014/main" xmlns="" val="10004"/>
                  </a:ext>
                </a:extLst>
              </a:tr>
              <a:tr h="369397">
                <a:tc>
                  <a:txBody>
                    <a:bodyPr/>
                    <a:lstStyle/>
                    <a:p>
                      <a:r>
                        <a:rPr lang="en-GB" dirty="0"/>
                        <a:t>Dimensions</a:t>
                      </a:r>
                    </a:p>
                  </a:txBody>
                  <a:tcPr/>
                </a:tc>
                <a:tc>
                  <a:txBody>
                    <a:bodyPr/>
                    <a:lstStyle/>
                    <a:p>
                      <a:r>
                        <a:rPr lang="en-GB" sz="1600" dirty="0"/>
                        <a:t>L</a:t>
                      </a:r>
                      <a:r>
                        <a:rPr lang="en-GB" sz="1600" baseline="0" dirty="0"/>
                        <a:t> × W × H (mm)</a:t>
                      </a:r>
                      <a:endParaRPr lang="en-GB" sz="1600" dirty="0"/>
                    </a:p>
                  </a:txBody>
                  <a:tcPr/>
                </a:tc>
                <a:tc>
                  <a:txBody>
                    <a:bodyPr/>
                    <a:lstStyle/>
                    <a:p>
                      <a:r>
                        <a:rPr lang="en-GB" sz="1600" dirty="0"/>
                        <a:t>75 × 75 × 15.4 </a:t>
                      </a:r>
                    </a:p>
                  </a:txBody>
                  <a:tcPr/>
                </a:tc>
                <a:extLst>
                  <a:ext uri="{0D108BD9-81ED-4DB2-BD59-A6C34878D82A}">
                    <a16:rowId xmlns:a16="http://schemas.microsoft.com/office/drawing/2014/main" xmlns="" val="10005"/>
                  </a:ext>
                </a:extLst>
              </a:tr>
              <a:tr h="369397">
                <a:tc>
                  <a:txBody>
                    <a:bodyPr/>
                    <a:lstStyle/>
                    <a:p>
                      <a:r>
                        <a:rPr lang="en-GB" dirty="0"/>
                        <a:t>Weight</a:t>
                      </a:r>
                    </a:p>
                  </a:txBody>
                  <a:tcPr/>
                </a:tc>
                <a:tc>
                  <a:txBody>
                    <a:bodyPr/>
                    <a:lstStyle/>
                    <a:p>
                      <a:r>
                        <a:rPr lang="en-GB" sz="1600" dirty="0"/>
                        <a:t>55 grams</a:t>
                      </a:r>
                    </a:p>
                  </a:txBody>
                  <a:tcPr/>
                </a:tc>
                <a:tc>
                  <a:txBody>
                    <a:bodyPr/>
                    <a:lstStyle/>
                    <a:p>
                      <a:pPr algn="ctr"/>
                      <a:r>
                        <a:rPr lang="en-GB" sz="1600" dirty="0"/>
                        <a:t>-</a:t>
                      </a:r>
                    </a:p>
                  </a:txBody>
                  <a:tcPr/>
                </a:tc>
                <a:extLst>
                  <a:ext uri="{0D108BD9-81ED-4DB2-BD59-A6C34878D82A}">
                    <a16:rowId xmlns:a16="http://schemas.microsoft.com/office/drawing/2014/main" xmlns="" val="3568509965"/>
                  </a:ext>
                </a:extLst>
              </a:tr>
            </a:tbl>
          </a:graphicData>
        </a:graphic>
      </p:graphicFrame>
      <p:pic>
        <p:nvPicPr>
          <p:cNvPr id="5" name="Εικόνα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209" y="685942"/>
            <a:ext cx="4519333" cy="2952450"/>
          </a:xfrm>
          <a:prstGeom prst="rect">
            <a:avLst/>
          </a:prstGeom>
          <a:ln>
            <a:solidFill>
              <a:srgbClr val="0070C0"/>
            </a:solidFill>
          </a:ln>
        </p:spPr>
      </p:pic>
      <p:cxnSp>
        <p:nvCxnSpPr>
          <p:cNvPr id="11" name="Ευθεία γραμμή σύνδεσης 10"/>
          <p:cNvCxnSpPr/>
          <p:nvPr/>
        </p:nvCxnSpPr>
        <p:spPr>
          <a:xfrm flipV="1">
            <a:off x="9410700" y="1751902"/>
            <a:ext cx="0" cy="1305623"/>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Ευθεία γραμμή σύνδεσης 14"/>
          <p:cNvCxnSpPr/>
          <p:nvPr/>
        </p:nvCxnSpPr>
        <p:spPr>
          <a:xfrm flipH="1">
            <a:off x="8620125" y="1257300"/>
            <a:ext cx="228600" cy="1714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p:cNvCxnSpPr/>
          <p:nvPr/>
        </p:nvCxnSpPr>
        <p:spPr>
          <a:xfrm flipH="1">
            <a:off x="8620124" y="1343025"/>
            <a:ext cx="371477" cy="304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p:cNvCxnSpPr/>
          <p:nvPr/>
        </p:nvCxnSpPr>
        <p:spPr>
          <a:xfrm flipH="1">
            <a:off x="8620124" y="1495425"/>
            <a:ext cx="495301" cy="3871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Ευθεία γραμμή σύνδεσης 22"/>
          <p:cNvCxnSpPr/>
          <p:nvPr/>
        </p:nvCxnSpPr>
        <p:spPr>
          <a:xfrm flipH="1">
            <a:off x="8620124" y="1647825"/>
            <a:ext cx="619126" cy="5143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Ευθεία γραμμή σύνδεσης 24"/>
          <p:cNvCxnSpPr/>
          <p:nvPr/>
        </p:nvCxnSpPr>
        <p:spPr>
          <a:xfrm flipH="1">
            <a:off x="8598739" y="1796559"/>
            <a:ext cx="782026" cy="5716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Ευθεία γραμμή σύνδεσης 27"/>
          <p:cNvCxnSpPr/>
          <p:nvPr/>
        </p:nvCxnSpPr>
        <p:spPr>
          <a:xfrm flipV="1">
            <a:off x="8620123" y="2037359"/>
            <a:ext cx="760642" cy="5429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Ευθεία γραμμή σύνδεσης 32"/>
          <p:cNvCxnSpPr/>
          <p:nvPr/>
        </p:nvCxnSpPr>
        <p:spPr>
          <a:xfrm flipH="1">
            <a:off x="8620123" y="2302751"/>
            <a:ext cx="760642" cy="51664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Ευθεία γραμμή σύνδεσης 34"/>
          <p:cNvCxnSpPr/>
          <p:nvPr/>
        </p:nvCxnSpPr>
        <p:spPr>
          <a:xfrm flipH="1">
            <a:off x="8734425" y="2561075"/>
            <a:ext cx="646340" cy="4297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Ευθεία γραμμή σύνδεσης 36"/>
          <p:cNvCxnSpPr/>
          <p:nvPr/>
        </p:nvCxnSpPr>
        <p:spPr>
          <a:xfrm flipH="1">
            <a:off x="9057595" y="2819400"/>
            <a:ext cx="323170" cy="20470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Ευθύγραμμο βέλος σύνδεσης 39"/>
          <p:cNvCxnSpPr/>
          <p:nvPr/>
        </p:nvCxnSpPr>
        <p:spPr>
          <a:xfrm flipV="1">
            <a:off x="6497053" y="2990850"/>
            <a:ext cx="1900989" cy="1930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31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down)">
                                      <p:cBhvr>
                                        <p:cTn id="44" dur="125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1250"/>
                                        <p:tgtEl>
                                          <p:spTgt spid="15"/>
                                        </p:tgtEl>
                                      </p:cBhvr>
                                    </p:animEffect>
                                  </p:childTnLst>
                                </p:cTn>
                              </p:par>
                              <p:par>
                                <p:cTn id="50" presetID="22" presetClass="entr" presetSubtype="4"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1250"/>
                                        <p:tgtEl>
                                          <p:spTgt spid="18"/>
                                        </p:tgtEl>
                                      </p:cBhvr>
                                    </p:animEffect>
                                  </p:childTnLst>
                                </p:cTn>
                              </p:par>
                              <p:par>
                                <p:cTn id="53" presetID="22" presetClass="entr" presetSubtype="4"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1250"/>
                                        <p:tgtEl>
                                          <p:spTgt spid="21"/>
                                        </p:tgtEl>
                                      </p:cBhvr>
                                    </p:animEffect>
                                  </p:childTnLst>
                                </p:cTn>
                              </p:par>
                              <p:par>
                                <p:cTn id="56" presetID="22" presetClass="entr" presetSubtype="4"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1250"/>
                                        <p:tgtEl>
                                          <p:spTgt spid="23"/>
                                        </p:tgtEl>
                                      </p:cBhvr>
                                    </p:animEffec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1250"/>
                                        <p:tgtEl>
                                          <p:spTgt spid="25"/>
                                        </p:tgtEl>
                                      </p:cBhvr>
                                    </p:animEffect>
                                  </p:childTnLst>
                                </p:cTn>
                              </p:par>
                              <p:par>
                                <p:cTn id="62" presetID="22" presetClass="entr" presetSubtype="4"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1250"/>
                                        <p:tgtEl>
                                          <p:spTgt spid="28"/>
                                        </p:tgtEl>
                                      </p:cBhvr>
                                    </p:animEffect>
                                  </p:childTnLst>
                                </p:cTn>
                              </p:par>
                              <p:par>
                                <p:cTn id="65" presetID="22" presetClass="entr" presetSubtype="4"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1250"/>
                                        <p:tgtEl>
                                          <p:spTgt spid="33"/>
                                        </p:tgtEl>
                                      </p:cBhvr>
                                    </p:animEffect>
                                  </p:childTnLst>
                                </p:cTn>
                              </p:par>
                              <p:par>
                                <p:cTn id="68" presetID="22" presetClass="entr" presetSubtype="4"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down)">
                                      <p:cBhvr>
                                        <p:cTn id="70" dur="1250"/>
                                        <p:tgtEl>
                                          <p:spTgt spid="35"/>
                                        </p:tgtEl>
                                      </p:cBhvr>
                                    </p:animEffect>
                                  </p:childTnLst>
                                </p:cTn>
                              </p:par>
                              <p:par>
                                <p:cTn id="71" presetID="22" presetClass="entr" presetSubtype="4"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down)">
                                      <p:cBhvr>
                                        <p:cTn id="73" dur="1250"/>
                                        <p:tgtEl>
                                          <p:spTgt spid="37"/>
                                        </p:tgtEl>
                                      </p:cBhvr>
                                    </p:animEffect>
                                  </p:childTnLst>
                                </p:cTn>
                              </p:par>
                              <p:par>
                                <p:cTn id="74" presetID="22" presetClass="entr" presetSubtype="4" fill="hold"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down)">
                                      <p:cBhvr>
                                        <p:cTn id="76"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4" grpId="0"/>
    </p:bldLst>
  </p:timing>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BBF5D7C-90AF-408A-B515-5CD5355B6C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Teal banded presentation (widescreen)</Template>
  <TotalTime>419</TotalTime>
  <Words>1017</Words>
  <Application>Microsoft Office PowerPoint</Application>
  <PresentationFormat>Widescreen</PresentationFormat>
  <Paragraphs>191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Cambria Math</vt:lpstr>
      <vt:lpstr>Hiragino Sans GB W3</vt:lpstr>
      <vt:lpstr>幼圆</vt:lpstr>
      <vt:lpstr>Banded Design Teal 16x9</vt:lpstr>
      <vt:lpstr>Hovercraft VDP 2</vt:lpstr>
      <vt:lpstr>Body and Skirt – Final Design</vt:lpstr>
      <vt:lpstr>Payload – Final Design</vt:lpstr>
      <vt:lpstr>Turning – Final Design</vt:lpstr>
      <vt:lpstr>Powertrain – Final Design（as simple as possible）</vt:lpstr>
      <vt:lpstr>Fans-Materials &amp; Total Cost</vt:lpstr>
    </vt:vector>
  </TitlesOfParts>
  <Company>University of Leicester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Hovercraft VDP 2</dc:title>
  <dc:creator>Longe, Paul</dc:creator>
  <cp:keywords/>
  <cp:lastModifiedBy>Paul Longe</cp:lastModifiedBy>
  <cp:revision>24</cp:revision>
  <dcterms:created xsi:type="dcterms:W3CDTF">2016-11-07T10:42:30Z</dcterms:created>
  <dcterms:modified xsi:type="dcterms:W3CDTF">2016-11-17T14:01:15Z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TC028952549991</vt:lpwstr>
  </property>
</Properties>
</file>