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5"/>
  </p:notesMasterIdLst>
  <p:handoutMasterIdLst>
    <p:handoutMasterId r:id="rId6"/>
  </p:handoutMasterIdLst>
  <p:sldIdLst>
    <p:sldId id="256" r:id="rId3"/>
    <p:sldId id="26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274" autoAdjust="0"/>
  </p:normalViewPr>
  <p:slideViewPr>
    <p:cSldViewPr snapToGrid="0">
      <p:cViewPr varScale="1">
        <p:scale>
          <a:sx n="114" d="100"/>
          <a:sy n="114" d="100"/>
        </p:scale>
        <p:origin x="300" y="126"/>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11/16/2016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11/16/2016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11/16/2016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a:lvl1pPr>
          </a:lstStyle>
          <a:p>
            <a:r>
              <a:rPr lang="en-US" smtClean="0"/>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t>11/16/2016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A879FD0-C37A-4F50-8F3B-5FA0D9D0B42F}" type="datetimeFigureOut">
              <a:rPr lang="en-US"/>
              <a:t>11/16/2016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t>11/16/2016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t>11/16/2016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Date Placeholder 1"/>
          <p:cNvSpPr>
            <a:spLocks noGrp="1"/>
          </p:cNvSpPr>
          <p:nvPr>
            <p:ph type="dt" sz="half" idx="10"/>
          </p:nvPr>
        </p:nvSpPr>
        <p:spPr/>
        <p:txBody>
          <a:bodyPr/>
          <a:lstStyle/>
          <a:p>
            <a:fld id="{9E583DDF-CA54-461A-A486-592D2374C532}" type="datetimeFigureOut">
              <a:rPr lang="en-US"/>
              <a:t>11/16/2016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11/16/2016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11/16/2016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9E583DDF-CA54-461A-A486-592D2374C532}" type="datetimeFigureOut">
              <a:rPr lang="en-US"/>
              <a:pPr/>
              <a:t>11/16/2016</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Hovercraft VDP 2</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Group 13</a:t>
            </a:r>
          </a:p>
          <a:p>
            <a:r>
              <a:rPr lang="en-US" dirty="0" smtClean="0"/>
              <a:t>Paul Longe</a:t>
            </a:r>
          </a:p>
          <a:p>
            <a:r>
              <a:rPr lang="en-US" dirty="0" smtClean="0"/>
              <a:t>Bradley</a:t>
            </a:r>
          </a:p>
          <a:p>
            <a:r>
              <a:rPr lang="en-US" dirty="0" err="1" smtClean="0"/>
              <a:t>Keqi</a:t>
            </a:r>
            <a:endParaRPr lang="en-US" dirty="0" smtClean="0"/>
          </a:p>
          <a:p>
            <a:r>
              <a:rPr lang="en-US" dirty="0" smtClean="0"/>
              <a:t>Divine</a:t>
            </a:r>
          </a:p>
          <a:p>
            <a:r>
              <a:rPr lang="en-US" dirty="0" smtClean="0"/>
              <a:t>Xiang</a:t>
            </a:r>
          </a:p>
          <a:p>
            <a:r>
              <a:rPr lang="en-US" dirty="0" smtClean="0"/>
              <a:t>Alex</a:t>
            </a:r>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17223" y="36585"/>
            <a:ext cx="4682691" cy="542969"/>
          </a:xfrm>
        </p:spPr>
        <p:txBody>
          <a:bodyPr>
            <a:normAutofit fontScale="90000"/>
          </a:bodyPr>
          <a:lstStyle/>
          <a:p>
            <a:r>
              <a:rPr lang="en-US" dirty="0" smtClean="0"/>
              <a:t>Turning – Final </a:t>
            </a:r>
            <a:r>
              <a:rPr lang="en-US" dirty="0" smtClean="0"/>
              <a:t>Design</a:t>
            </a:r>
            <a:endParaRPr lang="en-US" dirty="0"/>
          </a:p>
        </p:txBody>
      </p:sp>
      <p:sp>
        <p:nvSpPr>
          <p:cNvPr id="14" name="Content Placeholder 13"/>
          <p:cNvSpPr>
            <a:spLocks noGrp="1"/>
          </p:cNvSpPr>
          <p:nvPr>
            <p:ph idx="1"/>
          </p:nvPr>
        </p:nvSpPr>
        <p:spPr>
          <a:xfrm>
            <a:off x="306403" y="638648"/>
            <a:ext cx="5933975" cy="3047038"/>
          </a:xfrm>
        </p:spPr>
        <p:txBody>
          <a:bodyPr>
            <a:normAutofit fontScale="77500" lnSpcReduction="20000"/>
          </a:bodyPr>
          <a:lstStyle/>
          <a:p>
            <a:pPr marL="45720" indent="0">
              <a:buNone/>
            </a:pPr>
            <a:r>
              <a:rPr lang="en-US" sz="1600" dirty="0" smtClean="0"/>
              <a:t>In order to turn the hovercraft, the use of rudders was selected as it was the option that best fulfilled selection criteria.</a:t>
            </a:r>
          </a:p>
          <a:p>
            <a:r>
              <a:rPr lang="en-US" sz="1600" dirty="0" smtClean="0"/>
              <a:t>Rudders can be made with a cheap material, and are easy to manufacture.</a:t>
            </a:r>
          </a:p>
          <a:p>
            <a:r>
              <a:rPr lang="en-US" sz="1600" dirty="0" smtClean="0"/>
              <a:t>Having more than one rudder increases the amount of air that can be redirected, the rudders needs to have a synchronized movement system. A simple linkage was chosen over a more complex 4 bar system.  </a:t>
            </a:r>
          </a:p>
          <a:p>
            <a:r>
              <a:rPr lang="en-US" sz="1600" dirty="0" smtClean="0"/>
              <a:t>Radius of turn needs to be </a:t>
            </a:r>
            <a:r>
              <a:rPr lang="en-US" sz="1600" dirty="0" smtClean="0"/>
              <a:t>minimized, this is done by redirecting more air flow through a symmetrical airfoil design to minimize air drag. And through having two rudders rather than just one.</a:t>
            </a:r>
          </a:p>
          <a:p>
            <a:r>
              <a:rPr lang="en-US" sz="1600" dirty="0" smtClean="0"/>
              <a:t>The rudder is secured through the use of pins attached to the cowling. The location of the pin is in the thickest part of the rudder as it will bear high amounts of load.</a:t>
            </a:r>
            <a:endParaRPr lang="en-US" sz="1600" dirty="0" smtClean="0"/>
          </a:p>
          <a:p>
            <a:r>
              <a:rPr lang="en-US" sz="1600" dirty="0" smtClean="0"/>
              <a:t>There is a 4mm tolerance between the height of the rudder and the parts to secure it</a:t>
            </a:r>
            <a:endParaRPr lang="en-US" sz="1600" dirty="0" smtClean="0"/>
          </a:p>
          <a:p>
            <a:endParaRPr lang="en-US" sz="1600" dirty="0" smtClean="0"/>
          </a:p>
          <a:p>
            <a:pPr marL="45720" indent="0">
              <a:buNone/>
            </a:pPr>
            <a:endParaRPr lang="en-US" sz="1600" dirty="0" smtClean="0"/>
          </a:p>
        </p:txBody>
      </p:sp>
      <p:sp>
        <p:nvSpPr>
          <p:cNvPr id="2" name="TextBox 1"/>
          <p:cNvSpPr txBox="1"/>
          <p:nvPr/>
        </p:nvSpPr>
        <p:spPr>
          <a:xfrm>
            <a:off x="25667" y="127692"/>
            <a:ext cx="2153154" cy="261610"/>
          </a:xfrm>
          <a:prstGeom prst="rect">
            <a:avLst/>
          </a:prstGeom>
          <a:noFill/>
        </p:spPr>
        <p:txBody>
          <a:bodyPr wrap="none" rtlCol="0">
            <a:spAutoFit/>
          </a:bodyPr>
          <a:lstStyle/>
          <a:p>
            <a:r>
              <a:rPr lang="en-GB" sz="1100" b="1" dirty="0" smtClean="0"/>
              <a:t>Paul Longe – Integration Engineer</a:t>
            </a:r>
            <a:endParaRPr lang="en-GB" sz="1100" b="1" dirty="0"/>
          </a:p>
        </p:txBody>
      </p:sp>
      <p:sp>
        <p:nvSpPr>
          <p:cNvPr id="3" name="Rectangle 2"/>
          <p:cNvSpPr/>
          <p:nvPr/>
        </p:nvSpPr>
        <p:spPr>
          <a:xfrm>
            <a:off x="7343273" y="585536"/>
            <a:ext cx="4527884" cy="265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p:nvSpPr>
        <p:spPr>
          <a:xfrm>
            <a:off x="306403" y="3478047"/>
            <a:ext cx="6198670" cy="1631216"/>
          </a:xfrm>
          <a:prstGeom prst="rect">
            <a:avLst/>
          </a:prstGeom>
          <a:noFill/>
        </p:spPr>
        <p:txBody>
          <a:bodyPr wrap="square" rtlCol="0">
            <a:spAutoFit/>
          </a:bodyPr>
          <a:lstStyle/>
          <a:p>
            <a:r>
              <a:rPr lang="en-GB" sz="1400" dirty="0" smtClean="0"/>
              <a:t>Although it is difficult to calculate how much airflow the rudders are able to redirected, I have done calculations to show how much rotation can be achieved over a time period with the rudders set to different angles.</a:t>
            </a:r>
          </a:p>
          <a:p>
            <a:r>
              <a:rPr lang="en-GB" sz="1400" dirty="0" smtClean="0"/>
              <a:t>The table displays total angle turned over a time period at different angles of the rudder. It shows a 10° increase in rudder angle results in a 8.5% increase in turn for all times</a:t>
            </a:r>
            <a:endParaRPr lang="en-GB" sz="1400" dirty="0" smtClean="0"/>
          </a:p>
          <a:p>
            <a:endParaRPr lang="en-GB" sz="1600" dirty="0" smtClean="0"/>
          </a:p>
        </p:txBody>
      </p:sp>
      <p:cxnSp>
        <p:nvCxnSpPr>
          <p:cNvPr id="6" name="Straight Arrow Connector 5"/>
          <p:cNvCxnSpPr/>
          <p:nvPr/>
        </p:nvCxnSpPr>
        <p:spPr>
          <a:xfrm flipH="1">
            <a:off x="6214891" y="1410177"/>
            <a:ext cx="1399673" cy="6110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619113890"/>
              </p:ext>
            </p:extLst>
          </p:nvPr>
        </p:nvGraphicFramePr>
        <p:xfrm>
          <a:off x="7227146" y="3595214"/>
          <a:ext cx="2376576" cy="2494280"/>
        </p:xfrm>
        <a:graphic>
          <a:graphicData uri="http://schemas.openxmlformats.org/drawingml/2006/table">
            <a:tbl>
              <a:tblPr firstRow="1" bandRow="1">
                <a:tableStyleId>{B301B821-A1FF-4177-AEE7-76D212191A09}</a:tableStyleId>
              </a:tblPr>
              <a:tblGrid>
                <a:gridCol w="1188288"/>
                <a:gridCol w="1188288"/>
              </a:tblGrid>
              <a:tr h="370840">
                <a:tc gridSpan="2">
                  <a:txBody>
                    <a:bodyPr/>
                    <a:lstStyle/>
                    <a:p>
                      <a:r>
                        <a:rPr lang="en-GB" dirty="0" smtClean="0"/>
                        <a:t>Rudder angle 60°</a:t>
                      </a:r>
                      <a:endParaRPr lang="en-GB" dirty="0"/>
                    </a:p>
                  </a:txBody>
                  <a:tcPr/>
                </a:tc>
                <a:tc hMerge="1">
                  <a:txBody>
                    <a:bodyPr/>
                    <a:lstStyle/>
                    <a:p>
                      <a:endParaRPr lang="en-GB" dirty="0"/>
                    </a:p>
                  </a:txBody>
                  <a:tcPr/>
                </a:tc>
              </a:tr>
              <a:tr h="370840">
                <a:tc>
                  <a:txBody>
                    <a:bodyPr/>
                    <a:lstStyle/>
                    <a:p>
                      <a:r>
                        <a:rPr lang="en-GB" dirty="0" smtClean="0"/>
                        <a:t>Time (s)</a:t>
                      </a:r>
                      <a:endParaRPr lang="en-GB" dirty="0"/>
                    </a:p>
                  </a:txBody>
                  <a:tcPr/>
                </a:tc>
                <a:tc>
                  <a:txBody>
                    <a:bodyPr/>
                    <a:lstStyle/>
                    <a:p>
                      <a:r>
                        <a:rPr lang="en-GB" dirty="0" smtClean="0"/>
                        <a:t>Angle</a:t>
                      </a:r>
                      <a:r>
                        <a:rPr lang="en-GB" baseline="0" dirty="0" smtClean="0"/>
                        <a:t> turned(°)</a:t>
                      </a:r>
                      <a:endParaRPr lang="en-GB" dirty="0"/>
                    </a:p>
                  </a:txBody>
                  <a:tcPr/>
                </a:tc>
              </a:tr>
              <a:tr h="370840">
                <a:tc>
                  <a:txBody>
                    <a:bodyPr/>
                    <a:lstStyle/>
                    <a:p>
                      <a:r>
                        <a:rPr lang="en-GB" dirty="0" smtClean="0"/>
                        <a:t>0.1</a:t>
                      </a:r>
                      <a:endParaRPr lang="en-GB" dirty="0"/>
                    </a:p>
                  </a:txBody>
                  <a:tcPr/>
                </a:tc>
                <a:tc>
                  <a:txBody>
                    <a:bodyPr/>
                    <a:lstStyle/>
                    <a:p>
                      <a:r>
                        <a:rPr lang="en-GB" dirty="0" smtClean="0"/>
                        <a:t>11.58</a:t>
                      </a:r>
                    </a:p>
                  </a:txBody>
                  <a:tcPr/>
                </a:tc>
              </a:tr>
              <a:tr h="370840">
                <a:tc>
                  <a:txBody>
                    <a:bodyPr/>
                    <a:lstStyle/>
                    <a:p>
                      <a:r>
                        <a:rPr lang="en-GB" dirty="0" smtClean="0"/>
                        <a:t>0.2</a:t>
                      </a:r>
                      <a:endParaRPr lang="en-GB" dirty="0"/>
                    </a:p>
                  </a:txBody>
                  <a:tcPr/>
                </a:tc>
                <a:tc>
                  <a:txBody>
                    <a:bodyPr/>
                    <a:lstStyle/>
                    <a:p>
                      <a:r>
                        <a:rPr lang="en-GB" dirty="0" smtClean="0"/>
                        <a:t>46.31</a:t>
                      </a:r>
                      <a:endParaRPr lang="en-GB" dirty="0"/>
                    </a:p>
                  </a:txBody>
                  <a:tcPr/>
                </a:tc>
              </a:tr>
              <a:tr h="370840">
                <a:tc>
                  <a:txBody>
                    <a:bodyPr/>
                    <a:lstStyle/>
                    <a:p>
                      <a:r>
                        <a:rPr lang="en-GB" dirty="0" smtClean="0"/>
                        <a:t>0.3</a:t>
                      </a:r>
                      <a:endParaRPr lang="en-GB" dirty="0"/>
                    </a:p>
                  </a:txBody>
                  <a:tcPr/>
                </a:tc>
                <a:tc>
                  <a:txBody>
                    <a:bodyPr/>
                    <a:lstStyle/>
                    <a:p>
                      <a:r>
                        <a:rPr lang="en-GB" dirty="0" smtClean="0"/>
                        <a:t>104.20</a:t>
                      </a:r>
                      <a:endParaRPr lang="en-GB" dirty="0"/>
                    </a:p>
                  </a:txBody>
                  <a:tcPr/>
                </a:tc>
              </a:tr>
              <a:tr h="370840">
                <a:tc>
                  <a:txBody>
                    <a:bodyPr/>
                    <a:lstStyle/>
                    <a:p>
                      <a:r>
                        <a:rPr lang="en-GB" dirty="0" smtClean="0"/>
                        <a:t>0.4</a:t>
                      </a:r>
                      <a:endParaRPr lang="en-GB" dirty="0"/>
                    </a:p>
                  </a:txBody>
                  <a:tcPr/>
                </a:tc>
                <a:tc>
                  <a:txBody>
                    <a:bodyPr/>
                    <a:lstStyle/>
                    <a:p>
                      <a:r>
                        <a:rPr lang="en-GB" dirty="0" smtClean="0"/>
                        <a:t>185.25</a:t>
                      </a:r>
                      <a:endParaRPr lang="en-GB" dirty="0"/>
                    </a:p>
                  </a:txBody>
                  <a:tcPr/>
                </a:tc>
              </a:tr>
            </a:tbl>
          </a:graphicData>
        </a:graphic>
      </p:graphicFrame>
      <p:pic>
        <p:nvPicPr>
          <p:cNvPr id="5" name="Picture 4"/>
          <p:cNvPicPr>
            <a:picLocks noChangeAspect="1"/>
          </p:cNvPicPr>
          <p:nvPr/>
        </p:nvPicPr>
        <p:blipFill rotWithShape="1">
          <a:blip r:embed="rId2"/>
          <a:srcRect l="39287" t="12428" r="29228" b="10329"/>
          <a:stretch/>
        </p:blipFill>
        <p:spPr>
          <a:xfrm>
            <a:off x="9193245" y="1967768"/>
            <a:ext cx="820954" cy="1258796"/>
          </a:xfrm>
          <a:prstGeom prst="rect">
            <a:avLst/>
          </a:prstGeom>
        </p:spPr>
      </p:pic>
      <p:pic>
        <p:nvPicPr>
          <p:cNvPr id="7" name="Picture 6"/>
          <p:cNvPicPr>
            <a:picLocks noChangeAspect="1"/>
          </p:cNvPicPr>
          <p:nvPr/>
        </p:nvPicPr>
        <p:blipFill rotWithShape="1">
          <a:blip r:embed="rId3"/>
          <a:srcRect l="43536" t="26220" r="37308" b="11702"/>
          <a:stretch/>
        </p:blipFill>
        <p:spPr>
          <a:xfrm>
            <a:off x="11087994" y="1955833"/>
            <a:ext cx="621498" cy="1258796"/>
          </a:xfrm>
          <a:prstGeom prst="rect">
            <a:avLst/>
          </a:prstGeom>
        </p:spPr>
      </p:pic>
      <p:pic>
        <p:nvPicPr>
          <p:cNvPr id="8" name="Picture 7"/>
          <p:cNvPicPr>
            <a:picLocks noChangeAspect="1"/>
          </p:cNvPicPr>
          <p:nvPr/>
        </p:nvPicPr>
        <p:blipFill rotWithShape="1">
          <a:blip r:embed="rId4"/>
          <a:srcRect l="50323" t="17257" r="28399" b="11080"/>
          <a:stretch/>
        </p:blipFill>
        <p:spPr>
          <a:xfrm>
            <a:off x="10312366" y="1964142"/>
            <a:ext cx="599734" cy="1262422"/>
          </a:xfrm>
          <a:prstGeom prst="rect">
            <a:avLst/>
          </a:prstGeom>
        </p:spPr>
      </p:pic>
      <p:pic>
        <p:nvPicPr>
          <p:cNvPr id="12" name="Picture 11"/>
          <p:cNvPicPr>
            <a:picLocks noChangeAspect="1"/>
          </p:cNvPicPr>
          <p:nvPr/>
        </p:nvPicPr>
        <p:blipFill rotWithShape="1">
          <a:blip r:embed="rId5"/>
          <a:srcRect l="33484" t="20356" r="33894" b="33668"/>
          <a:stretch/>
        </p:blipFill>
        <p:spPr>
          <a:xfrm>
            <a:off x="7389482" y="1955833"/>
            <a:ext cx="1588714" cy="1259521"/>
          </a:xfrm>
          <a:prstGeom prst="rect">
            <a:avLst/>
          </a:prstGeom>
        </p:spPr>
      </p:pic>
      <p:pic>
        <p:nvPicPr>
          <p:cNvPr id="17" name="Picture 16"/>
          <p:cNvPicPr>
            <a:picLocks noChangeAspect="1"/>
          </p:cNvPicPr>
          <p:nvPr/>
        </p:nvPicPr>
        <p:blipFill rotWithShape="1">
          <a:blip r:embed="rId6"/>
          <a:srcRect l="39620" t="36452" r="16235" b="39355"/>
          <a:stretch/>
        </p:blipFill>
        <p:spPr>
          <a:xfrm>
            <a:off x="7358240" y="618037"/>
            <a:ext cx="3264827" cy="1006450"/>
          </a:xfrm>
          <a:prstGeom prst="rect">
            <a:avLst/>
          </a:prstGeom>
        </p:spPr>
      </p:pic>
      <p:pic>
        <p:nvPicPr>
          <p:cNvPr id="20" name="Picture 19"/>
          <p:cNvPicPr>
            <a:picLocks noChangeAspect="1"/>
          </p:cNvPicPr>
          <p:nvPr/>
        </p:nvPicPr>
        <p:blipFill rotWithShape="1">
          <a:blip r:embed="rId7"/>
          <a:srcRect l="89" t="16237" r="49416" b="60466"/>
          <a:stretch/>
        </p:blipFill>
        <p:spPr>
          <a:xfrm>
            <a:off x="306403" y="4847572"/>
            <a:ext cx="6087529" cy="1579809"/>
          </a:xfrm>
          <a:prstGeom prst="rect">
            <a:avLst/>
          </a:prstGeom>
        </p:spPr>
      </p:pic>
      <p:graphicFrame>
        <p:nvGraphicFramePr>
          <p:cNvPr id="25" name="Table 24"/>
          <p:cNvGraphicFramePr>
            <a:graphicFrameLocks noGrp="1"/>
          </p:cNvGraphicFramePr>
          <p:nvPr>
            <p:extLst>
              <p:ext uri="{D42A27DB-BD31-4B8C-83A1-F6EECF244321}">
                <p14:modId xmlns:p14="http://schemas.microsoft.com/office/powerpoint/2010/main" val="476800755"/>
              </p:ext>
            </p:extLst>
          </p:nvPr>
        </p:nvGraphicFramePr>
        <p:xfrm>
          <a:off x="9643690" y="3600432"/>
          <a:ext cx="2227468" cy="2494280"/>
        </p:xfrm>
        <a:graphic>
          <a:graphicData uri="http://schemas.openxmlformats.org/drawingml/2006/table">
            <a:tbl>
              <a:tblPr firstRow="1" bandRow="1">
                <a:tableStyleId>{B301B821-A1FF-4177-AEE7-76D212191A09}</a:tableStyleId>
              </a:tblPr>
              <a:tblGrid>
                <a:gridCol w="1113734"/>
                <a:gridCol w="1113734"/>
              </a:tblGrid>
              <a:tr h="370840">
                <a:tc gridSpan="2">
                  <a:txBody>
                    <a:bodyPr/>
                    <a:lstStyle/>
                    <a:p>
                      <a:r>
                        <a:rPr lang="en-GB" dirty="0" smtClean="0"/>
                        <a:t>Rudder angle 70°</a:t>
                      </a:r>
                      <a:endParaRPr lang="en-GB" dirty="0"/>
                    </a:p>
                  </a:txBody>
                  <a:tcPr/>
                </a:tc>
                <a:tc hMerge="1">
                  <a:txBody>
                    <a:bodyPr/>
                    <a:lstStyle/>
                    <a:p>
                      <a:endParaRPr lang="en-GB" dirty="0"/>
                    </a:p>
                  </a:txBody>
                  <a:tcPr/>
                </a:tc>
              </a:tr>
              <a:tr h="370840">
                <a:tc>
                  <a:txBody>
                    <a:bodyPr/>
                    <a:lstStyle/>
                    <a:p>
                      <a:r>
                        <a:rPr lang="en-GB" dirty="0" smtClean="0"/>
                        <a:t>Time (s)</a:t>
                      </a:r>
                      <a:endParaRPr lang="en-GB" dirty="0"/>
                    </a:p>
                  </a:txBody>
                  <a:tcPr/>
                </a:tc>
                <a:tc>
                  <a:txBody>
                    <a:bodyPr/>
                    <a:lstStyle/>
                    <a:p>
                      <a:r>
                        <a:rPr lang="en-GB" dirty="0" smtClean="0"/>
                        <a:t>Angle</a:t>
                      </a:r>
                      <a:r>
                        <a:rPr lang="en-GB" baseline="0" dirty="0" smtClean="0"/>
                        <a:t> turned(°)</a:t>
                      </a:r>
                      <a:endParaRPr lang="en-GB" dirty="0"/>
                    </a:p>
                  </a:txBody>
                  <a:tcPr/>
                </a:tc>
              </a:tr>
              <a:tr h="370840">
                <a:tc>
                  <a:txBody>
                    <a:bodyPr/>
                    <a:lstStyle/>
                    <a:p>
                      <a:r>
                        <a:rPr lang="en-GB" dirty="0" smtClean="0"/>
                        <a:t>0.1</a:t>
                      </a:r>
                      <a:endParaRPr lang="en-GB" dirty="0"/>
                    </a:p>
                  </a:txBody>
                  <a:tcPr/>
                </a:tc>
                <a:tc>
                  <a:txBody>
                    <a:bodyPr/>
                    <a:lstStyle/>
                    <a:p>
                      <a:r>
                        <a:rPr lang="en-GB" dirty="0" smtClean="0"/>
                        <a:t>12.56</a:t>
                      </a:r>
                    </a:p>
                  </a:txBody>
                  <a:tcPr/>
                </a:tc>
              </a:tr>
              <a:tr h="370840">
                <a:tc>
                  <a:txBody>
                    <a:bodyPr/>
                    <a:lstStyle/>
                    <a:p>
                      <a:r>
                        <a:rPr lang="en-GB" dirty="0" smtClean="0"/>
                        <a:t>0.2</a:t>
                      </a:r>
                      <a:endParaRPr lang="en-GB" dirty="0"/>
                    </a:p>
                  </a:txBody>
                  <a:tcPr/>
                </a:tc>
                <a:tc>
                  <a:txBody>
                    <a:bodyPr/>
                    <a:lstStyle/>
                    <a:p>
                      <a:r>
                        <a:rPr lang="en-GB" dirty="0" smtClean="0"/>
                        <a:t>50.25</a:t>
                      </a:r>
                      <a:endParaRPr lang="en-GB" dirty="0"/>
                    </a:p>
                  </a:txBody>
                  <a:tcPr/>
                </a:tc>
              </a:tr>
              <a:tr h="370840">
                <a:tc>
                  <a:txBody>
                    <a:bodyPr/>
                    <a:lstStyle/>
                    <a:p>
                      <a:r>
                        <a:rPr lang="en-GB" dirty="0" smtClean="0"/>
                        <a:t>0.3</a:t>
                      </a:r>
                      <a:endParaRPr lang="en-GB" dirty="0"/>
                    </a:p>
                  </a:txBody>
                  <a:tcPr/>
                </a:tc>
                <a:tc>
                  <a:txBody>
                    <a:bodyPr/>
                    <a:lstStyle/>
                    <a:p>
                      <a:r>
                        <a:rPr lang="en-GB" dirty="0" smtClean="0"/>
                        <a:t>113.06</a:t>
                      </a:r>
                      <a:endParaRPr lang="en-GB" dirty="0"/>
                    </a:p>
                  </a:txBody>
                  <a:tcPr/>
                </a:tc>
              </a:tr>
              <a:tr h="370840">
                <a:tc>
                  <a:txBody>
                    <a:bodyPr/>
                    <a:lstStyle/>
                    <a:p>
                      <a:r>
                        <a:rPr lang="en-GB" dirty="0" smtClean="0"/>
                        <a:t>0.4</a:t>
                      </a:r>
                      <a:endParaRPr lang="en-GB" dirty="0"/>
                    </a:p>
                  </a:txBody>
                  <a:tcPr/>
                </a:tc>
                <a:tc>
                  <a:txBody>
                    <a:bodyPr/>
                    <a:lstStyle/>
                    <a:p>
                      <a:r>
                        <a:rPr lang="en-GB" dirty="0" smtClean="0"/>
                        <a:t>201.00</a:t>
                      </a:r>
                      <a:endParaRPr lang="en-GB" dirty="0"/>
                    </a:p>
                  </a:txBody>
                  <a:tcPr/>
                </a:tc>
              </a:tr>
            </a:tbl>
          </a:graphicData>
        </a:graphic>
      </p:graphicFrame>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BBF5D7C-90AF-408A-B515-5CD5355B6C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236</TotalTime>
  <Words>302</Words>
  <Application>Microsoft Office PowerPoint</Application>
  <PresentationFormat>Widescreen</PresentationFormat>
  <Paragraphs>40</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Banded Design Teal 16x9</vt:lpstr>
      <vt:lpstr>Hovercraft VDP 2</vt:lpstr>
      <vt:lpstr>Turning – Final Design</vt:lpstr>
    </vt:vector>
  </TitlesOfParts>
  <Company>University of Leicester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Hovercraft VDP 2</dc:title>
  <dc:creator>Longe, Paul</dc:creator>
  <cp:keywords/>
  <cp:lastModifiedBy>Paul Longe</cp:lastModifiedBy>
  <cp:revision>20</cp:revision>
  <dcterms:created xsi:type="dcterms:W3CDTF">2016-11-07T10:42:30Z</dcterms:created>
  <dcterms:modified xsi:type="dcterms:W3CDTF">2016-11-16T17:18:29Z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TC028952549991</vt:lpwstr>
  </property>
</Properties>
</file>