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9" r:id="rId2"/>
  </p:sldIdLst>
  <p:sldSz cx="15122525" cy="21386800"/>
  <p:notesSz cx="29819600" cy="42329100"/>
  <p:defaultTextStyle>
    <a:defPPr>
      <a:defRPr lang="en-US"/>
    </a:defPPr>
    <a:lvl1pPr marL="0" algn="l" defTabSz="182854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14273" algn="l" defTabSz="182854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28545" algn="l" defTabSz="182854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742816" algn="l" defTabSz="182854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657089" algn="l" defTabSz="182854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571361" algn="l" defTabSz="182854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485634" algn="l" defTabSz="182854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399905" algn="l" defTabSz="182854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314177" algn="l" defTabSz="1828545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2DC83-2DD2-4BB8-91A3-2A4E77435FA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88"/>
    <a:srgbClr val="00659E"/>
    <a:srgbClr val="BEC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412" y="36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/>
          <p:cNvSpPr>
            <a:spLocks noGrp="1"/>
          </p:cNvSpPr>
          <p:nvPr>
            <p:ph sz="half" idx="1" hasCustomPrompt="1"/>
          </p:nvPr>
        </p:nvSpPr>
        <p:spPr>
          <a:xfrm>
            <a:off x="433705" y="5940872"/>
            <a:ext cx="6872975" cy="424336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>
            <a:lvl1pPr marL="503656" indent="-503656">
              <a:defRPr sz="3200" baseline="0">
                <a:solidFill>
                  <a:srgbClr val="0070C0"/>
                </a:solidFill>
              </a:defRPr>
            </a:lvl1pPr>
            <a:lvl2pPr marL="1015164" indent="-511508">
              <a:defRPr sz="2800">
                <a:solidFill>
                  <a:srgbClr val="0070C0"/>
                </a:solidFill>
              </a:defRPr>
            </a:lvl2pPr>
            <a:lvl3pPr marL="1518819" indent="-503656">
              <a:defRPr sz="2400">
                <a:solidFill>
                  <a:srgbClr val="0070C0"/>
                </a:solidFill>
              </a:defRPr>
            </a:lvl3pPr>
            <a:lvl4pPr marL="2030327" indent="-511508">
              <a:defRPr sz="2400">
                <a:solidFill>
                  <a:srgbClr val="0070C0"/>
                </a:solidFill>
              </a:defRPr>
            </a:lvl4pPr>
            <a:lvl5pPr>
              <a:defRPr sz="2500"/>
            </a:lvl5pPr>
          </a:lstStyle>
          <a:p>
            <a:pPr lvl="0" eaLnBrk="1" latinLnBrk="0" hangingPunct="1"/>
            <a:r>
              <a:rPr lang="en-GB" noProof="0" dirty="0" smtClean="0"/>
              <a:t>Mission Statement – extracts of key points – tell us about your company</a:t>
            </a:r>
          </a:p>
          <a:p>
            <a:pPr lvl="1" eaLnBrk="1" latinLnBrk="0" hangingPunct="1"/>
            <a:r>
              <a:rPr lang="en-GB" noProof="0" dirty="0" smtClean="0"/>
              <a:t>Second level</a:t>
            </a:r>
          </a:p>
          <a:p>
            <a:pPr lvl="2" eaLnBrk="1" latinLnBrk="0" hangingPunct="1"/>
            <a:r>
              <a:rPr lang="en-GB" noProof="0" dirty="0" smtClean="0"/>
              <a:t>Third level</a:t>
            </a:r>
          </a:p>
          <a:p>
            <a:pPr lvl="3" eaLnBrk="1" latinLnBrk="0" hangingPunct="1"/>
            <a:r>
              <a:rPr lang="en-GB" noProof="0" dirty="0" smtClean="0"/>
              <a:t>Fourth level</a:t>
            </a:r>
          </a:p>
        </p:txBody>
      </p:sp>
      <p:sp>
        <p:nvSpPr>
          <p:cNvPr id="3" name="Content Placeholder 13"/>
          <p:cNvSpPr>
            <a:spLocks noGrp="1"/>
          </p:cNvSpPr>
          <p:nvPr>
            <p:ph sz="half" idx="17" hasCustomPrompt="1"/>
          </p:nvPr>
        </p:nvSpPr>
        <p:spPr>
          <a:xfrm>
            <a:off x="766611" y="2124448"/>
            <a:ext cx="13491395" cy="356963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/>
          <a:lstStyle>
            <a:lvl1pPr>
              <a:defRPr sz="3400" baseline="0">
                <a:solidFill>
                  <a:srgbClr val="00659E"/>
                </a:solidFill>
              </a:defRPr>
            </a:lvl1pPr>
            <a:lvl2pPr>
              <a:defRPr sz="2500">
                <a:solidFill>
                  <a:srgbClr val="00659E"/>
                </a:solidFill>
              </a:defRPr>
            </a:lvl2pPr>
            <a:lvl3pPr>
              <a:defRPr sz="2000">
                <a:solidFill>
                  <a:srgbClr val="00659E"/>
                </a:solidFill>
              </a:defRPr>
            </a:lvl3pPr>
            <a:lvl4pPr>
              <a:defRPr sz="1700">
                <a:solidFill>
                  <a:srgbClr val="00659E"/>
                </a:solidFill>
              </a:defRPr>
            </a:lvl4pPr>
            <a:lvl5pPr>
              <a:defRPr sz="1400">
                <a:solidFill>
                  <a:srgbClr val="00659E"/>
                </a:solidFill>
              </a:defRPr>
            </a:lvl5pPr>
          </a:lstStyle>
          <a:p>
            <a:pPr lvl="0" eaLnBrk="1" latinLnBrk="0" hangingPunct="1"/>
            <a:r>
              <a:rPr lang="en-GB" noProof="0" dirty="0" smtClean="0"/>
              <a:t>Name, logo, </a:t>
            </a:r>
            <a:r>
              <a:rPr lang="en-GB" noProof="0" dirty="0" err="1" smtClean="0"/>
              <a:t>strapline</a:t>
            </a:r>
            <a:r>
              <a:rPr lang="en-GB" noProof="0" dirty="0" smtClean="0"/>
              <a:t>, meet the team</a:t>
            </a:r>
          </a:p>
          <a:p>
            <a:pPr lvl="1" eaLnBrk="1" latinLnBrk="0" hangingPunct="1"/>
            <a:r>
              <a:rPr lang="en-GB" noProof="0" dirty="0" smtClean="0"/>
              <a:t>Second level</a:t>
            </a:r>
          </a:p>
          <a:p>
            <a:pPr lvl="2" eaLnBrk="1" latinLnBrk="0" hangingPunct="1"/>
            <a:r>
              <a:rPr lang="en-GB" noProof="0" dirty="0" smtClean="0"/>
              <a:t>Third level</a:t>
            </a:r>
          </a:p>
          <a:p>
            <a:pPr lvl="3" eaLnBrk="1" latinLnBrk="0" hangingPunct="1"/>
            <a:r>
              <a:rPr lang="en-GB" noProof="0" dirty="0" smtClean="0"/>
              <a:t>Fourth level</a:t>
            </a:r>
          </a:p>
          <a:p>
            <a:pPr lvl="4" eaLnBrk="1" latinLnBrk="0" hangingPunct="1"/>
            <a:r>
              <a:rPr lang="en-GB" noProof="0" dirty="0" smtClean="0"/>
              <a:t>Fifth level</a:t>
            </a:r>
            <a:endParaRPr kumimoji="0" lang="en-GB" noProof="0" dirty="0"/>
          </a:p>
        </p:txBody>
      </p:sp>
      <p:sp>
        <p:nvSpPr>
          <p:cNvPr id="4" name="Content Placeholder 13"/>
          <p:cNvSpPr>
            <a:spLocks noGrp="1"/>
          </p:cNvSpPr>
          <p:nvPr>
            <p:ph sz="half" idx="18" hasCustomPrompt="1"/>
          </p:nvPr>
        </p:nvSpPr>
        <p:spPr>
          <a:xfrm>
            <a:off x="7816609" y="5940872"/>
            <a:ext cx="6872975" cy="424336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>
            <a:lvl1pPr marL="503656" indent="-503656">
              <a:defRPr sz="3200" baseline="0">
                <a:solidFill>
                  <a:srgbClr val="0070C0"/>
                </a:solidFill>
              </a:defRPr>
            </a:lvl1pPr>
            <a:lvl2pPr marL="1015164" indent="-511508">
              <a:defRPr sz="2800">
                <a:solidFill>
                  <a:srgbClr val="0070C0"/>
                </a:solidFill>
              </a:defRPr>
            </a:lvl2pPr>
            <a:lvl3pPr marL="1518819" indent="-503656">
              <a:defRPr sz="2400">
                <a:solidFill>
                  <a:srgbClr val="0070C0"/>
                </a:solidFill>
              </a:defRPr>
            </a:lvl3pPr>
            <a:lvl4pPr marL="2030327" indent="-511508">
              <a:defRPr sz="2400">
                <a:solidFill>
                  <a:srgbClr val="0070C0"/>
                </a:solidFill>
              </a:defRPr>
            </a:lvl4pPr>
            <a:lvl5pPr>
              <a:defRPr sz="2500"/>
            </a:lvl5pPr>
          </a:lstStyle>
          <a:p>
            <a:pPr lvl="0" eaLnBrk="1" latinLnBrk="0" hangingPunct="1"/>
            <a:r>
              <a:rPr lang="en-GB" noProof="0" dirty="0" smtClean="0"/>
              <a:t>Our cars – prices – market sectors – range of extras, etc.</a:t>
            </a:r>
          </a:p>
          <a:p>
            <a:pPr lvl="1" eaLnBrk="1" latinLnBrk="0" hangingPunct="1"/>
            <a:r>
              <a:rPr lang="en-GB" noProof="0" dirty="0" smtClean="0"/>
              <a:t>Second level</a:t>
            </a:r>
          </a:p>
          <a:p>
            <a:pPr lvl="2" eaLnBrk="1" latinLnBrk="0" hangingPunct="1"/>
            <a:r>
              <a:rPr lang="en-GB" noProof="0" dirty="0" smtClean="0"/>
              <a:t>Third level</a:t>
            </a:r>
          </a:p>
          <a:p>
            <a:pPr lvl="3" eaLnBrk="1" latinLnBrk="0" hangingPunct="1"/>
            <a:r>
              <a:rPr lang="en-GB" noProof="0" dirty="0" smtClean="0"/>
              <a:t>Fourth level</a:t>
            </a:r>
          </a:p>
        </p:txBody>
      </p:sp>
      <p:sp>
        <p:nvSpPr>
          <p:cNvPr id="5" name="Content Placeholder 13"/>
          <p:cNvSpPr>
            <a:spLocks noGrp="1"/>
          </p:cNvSpPr>
          <p:nvPr>
            <p:ph sz="half" idx="19" hasCustomPrompt="1"/>
          </p:nvPr>
        </p:nvSpPr>
        <p:spPr>
          <a:xfrm>
            <a:off x="432941" y="10540821"/>
            <a:ext cx="6872975" cy="562518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>
            <a:lvl1pPr marL="503656" marR="0" indent="-503656" algn="l" defTabSz="6461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 sz="3200" baseline="0">
                <a:solidFill>
                  <a:srgbClr val="0070C0"/>
                </a:solidFill>
              </a:defRPr>
            </a:lvl1pPr>
            <a:lvl2pPr marL="1015164" indent="-511508" eaLnBrk="1" latinLnBrk="0" hangingPunct="1">
              <a:defRPr sz="2500" u="sng"/>
            </a:lvl2pPr>
            <a:lvl3pPr marL="1518819" marR="0" indent="-503656" algn="l" defTabSz="6461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"/>
              <a:tabLst/>
              <a:defRPr sz="2300" baseline="0"/>
            </a:lvl3pPr>
            <a:lvl4pPr marL="2030327" indent="-511508">
              <a:buNone/>
              <a:defRPr sz="2000"/>
            </a:lvl4pPr>
            <a:lvl5pPr>
              <a:defRPr sz="2500"/>
            </a:lvl5pPr>
          </a:lstStyle>
          <a:p>
            <a:pPr marL="503656" marR="0" lvl="0" indent="-503656" algn="l" defTabSz="6461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en-GB" noProof="0" dirty="0" smtClean="0"/>
              <a:t>How we did – graph(s) of key statistics at the end of each of the 4 year: This must include at least:</a:t>
            </a:r>
            <a:br>
              <a:rPr lang="en-GB" noProof="0" dirty="0" smtClean="0"/>
            </a:br>
            <a:r>
              <a:rPr lang="en-GB" noProof="0" dirty="0" smtClean="0"/>
              <a:t>Sales (£</a:t>
            </a:r>
            <a:r>
              <a:rPr lang="en-GB" noProof="0" dirty="0" err="1" smtClean="0"/>
              <a:t>bn</a:t>
            </a:r>
            <a:r>
              <a:rPr lang="en-GB" noProof="0" dirty="0" smtClean="0"/>
              <a:t>)</a:t>
            </a:r>
            <a:br>
              <a:rPr lang="en-GB" noProof="0" dirty="0" smtClean="0"/>
            </a:br>
            <a:r>
              <a:rPr lang="en-GB" noProof="0" dirty="0" smtClean="0"/>
              <a:t>Bank balance (£m)</a:t>
            </a:r>
            <a:br>
              <a:rPr lang="en-GB" noProof="0" dirty="0" smtClean="0"/>
            </a:br>
            <a:r>
              <a:rPr lang="en-GB" noProof="0" dirty="0" smtClean="0"/>
              <a:t>Gross Profit Margin (%)</a:t>
            </a:r>
            <a:br>
              <a:rPr lang="en-GB" noProof="0" dirty="0" smtClean="0"/>
            </a:br>
            <a:r>
              <a:rPr lang="en-GB" noProof="0" dirty="0" smtClean="0"/>
              <a:t>Sales Margin (%)</a:t>
            </a:r>
            <a:br>
              <a:rPr lang="en-GB" noProof="0" dirty="0" smtClean="0"/>
            </a:br>
            <a:r>
              <a:rPr lang="en-GB" noProof="0" dirty="0" smtClean="0"/>
              <a:t>Return on Assets(%)</a:t>
            </a:r>
            <a:br>
              <a:rPr lang="en-GB" noProof="0" dirty="0" smtClean="0"/>
            </a:br>
            <a:r>
              <a:rPr lang="en-GB" noProof="0" dirty="0" smtClean="0"/>
              <a:t>Current ratio</a:t>
            </a:r>
          </a:p>
        </p:txBody>
      </p:sp>
      <p:sp>
        <p:nvSpPr>
          <p:cNvPr id="6" name="Content Placeholder 13"/>
          <p:cNvSpPr>
            <a:spLocks noGrp="1"/>
          </p:cNvSpPr>
          <p:nvPr>
            <p:ph sz="half" idx="20" hasCustomPrompt="1"/>
          </p:nvPr>
        </p:nvSpPr>
        <p:spPr>
          <a:xfrm>
            <a:off x="7816609" y="10540821"/>
            <a:ext cx="6872975" cy="56971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>
            <a:lvl1pPr marL="503656" indent="-503656">
              <a:defRPr sz="3200" baseline="0">
                <a:solidFill>
                  <a:srgbClr val="0070C0"/>
                </a:solidFill>
              </a:defRPr>
            </a:lvl1pPr>
            <a:lvl2pPr marL="1015164" indent="-511508">
              <a:defRPr sz="2800">
                <a:solidFill>
                  <a:srgbClr val="0070C0"/>
                </a:solidFill>
              </a:defRPr>
            </a:lvl2pPr>
            <a:lvl3pPr marL="1518819" indent="-503656">
              <a:defRPr sz="2400">
                <a:solidFill>
                  <a:srgbClr val="0070C0"/>
                </a:solidFill>
              </a:defRPr>
            </a:lvl3pPr>
            <a:lvl4pPr marL="2030327" indent="-511508">
              <a:defRPr sz="2400">
                <a:solidFill>
                  <a:srgbClr val="0070C0"/>
                </a:solidFill>
              </a:defRPr>
            </a:lvl4pPr>
            <a:lvl5pPr>
              <a:defRPr sz="2500"/>
            </a:lvl5pPr>
          </a:lstStyle>
          <a:p>
            <a:pPr lvl="0" eaLnBrk="1" latinLnBrk="0" hangingPunct="1"/>
            <a:r>
              <a:rPr lang="en-GB" noProof="0" dirty="0" smtClean="0"/>
              <a:t>Commentary: Analysis of performance – what we did right and wrong</a:t>
            </a:r>
          </a:p>
          <a:p>
            <a:pPr lvl="1" eaLnBrk="1" latinLnBrk="0" hangingPunct="1"/>
            <a:r>
              <a:rPr lang="en-GB" noProof="0" dirty="0" smtClean="0"/>
              <a:t>Second level</a:t>
            </a:r>
          </a:p>
          <a:p>
            <a:pPr lvl="2" eaLnBrk="1" latinLnBrk="0" hangingPunct="1"/>
            <a:r>
              <a:rPr lang="en-GB" noProof="0" dirty="0" smtClean="0"/>
              <a:t>Third level</a:t>
            </a:r>
          </a:p>
          <a:p>
            <a:pPr lvl="3" eaLnBrk="1" latinLnBrk="0" hangingPunct="1"/>
            <a:r>
              <a:rPr lang="en-GB" noProof="0" dirty="0" smtClean="0"/>
              <a:t>Fourth level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half" idx="21" hasCustomPrompt="1"/>
          </p:nvPr>
        </p:nvSpPr>
        <p:spPr>
          <a:xfrm>
            <a:off x="432941" y="16454040"/>
            <a:ext cx="6872975" cy="461410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>
            <a:lvl1pPr marL="503656" indent="-503656">
              <a:defRPr sz="3200" baseline="0">
                <a:solidFill>
                  <a:srgbClr val="0070C0"/>
                </a:solidFill>
              </a:defRPr>
            </a:lvl1pPr>
            <a:lvl2pPr marL="1015164" indent="-511508">
              <a:defRPr sz="2800">
                <a:solidFill>
                  <a:srgbClr val="0070C0"/>
                </a:solidFill>
              </a:defRPr>
            </a:lvl2pPr>
            <a:lvl3pPr marL="1518819" indent="-503656">
              <a:defRPr sz="2400">
                <a:solidFill>
                  <a:srgbClr val="0070C0"/>
                </a:solidFill>
              </a:defRPr>
            </a:lvl3pPr>
            <a:lvl4pPr marL="2030327" indent="-511508">
              <a:defRPr sz="2400">
                <a:solidFill>
                  <a:srgbClr val="0070C0"/>
                </a:solidFill>
              </a:defRPr>
            </a:lvl4pPr>
            <a:lvl5pPr>
              <a:defRPr sz="2500"/>
            </a:lvl5pPr>
          </a:lstStyle>
          <a:p>
            <a:pPr lvl="0" eaLnBrk="1" latinLnBrk="0" hangingPunct="1"/>
            <a:r>
              <a:rPr lang="en-GB" noProof="0" dirty="0" smtClean="0"/>
              <a:t>Our learning goals – did we achieve them? What have we learnt?</a:t>
            </a:r>
          </a:p>
          <a:p>
            <a:pPr lvl="1" eaLnBrk="1" latinLnBrk="0" hangingPunct="1"/>
            <a:r>
              <a:rPr lang="en-GB" noProof="0" dirty="0" smtClean="0"/>
              <a:t>Second level</a:t>
            </a:r>
          </a:p>
          <a:p>
            <a:pPr lvl="2" eaLnBrk="1" latinLnBrk="0" hangingPunct="1"/>
            <a:r>
              <a:rPr lang="en-GB" noProof="0" dirty="0" smtClean="0"/>
              <a:t>Third level</a:t>
            </a:r>
          </a:p>
          <a:p>
            <a:pPr lvl="3" eaLnBrk="1" latinLnBrk="0" hangingPunct="1"/>
            <a:r>
              <a:rPr lang="en-GB" noProof="0" dirty="0" smtClean="0"/>
              <a:t>Fourth level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half" idx="22" hasCustomPrompt="1"/>
          </p:nvPr>
        </p:nvSpPr>
        <p:spPr>
          <a:xfrm>
            <a:off x="7816609" y="16454040"/>
            <a:ext cx="6872975" cy="461467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>
            <a:lvl1pPr marL="503656" indent="-503656">
              <a:defRPr sz="3200" baseline="0">
                <a:solidFill>
                  <a:srgbClr val="0070C0"/>
                </a:solidFill>
              </a:defRPr>
            </a:lvl1pPr>
            <a:lvl2pPr marL="1015164" indent="-511508">
              <a:defRPr sz="2800">
                <a:solidFill>
                  <a:srgbClr val="0070C0"/>
                </a:solidFill>
              </a:defRPr>
            </a:lvl2pPr>
            <a:lvl3pPr marL="1518819" indent="-503656">
              <a:defRPr sz="2400">
                <a:solidFill>
                  <a:srgbClr val="0070C0"/>
                </a:solidFill>
              </a:defRPr>
            </a:lvl3pPr>
            <a:lvl4pPr marL="2030327" indent="-511508">
              <a:defRPr sz="2400">
                <a:solidFill>
                  <a:srgbClr val="0070C0"/>
                </a:solidFill>
              </a:defRPr>
            </a:lvl4pPr>
            <a:lvl5pPr>
              <a:defRPr sz="2500"/>
            </a:lvl5pPr>
          </a:lstStyle>
          <a:p>
            <a:pPr lvl="0" eaLnBrk="1" latinLnBrk="0" hangingPunct="1"/>
            <a:r>
              <a:rPr lang="en-GB" noProof="0" dirty="0" smtClean="0"/>
              <a:t>Customise this pane for your group</a:t>
            </a:r>
          </a:p>
          <a:p>
            <a:pPr lvl="1" eaLnBrk="1" latinLnBrk="0" hangingPunct="1"/>
            <a:r>
              <a:rPr lang="en-GB" noProof="0" dirty="0" smtClean="0"/>
              <a:t>Second level</a:t>
            </a:r>
          </a:p>
          <a:p>
            <a:pPr lvl="2" eaLnBrk="1" latinLnBrk="0" hangingPunct="1"/>
            <a:r>
              <a:rPr lang="en-GB" noProof="0" dirty="0" smtClean="0"/>
              <a:t>Third level</a:t>
            </a:r>
          </a:p>
          <a:p>
            <a:pPr lvl="3" eaLnBrk="1" latinLnBrk="0" hangingPunct="1"/>
            <a:r>
              <a:rPr lang="en-GB" noProof="0" dirty="0" smtClean="0"/>
              <a:t>Fourth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half" idx="23" hasCustomPrompt="1"/>
          </p:nvPr>
        </p:nvSpPr>
        <p:spPr>
          <a:xfrm>
            <a:off x="7764929" y="267227"/>
            <a:ext cx="6517323" cy="712031"/>
          </a:xfrm>
          <a:prstGeom prst="rect">
            <a:avLst/>
          </a:prstGeom>
          <a:noFill/>
        </p:spPr>
        <p:txBody>
          <a:bodyPr/>
          <a:lstStyle>
            <a:lvl1pPr algn="r">
              <a:buNone/>
              <a:defRPr sz="3400" baseline="0">
                <a:solidFill>
                  <a:srgbClr val="0070C0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700"/>
            </a:lvl4pPr>
            <a:lvl5pPr>
              <a:defRPr sz="1400"/>
            </a:lvl5pPr>
          </a:lstStyle>
          <a:p>
            <a:pPr lvl="0" eaLnBrk="1" latinLnBrk="0" hangingPunct="1"/>
            <a:r>
              <a:rPr lang="en-GB" noProof="0" dirty="0" smtClean="0"/>
              <a:t>League and team (e.g. Roebling 1)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0" y="498812"/>
            <a:ext cx="3175331" cy="8314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0" y="498812"/>
            <a:ext cx="3175331" cy="8314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991228" rtl="0" eaLnBrk="1" latinLnBrk="0" hangingPunct="1">
        <a:lnSpc>
          <a:spcPts val="4704"/>
        </a:lnSpc>
        <a:spcBef>
          <a:spcPct val="0"/>
        </a:spcBef>
        <a:buNone/>
        <a:defRPr sz="39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746710" indent="-746710" algn="l" defTabSz="1991228" rtl="0" eaLnBrk="1" latinLnBrk="0" hangingPunct="1">
        <a:spcBef>
          <a:spcPct val="20000"/>
        </a:spcBef>
        <a:buFont typeface="Arial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617873" indent="-622258" algn="l" defTabSz="1991228" rtl="0" eaLnBrk="1" latinLnBrk="0" hangingPunct="1">
        <a:spcBef>
          <a:spcPct val="20000"/>
        </a:spcBef>
        <a:buFont typeface="Arial" pitchFamily="34" charset="0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489035" indent="-497807" algn="l" defTabSz="1991228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84648" indent="-497807" algn="l" defTabSz="1991228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480262" indent="-497807" algn="l" defTabSz="1991228" rtl="0" eaLnBrk="1" latinLnBrk="0" hangingPunct="1">
        <a:spcBef>
          <a:spcPct val="20000"/>
        </a:spcBef>
        <a:buFont typeface="Arial" pitchFamily="34" charset="0"/>
        <a:buChar char="»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75876" indent="-497807" algn="l" defTabSz="1991228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71490" indent="-497807" algn="l" defTabSz="1991228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467104" indent="-497807" algn="l" defTabSz="1991228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462719" indent="-497807" algn="l" defTabSz="1991228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122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95614" algn="l" defTabSz="199122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1228" algn="l" defTabSz="199122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86843" algn="l" defTabSz="199122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82455" algn="l" defTabSz="199122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78069" algn="l" defTabSz="199122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73683" algn="l" defTabSz="199122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69297" algn="l" defTabSz="199122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64911" algn="l" defTabSz="1991228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94651" y="6039457"/>
            <a:ext cx="3450619" cy="4243369"/>
          </a:xfrm>
        </p:spPr>
        <p:txBody>
          <a:bodyPr/>
          <a:lstStyle/>
          <a:p>
            <a:pPr marL="0" indent="0">
              <a:buNone/>
            </a:pPr>
            <a:r>
              <a:rPr lang="en-GB" u="sng" dirty="0" smtClean="0"/>
              <a:t>Navigation</a:t>
            </a:r>
            <a:endParaRPr lang="en-GB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8"/>
          </p:nvPr>
        </p:nvSpPr>
        <p:spPr>
          <a:xfrm>
            <a:off x="8579801" y="14360747"/>
            <a:ext cx="6526242" cy="6879960"/>
          </a:xfrm>
        </p:spPr>
        <p:txBody>
          <a:bodyPr/>
          <a:lstStyle/>
          <a:p>
            <a:pPr marL="0" indent="0">
              <a:buNone/>
            </a:pPr>
            <a:r>
              <a:rPr lang="en-GB" u="sng" dirty="0" smtClean="0"/>
              <a:t>Lift fan </a:t>
            </a:r>
            <a:r>
              <a:rPr lang="en-GB" dirty="0" smtClean="0"/>
              <a:t>                             </a:t>
            </a:r>
            <a:r>
              <a:rPr lang="en-GB" u="sng" dirty="0" smtClean="0"/>
              <a:t>Calculations  </a:t>
            </a:r>
            <a:endParaRPr lang="en-GB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9"/>
          </p:nvPr>
        </p:nvSpPr>
        <p:spPr>
          <a:xfrm>
            <a:off x="4131419" y="6212419"/>
            <a:ext cx="6872975" cy="5625187"/>
          </a:xfrm>
        </p:spPr>
        <p:txBody>
          <a:bodyPr/>
          <a:lstStyle/>
          <a:p>
            <a:pPr algn="ctr"/>
            <a:r>
              <a:rPr lang="en-GB" dirty="0" smtClean="0"/>
              <a:t>Exploded model 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0"/>
          </p:nvPr>
        </p:nvSpPr>
        <p:spPr>
          <a:xfrm>
            <a:off x="12459165" y="10388461"/>
            <a:ext cx="2861245" cy="3431189"/>
          </a:xfrm>
        </p:spPr>
        <p:txBody>
          <a:bodyPr/>
          <a:lstStyle/>
          <a:p>
            <a:pPr marL="0" indent="0">
              <a:buNone/>
            </a:pPr>
            <a:r>
              <a:rPr lang="en-GB" u="sng" dirty="0" smtClean="0"/>
              <a:t>Circuit diagram</a:t>
            </a:r>
            <a:endParaRPr lang="en-GB" u="sng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21"/>
            <p:extLst>
              <p:ext uri="{D42A27DB-BD31-4B8C-83A1-F6EECF244321}">
                <p14:modId xmlns:p14="http://schemas.microsoft.com/office/powerpoint/2010/main" val="710164114"/>
              </p:ext>
            </p:extLst>
          </p:nvPr>
        </p:nvGraphicFramePr>
        <p:xfrm>
          <a:off x="51557" y="15703198"/>
          <a:ext cx="6359640" cy="549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198"/>
                <a:gridCol w="2952226"/>
                <a:gridCol w="1322216"/>
              </a:tblGrid>
              <a:tr h="41020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Budget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10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of Products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Price (£)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</a:tr>
              <a:tr h="3670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Centrifugal Fan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10.60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</a:tr>
              <a:tr h="3670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Blades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6.80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</a:tr>
              <a:tr h="3670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Craft Foam Blue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</a:tr>
              <a:tr h="3670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Motor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</a:tr>
              <a:tr h="3670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 Channel Radio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</a:tr>
              <a:tr h="3670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Battery-Charger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60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</a:tr>
              <a:tr h="870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Electronic Speed Controller (ESC)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l-GR" sz="20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</a:tr>
              <a:tr h="5888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Other Material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</a:rPr>
                        <a:t>_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</a:tr>
              <a:tr h="5045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Servo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6.67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</a:tr>
              <a:tr h="5045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180.07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49" marR="68349" marT="0" marB="0"/>
                </a:tc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r>
              <a:rPr lang="en-GB" dirty="0" smtClean="0"/>
              <a:t>Group 13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142362" y="6873296"/>
            <a:ext cx="4637011" cy="3553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Εικόνα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38" y="17800727"/>
            <a:ext cx="4193076" cy="3586073"/>
          </a:xfrm>
          <a:prstGeom prst="rect">
            <a:avLst/>
          </a:prstGeom>
        </p:spPr>
      </p:pic>
      <p:pic>
        <p:nvPicPr>
          <p:cNvPr id="20" name="Εικόνα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786" y="15012912"/>
            <a:ext cx="2808325" cy="2349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8635204" y="15228540"/>
            <a:ext cx="8639443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 Force in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Newtons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   F=m x g = 2kg x 9.81 m/s</a:t>
            </a:r>
            <a:r>
              <a:rPr kumimoji="0" lang="en-US" altLang="en-US" sz="1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kumimoji="0" lang="en-GB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F≈ 19,62 N</a:t>
            </a:r>
            <a:endParaRPr kumimoji="0" lang="en-GB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Force acting under the surface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Hole: 45mm x 15mm, Surface: 292mm x 415mm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A≈ (0.292 x 0.415) – (0.045 x 0.015)</a:t>
            </a:r>
            <a:endParaRPr kumimoji="0" lang="en-GB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A≈ 0.120505m</a:t>
            </a:r>
            <a:r>
              <a:rPr kumimoji="0" lang="en-US" altLang="en-US" sz="1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kumimoji="0" lang="en-GB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Pressure needed in order to lift the hovercraft 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≈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≈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19.62 0.120505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≈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162.81 Pa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(N/m</a:t>
            </a:r>
            <a:r>
              <a:rPr kumimoji="0" lang="en-US" alt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centrifugal fan will be used for the lift.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10763845" y="17937317"/>
            <a:ext cx="438216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Pressure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Q= ½ x </a:t>
            </a:r>
            <a:r>
              <a:rPr kumimoji="0" lang="el-G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v</a:t>
            </a:r>
            <a:r>
              <a:rPr kumimoji="0" lang="en-US" alt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where: </a:t>
            </a:r>
            <a:r>
              <a:rPr kumimoji="0" lang="el-G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Air density (Kg/m</a:t>
            </a:r>
            <a:r>
              <a:rPr kumimoji="0" lang="en-US" alt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v=Fluid velocity (m/s)</a:t>
            </a:r>
            <a:endParaRPr kumimoji="0" lang="en-GB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know: </a:t>
            </a:r>
            <a:r>
              <a:rPr kumimoji="0" lang="el-G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1.225 kg/m</a:t>
            </a:r>
            <a:r>
              <a:rPr kumimoji="0" lang="en-US" alt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v≈2.29 m/s. We know the velocity from the graph provided from the company’s data sheet. In order to produce high pressure, the velocity has to be under 2.3 m/s. Therefore, Q= ½ x 1.225 x (2.29)</a:t>
            </a:r>
            <a:r>
              <a:rPr kumimoji="0" lang="en-US" altLang="en-US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GB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Q= 3.21 Pa</a:t>
            </a:r>
            <a:endParaRPr kumimoji="0" lang="en-GB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Pressure produced from the centrifugal fan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P</a:t>
            </a:r>
            <a:r>
              <a:rPr kumimoji="0" lang="en-US" alt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kumimoji="0" lang="en-US" alt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P</a:t>
            </a:r>
            <a:r>
              <a:rPr kumimoji="0" lang="en-US" alt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</a:t>
            </a:r>
            <a:r>
              <a:rPr kumimoji="0" lang="en-US" altLang="en-US" sz="1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176.94 Pa at 2.29 m/s air flow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P</a:t>
            </a:r>
            <a:r>
              <a:rPr kumimoji="0" lang="en-US" alt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Static Pressure (at 2.29m/s) = 173.73 Pa</a:t>
            </a:r>
            <a:endParaRPr kumimoji="0" lang="en-GB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l="39620" t="36452" r="16235" b="39355"/>
          <a:stretch/>
        </p:blipFill>
        <p:spPr>
          <a:xfrm>
            <a:off x="297559" y="6648531"/>
            <a:ext cx="3830976" cy="118097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l="33484" t="20356" r="33894" b="33668"/>
          <a:stretch/>
        </p:blipFill>
        <p:spPr>
          <a:xfrm>
            <a:off x="1439863" y="8011436"/>
            <a:ext cx="2537835" cy="201197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/>
          <a:srcRect l="50323" t="17257" r="28399" b="11080"/>
          <a:stretch/>
        </p:blipFill>
        <p:spPr>
          <a:xfrm>
            <a:off x="232414" y="8011436"/>
            <a:ext cx="931631" cy="19610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7"/>
          <a:srcRect l="89" t="16237" r="49416" b="60466"/>
          <a:stretch/>
        </p:blipFill>
        <p:spPr>
          <a:xfrm>
            <a:off x="43700" y="12683787"/>
            <a:ext cx="5324442" cy="138177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-29485" y="14154710"/>
            <a:ext cx="5275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It shows a 10° increase in rudder angle results in a 8.5% increase in turn for all times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97796"/>
              </p:ext>
            </p:extLst>
          </p:nvPr>
        </p:nvGraphicFramePr>
        <p:xfrm>
          <a:off x="232414" y="10142370"/>
          <a:ext cx="2376576" cy="2494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88288"/>
                <a:gridCol w="118828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1800" dirty="0" smtClean="0"/>
                        <a:t>Rudder angle 60°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Time (s)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Angle</a:t>
                      </a:r>
                      <a:r>
                        <a:rPr lang="en-GB" sz="1800" baseline="0" dirty="0" smtClean="0"/>
                        <a:t> turned(°)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11.58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46.31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104.20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185.25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14020"/>
              </p:ext>
            </p:extLst>
          </p:nvPr>
        </p:nvGraphicFramePr>
        <p:xfrm>
          <a:off x="2740461" y="10109336"/>
          <a:ext cx="2227468" cy="2494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13734"/>
                <a:gridCol w="111373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1800" dirty="0" smtClean="0"/>
                        <a:t>Rudder angle 70°</a:t>
                      </a:r>
                      <a:endParaRPr lang="en-GB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Time (s)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Angle</a:t>
                      </a:r>
                      <a:r>
                        <a:rPr lang="en-GB" sz="1800" baseline="0" dirty="0" smtClean="0"/>
                        <a:t> turned(°)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12.56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50.25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113.06</a:t>
                      </a:r>
                      <a:endParaRPr lang="en-GB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0.4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201.00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8"/>
          <a:srcRect l="66931" t="23540" r="4720" b="27950"/>
          <a:stretch/>
        </p:blipFill>
        <p:spPr>
          <a:xfrm>
            <a:off x="130367" y="1362308"/>
            <a:ext cx="4178191" cy="4468343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895506" y="1359243"/>
            <a:ext cx="37611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The shaped body will be roughly 418 x 295mm in size, allowing for the thickness of the skirt.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9"/>
          <a:srcRect l="58269" t="23257" r="2751" b="39920"/>
          <a:stretch/>
        </p:blipFill>
        <p:spPr>
          <a:xfrm>
            <a:off x="4308558" y="2726410"/>
            <a:ext cx="5367835" cy="3169252"/>
          </a:xfrm>
          <a:prstGeom prst="rect">
            <a:avLst/>
          </a:prstGeom>
        </p:spPr>
      </p:pic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34722"/>
              </p:ext>
            </p:extLst>
          </p:nvPr>
        </p:nvGraphicFramePr>
        <p:xfrm>
          <a:off x="9734074" y="847823"/>
          <a:ext cx="5372976" cy="29468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90992"/>
                <a:gridCol w="1790992"/>
                <a:gridCol w="1790992"/>
              </a:tblGrid>
              <a:tr h="58432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Name</a:t>
                      </a:r>
                      <a:r>
                        <a:rPr lang="en-GB" sz="1200" baseline="0" dirty="0" smtClean="0"/>
                        <a:t>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Length</a:t>
                      </a:r>
                      <a:r>
                        <a:rPr lang="en-GB" sz="1200" baseline="0" dirty="0" smtClean="0"/>
                        <a:t> x width x thickness</a:t>
                      </a:r>
                      <a:r>
                        <a:rPr lang="en-GB" sz="1200" dirty="0" smtClean="0"/>
                        <a:t>/mm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Weight/g</a:t>
                      </a:r>
                      <a:endParaRPr lang="en-GB" sz="1200" dirty="0"/>
                    </a:p>
                  </a:txBody>
                  <a:tcPr/>
                </a:tc>
              </a:tr>
              <a:tr h="33750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Payload area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415 x 292 x 25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340(without load)</a:t>
                      </a:r>
                      <a:endParaRPr lang="en-GB" sz="1200" dirty="0"/>
                    </a:p>
                  </a:txBody>
                  <a:tcPr/>
                </a:tc>
              </a:tr>
              <a:tr h="33750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Battery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74 x 55 </a:t>
                      </a:r>
                      <a:r>
                        <a:rPr lang="en-US" altLang="zh-CN" sz="1200" dirty="0" smtClean="0"/>
                        <a:t>x 20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145</a:t>
                      </a:r>
                      <a:endParaRPr lang="en-GB" sz="1200" dirty="0"/>
                    </a:p>
                  </a:txBody>
                  <a:tcPr/>
                </a:tc>
              </a:tr>
              <a:tr h="33750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Lift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75 x 75 x 15.4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33</a:t>
                      </a:r>
                      <a:endParaRPr lang="en-GB" sz="1200" dirty="0"/>
                    </a:p>
                  </a:txBody>
                  <a:tcPr/>
                </a:tc>
              </a:tr>
              <a:tr h="33750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Propulsion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100 </a:t>
                      </a:r>
                      <a:r>
                        <a:rPr lang="en-GB" sz="1200" dirty="0" smtClean="0"/>
                        <a:t>x </a:t>
                      </a:r>
                      <a:r>
                        <a:rPr lang="en-US" altLang="zh-CN" sz="1200" dirty="0" smtClean="0"/>
                        <a:t>100 </a:t>
                      </a:r>
                      <a:r>
                        <a:rPr lang="en-GB" sz="1200" dirty="0" smtClean="0"/>
                        <a:t>x 25</a:t>
                      </a:r>
                      <a:r>
                        <a:rPr lang="zh-CN" altLang="en-US" sz="1200" dirty="0" smtClean="0"/>
                        <a:t>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150</a:t>
                      </a:r>
                      <a:endParaRPr lang="en-GB" sz="1200" dirty="0"/>
                    </a:p>
                  </a:txBody>
                  <a:tcPr/>
                </a:tc>
              </a:tr>
              <a:tr h="33750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servo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23 x 12 x 27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11</a:t>
                      </a:r>
                      <a:endParaRPr lang="en-GB" sz="1200" dirty="0"/>
                    </a:p>
                  </a:txBody>
                  <a:tcPr/>
                </a:tc>
              </a:tr>
              <a:tr h="33750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Load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57 x 57 x 11.5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200</a:t>
                      </a:r>
                      <a:endParaRPr lang="en-GB" sz="1200" dirty="0"/>
                    </a:p>
                  </a:txBody>
                  <a:tcPr/>
                </a:tc>
              </a:tr>
              <a:tr h="33750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motor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27.7 x 27.7 x 47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10409838" y="3842799"/>
            <a:ext cx="181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u="sng" dirty="0" smtClean="0"/>
              <a:t>Motors selection </a:t>
            </a:r>
            <a:endParaRPr lang="en-GB" sz="1800" dirty="0"/>
          </a:p>
        </p:txBody>
      </p:sp>
      <p:pic>
        <p:nvPicPr>
          <p:cNvPr id="63" name="图片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372" y="6879423"/>
            <a:ext cx="4504871" cy="2967941"/>
          </a:xfrm>
          <a:prstGeom prst="rect">
            <a:avLst/>
          </a:prstGeom>
        </p:spPr>
      </p:pic>
      <p:pic>
        <p:nvPicPr>
          <p:cNvPr id="64" name="图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530" y="11023884"/>
            <a:ext cx="1603900" cy="2770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6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828615"/>
                  </p:ext>
                </p:extLst>
              </p:nvPr>
            </p:nvGraphicFramePr>
            <p:xfrm>
              <a:off x="10393515" y="4254942"/>
              <a:ext cx="4512915" cy="253893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783088"/>
                    <a:gridCol w="634181"/>
                    <a:gridCol w="648929"/>
                    <a:gridCol w="383458"/>
                    <a:gridCol w="737419"/>
                    <a:gridCol w="693175"/>
                    <a:gridCol w="632665"/>
                  </a:tblGrid>
                  <a:tr h="0"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Servo</a:t>
                          </a:r>
                          <a:endParaRPr lang="en-US" altLang="zh-CN" sz="1200" b="0" i="0" kern="120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i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resistor</a:t>
                          </a:r>
                        </a:p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Lift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thrust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Needed</a:t>
                          </a:r>
                        </a:p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(*1.2</a:t>
                          </a:r>
                          <a:r>
                            <a:rPr lang="en-US" altLang="zh-CN" sz="1200" b="0" baseline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 </a:t>
                          </a:r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)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err="1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provid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Voltage(V)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6- 7.4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3.7-5.1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12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6-15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11.1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n w="3175" cmpd="sng">
                                      <a:noFill/>
                                    </a:ln>
                                    <a:solidFill>
                                      <a:schemeClr val="bg2"/>
                                    </a:solidFill>
                                    <a:latin typeface="Cambria Math" charset="0"/>
                                    <a:ea typeface="Hiragino Sans GB W3" charset="-122"/>
                                    <a:cs typeface="Hiragino Sans GB W3" charset="-122"/>
                                  </a:rPr>
                                  <m:t>𝐸𝑛𝑒𝑟𝑔𝑦</m:t>
                                </m:r>
                              </m:oMath>
                            </m:oMathPara>
                          </a14:m>
                          <a:endParaRPr lang="en-US" altLang="zh-CN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(</a:t>
                          </a:r>
                          <a:r>
                            <a:rPr lang="en-US" altLang="zh-CN" sz="1200" b="0" dirty="0" err="1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Wh</a:t>
                          </a:r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0.84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0.9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5.52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8.54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18.96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28.8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Weight (g)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11</a:t>
                          </a:r>
                          <a:endParaRPr lang="zh-CN" altLang="en-US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55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58.8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125.8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torque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20Ncm</a:t>
                          </a:r>
                          <a:endParaRPr lang="zh-CN" altLang="en-US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58.8gcm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</a:rPr>
                            <a:t>Price(</a:t>
                          </a:r>
                          <a:r>
                            <a:rPr lang="en-US" altLang="zh-CN" sz="12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£</a:t>
                          </a:r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</a:rPr>
                            <a:t>)</a:t>
                          </a:r>
                          <a:endParaRPr lang="zh-CN" altLang="en-US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5.45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4.39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6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828615"/>
                  </p:ext>
                </p:extLst>
              </p:nvPr>
            </p:nvGraphicFramePr>
            <p:xfrm>
              <a:off x="10393515" y="4254942"/>
              <a:ext cx="4512915" cy="253893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783088"/>
                    <a:gridCol w="634181"/>
                    <a:gridCol w="648929"/>
                    <a:gridCol w="383458"/>
                    <a:gridCol w="737419"/>
                    <a:gridCol w="693175"/>
                    <a:gridCol w="632665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Servo</a:t>
                          </a:r>
                          <a:endParaRPr lang="en-US" altLang="zh-CN" sz="1200" b="0" i="0" kern="120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i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effectLst/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resistor</a:t>
                          </a:r>
                        </a:p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Lift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thrust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Needed</a:t>
                          </a:r>
                        </a:p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(*1.2</a:t>
                          </a:r>
                          <a:r>
                            <a:rPr lang="en-US" altLang="zh-CN" sz="1200" b="0" baseline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 </a:t>
                          </a:r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)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err="1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provid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Voltage(V)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6- 7.4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3.7-5.1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12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6-15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CN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11.1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775" t="-184211" r="-476744" b="-2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0.84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0.9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5.52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8.54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18.96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28.8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Weight (g)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11</a:t>
                          </a:r>
                          <a:endParaRPr lang="zh-CN" altLang="en-US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55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58.8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  <a:latin typeface="+mn-lt"/>
                              <a:ea typeface="Hiragino Sans GB W3" charset="-122"/>
                              <a:cs typeface="Hiragino Sans GB W3" charset="-122"/>
                            </a:rPr>
                            <a:t>125.8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  <a:ea typeface="Hiragino Sans GB W3" charset="-122"/>
                            <a:cs typeface="Hiragino Sans GB W3" charset="-122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torque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0" kern="1200" dirty="0" smtClean="0">
                              <a:ln w="3175" cmpd="sng">
                                <a:noFill/>
                              </a:ln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20Ncm</a:t>
                          </a:r>
                          <a:endParaRPr lang="zh-CN" altLang="en-US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58.8gcm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</a:tr>
                  <a:tr h="389110"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</a:rPr>
                            <a:t>Price(</a:t>
                          </a:r>
                          <a:r>
                            <a:rPr lang="en-US" altLang="zh-CN" sz="12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£</a:t>
                          </a:r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</a:rPr>
                            <a:t>)</a:t>
                          </a:r>
                          <a:endParaRPr lang="zh-CN" altLang="en-US" sz="1200" b="0" dirty="0" smtClean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5.45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dirty="0" smtClean="0">
                              <a:ln w="3175" cmpd="sng">
                                <a:noFill/>
                              </a:ln>
                              <a:solidFill>
                                <a:schemeClr val="bg2"/>
                              </a:solidFill>
                            </a:rPr>
                            <a:t>1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4.39</a:t>
                          </a:r>
                          <a:endParaRPr lang="zh-CN" altLang="en-US" sz="1200" b="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200" dirty="0">
                            <a:ln w="3175" cmpd="sng">
                              <a:noFill/>
                            </a:ln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13"/>
          <a:srcRect l="9546" t="29245" r="9371" b="31203"/>
          <a:stretch/>
        </p:blipFill>
        <p:spPr>
          <a:xfrm>
            <a:off x="5544809" y="12054757"/>
            <a:ext cx="7221426" cy="1980521"/>
          </a:xfrm>
          <a:prstGeom prst="rect">
            <a:avLst/>
          </a:prstGeom>
        </p:spPr>
      </p:pic>
      <p:sp>
        <p:nvSpPr>
          <p:cNvPr id="69" name="Content Placeholder 5"/>
          <p:cNvSpPr>
            <a:spLocks noGrp="1"/>
          </p:cNvSpPr>
          <p:nvPr>
            <p:ph sz="half" idx="20"/>
          </p:nvPr>
        </p:nvSpPr>
        <p:spPr>
          <a:xfrm>
            <a:off x="7100491" y="11192763"/>
            <a:ext cx="4440198" cy="5540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 smtClean="0"/>
              <a:t>Complete Circuit Diagram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9810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Blue Poster">
  <a:themeElements>
    <a:clrScheme name="Custom 84">
      <a:dk1>
        <a:sysClr val="windowText" lastClr="000000"/>
      </a:dk1>
      <a:lt1>
        <a:sysClr val="window" lastClr="FFFFFF"/>
      </a:lt1>
      <a:dk2>
        <a:srgbClr val="1F497D"/>
      </a:dk2>
      <a:lt2>
        <a:srgbClr val="00659E"/>
      </a:lt2>
      <a:accent1>
        <a:srgbClr val="008CA8"/>
      </a:accent1>
      <a:accent2>
        <a:srgbClr val="A50031"/>
      </a:accent2>
      <a:accent3>
        <a:srgbClr val="8EB831"/>
      </a:accent3>
      <a:accent4>
        <a:srgbClr val="60295E"/>
      </a:accent4>
      <a:accent5>
        <a:srgbClr val="26A699"/>
      </a:accent5>
      <a:accent6>
        <a:srgbClr val="D8831C"/>
      </a:accent6>
      <a:hlink>
        <a:srgbClr val="008CA8"/>
      </a:hlink>
      <a:folHlink>
        <a:srgbClr val="00659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tx2">
            <a:lumMod val="60000"/>
            <a:lumOff val="40000"/>
          </a:schemeClr>
        </a:solidFill>
      </a:spPr>
      <a:bodyPr vert="horz" lIns="36000" tIns="36000" rIns="36000" bIns="36000" rtlCol="0" anchor="t">
        <a:noAutofit/>
      </a:bodyPr>
      <a:lstStyle>
        <a:defPPr marL="0" marR="0" indent="0" algn="l" defTabSz="914400" rtl="0" eaLnBrk="1" fontAlgn="auto" latinLnBrk="0" hangingPunct="1">
          <a:lnSpc>
            <a:spcPts val="1000"/>
          </a:lnSpc>
          <a:spcBef>
            <a:spcPct val="0"/>
          </a:spcBef>
          <a:spcAft>
            <a:spcPts val="500"/>
          </a:spcAft>
          <a:buClrTx/>
          <a:buSzTx/>
          <a:buFontTx/>
          <a:buNone/>
          <a:tabLst/>
          <a:defRPr kumimoji="0" sz="8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271</Words>
  <Application>Microsoft Office PowerPoint</Application>
  <PresentationFormat>Custom</PresentationFormat>
  <Paragraphs>132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SimSun</vt:lpstr>
      <vt:lpstr>Arial</vt:lpstr>
      <vt:lpstr>Calibri</vt:lpstr>
      <vt:lpstr>Cambria Math</vt:lpstr>
      <vt:lpstr>Hiragino Sans GB W3</vt:lpstr>
      <vt:lpstr>Times New Roman</vt:lpstr>
      <vt:lpstr>Wingdings 2</vt:lpstr>
      <vt:lpstr>Corp Blue Poster</vt:lpstr>
      <vt:lpstr>PowerPoint Presentation</vt:lpstr>
    </vt:vector>
  </TitlesOfParts>
  <Company>University of Leicester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anc</dc:creator>
  <cp:lastModifiedBy>Longe, Paul</cp:lastModifiedBy>
  <cp:revision>69</cp:revision>
  <dcterms:created xsi:type="dcterms:W3CDTF">2009-07-16T14:58:43Z</dcterms:created>
  <dcterms:modified xsi:type="dcterms:W3CDTF">2016-11-20T20:43:16Z</dcterms:modified>
</cp:coreProperties>
</file>