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handoutMasterIdLst>
    <p:handoutMasterId r:id="rId11"/>
  </p:handoutMasterIdLst>
  <p:sldIdLst>
    <p:sldId id="256" r:id="rId3"/>
    <p:sldId id="269" r:id="rId4"/>
    <p:sldId id="268" r:id="rId5"/>
    <p:sldId id="265" r:id="rId6"/>
    <p:sldId id="267" r:id="rId7"/>
    <p:sldId id="266"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95288" autoAdjust="0"/>
  </p:normalViewPr>
  <p:slideViewPr>
    <p:cSldViewPr snapToGrid="0">
      <p:cViewPr varScale="1">
        <p:scale>
          <a:sx n="93" d="100"/>
          <a:sy n="93" d="100"/>
        </p:scale>
        <p:origin x="656" y="20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700463"/>
            <a:ext cx="9601200" cy="1517904"/>
          </a:xfrm>
        </p:spPr>
        <p:txBody>
          <a:bodyPr/>
          <a:lstStyle/>
          <a:p>
            <a:r>
              <a:rPr lang="en-US" dirty="0" smtClean="0"/>
              <a:t>Hovercraft VDP 2</a:t>
            </a:r>
            <a:endParaRPr lang="en-US" dirty="0"/>
          </a:p>
        </p:txBody>
      </p:sp>
      <p:sp>
        <p:nvSpPr>
          <p:cNvPr id="3" name="Subtitle 2"/>
          <p:cNvSpPr>
            <a:spLocks noGrp="1"/>
          </p:cNvSpPr>
          <p:nvPr>
            <p:ph type="subTitle" idx="1"/>
          </p:nvPr>
        </p:nvSpPr>
        <p:spPr>
          <a:xfrm>
            <a:off x="1295400" y="3705726"/>
            <a:ext cx="9601200" cy="1168026"/>
          </a:xfrm>
        </p:spPr>
        <p:txBody>
          <a:bodyPr>
            <a:normAutofit fontScale="47500" lnSpcReduction="20000"/>
          </a:bodyPr>
          <a:lstStyle/>
          <a:p>
            <a:r>
              <a:rPr lang="en-US" sz="3400" dirty="0" smtClean="0"/>
              <a:t>Group 13</a:t>
            </a:r>
          </a:p>
          <a:p>
            <a:endParaRPr lang="en-US" sz="3400" dirty="0" smtClean="0"/>
          </a:p>
          <a:p>
            <a:r>
              <a:rPr lang="en-US" dirty="0" smtClean="0"/>
              <a:t>Paul Longe</a:t>
            </a:r>
          </a:p>
          <a:p>
            <a:r>
              <a:rPr lang="en-US" dirty="0" smtClean="0"/>
              <a:t>Bradley </a:t>
            </a:r>
            <a:r>
              <a:rPr lang="en-US" dirty="0" err="1" smtClean="0"/>
              <a:t>Blocksidge</a:t>
            </a:r>
            <a:endParaRPr lang="en-US" dirty="0" smtClean="0"/>
          </a:p>
          <a:p>
            <a:r>
              <a:rPr lang="en-US" dirty="0" err="1" smtClean="0"/>
              <a:t>Keqi</a:t>
            </a:r>
            <a:r>
              <a:rPr lang="en-US" dirty="0" smtClean="0"/>
              <a:t> Shu</a:t>
            </a:r>
          </a:p>
          <a:p>
            <a:r>
              <a:rPr lang="en-US" dirty="0" smtClean="0"/>
              <a:t>Divine Abraham</a:t>
            </a:r>
          </a:p>
          <a:p>
            <a:r>
              <a:rPr lang="en-US" dirty="0" smtClean="0"/>
              <a:t>Xiang Zhang</a:t>
            </a:r>
          </a:p>
          <a:p>
            <a:r>
              <a:rPr lang="en-US" dirty="0" smtClean="0"/>
              <a:t>Alexandros </a:t>
            </a:r>
            <a:r>
              <a:rPr lang="en-US" dirty="0" err="1" smtClean="0"/>
              <a:t>Iakovos</a:t>
            </a:r>
            <a:r>
              <a:rPr lang="en-US" dirty="0" smtClean="0"/>
              <a:t> </a:t>
            </a:r>
            <a:r>
              <a:rPr lang="en-US" dirty="0" err="1" smtClean="0"/>
              <a:t>Agrafiotis</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5062753" cy="542969"/>
          </a:xfrm>
        </p:spPr>
        <p:txBody>
          <a:bodyPr>
            <a:normAutofit fontScale="90000"/>
          </a:bodyPr>
          <a:lstStyle/>
          <a:p>
            <a:r>
              <a:rPr lang="en-US" dirty="0" smtClean="0"/>
              <a:t>Body and Skirt – Final Design</a:t>
            </a:r>
            <a:endParaRPr lang="en-US" dirty="0"/>
          </a:p>
        </p:txBody>
      </p:sp>
      <p:sp>
        <p:nvSpPr>
          <p:cNvPr id="14" name="Content Placeholder 13"/>
          <p:cNvSpPr>
            <a:spLocks noGrp="1"/>
          </p:cNvSpPr>
          <p:nvPr>
            <p:ph idx="1"/>
          </p:nvPr>
        </p:nvSpPr>
        <p:spPr>
          <a:xfrm>
            <a:off x="306404" y="638647"/>
            <a:ext cx="1170704" cy="455755"/>
          </a:xfrm>
        </p:spPr>
        <p:txBody>
          <a:bodyPr>
            <a:noAutofit/>
          </a:bodyPr>
          <a:lstStyle/>
          <a:p>
            <a:pPr marL="45720" indent="0">
              <a:buNone/>
            </a:pPr>
            <a:r>
              <a:rPr lang="en-US" sz="2800" b="1" u="sng" dirty="0" smtClean="0"/>
              <a:t>Body</a:t>
            </a:r>
          </a:p>
        </p:txBody>
      </p:sp>
      <p:sp>
        <p:nvSpPr>
          <p:cNvPr id="2" name="TextBox 1"/>
          <p:cNvSpPr txBox="1"/>
          <p:nvPr/>
        </p:nvSpPr>
        <p:spPr>
          <a:xfrm>
            <a:off x="25667" y="127692"/>
            <a:ext cx="2385589" cy="261610"/>
          </a:xfrm>
          <a:prstGeom prst="rect">
            <a:avLst/>
          </a:prstGeom>
          <a:noFill/>
        </p:spPr>
        <p:txBody>
          <a:bodyPr wrap="none" rtlCol="0">
            <a:spAutoFit/>
          </a:bodyPr>
          <a:lstStyle/>
          <a:p>
            <a:r>
              <a:rPr lang="en-GB" sz="1100" b="1" dirty="0" smtClean="0"/>
              <a:t>Bradley Blocksidge – Chassis Engineer</a:t>
            </a:r>
            <a:endParaRPr lang="en-GB" sz="1100" b="1" dirty="0"/>
          </a:p>
        </p:txBody>
      </p:sp>
      <p:sp>
        <p:nvSpPr>
          <p:cNvPr id="3" name="Rectangle 2"/>
          <p:cNvSpPr/>
          <p:nvPr/>
        </p:nvSpPr>
        <p:spPr>
          <a:xfrm>
            <a:off x="7343273" y="58553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25930" y="5003221"/>
            <a:ext cx="6869879" cy="1200329"/>
          </a:xfrm>
          <a:prstGeom prst="rect">
            <a:avLst/>
          </a:prstGeom>
          <a:noFill/>
        </p:spPr>
        <p:txBody>
          <a:bodyPr wrap="square" rtlCol="0">
            <a:spAutoFit/>
          </a:bodyPr>
          <a:lstStyle/>
          <a:p>
            <a:r>
              <a:rPr lang="en-GB" dirty="0" smtClean="0"/>
              <a:t>A wall skirt design will be used instead of a finger skirt or bag skirt.</a:t>
            </a:r>
          </a:p>
          <a:p>
            <a:r>
              <a:rPr lang="en-GB" dirty="0" smtClean="0"/>
              <a:t>+Less material- Lighter, cheaper.</a:t>
            </a:r>
            <a:r>
              <a:rPr lang="en-GB" dirty="0"/>
              <a:t/>
            </a:r>
            <a:br>
              <a:rPr lang="en-GB" dirty="0"/>
            </a:br>
            <a:r>
              <a:rPr lang="en-GB" dirty="0" smtClean="0"/>
              <a:t>+Simple design-Less time consuming. </a:t>
            </a:r>
          </a:p>
          <a:p>
            <a:r>
              <a:rPr lang="en-GB" dirty="0" smtClean="0"/>
              <a:t>- There potentially could be air leakage when going over obstacles. </a:t>
            </a:r>
          </a:p>
        </p:txBody>
      </p:sp>
      <p:sp>
        <p:nvSpPr>
          <p:cNvPr id="5" name="TextBox 4"/>
          <p:cNvSpPr txBox="1"/>
          <p:nvPr/>
        </p:nvSpPr>
        <p:spPr>
          <a:xfrm>
            <a:off x="425930" y="1140490"/>
            <a:ext cx="6688535" cy="3416320"/>
          </a:xfrm>
          <a:prstGeom prst="rect">
            <a:avLst/>
          </a:prstGeom>
          <a:noFill/>
        </p:spPr>
        <p:txBody>
          <a:bodyPr wrap="square" rtlCol="0">
            <a:spAutoFit/>
          </a:bodyPr>
          <a:lstStyle/>
          <a:p>
            <a:r>
              <a:rPr lang="en-GB" sz="2400" u="sng" dirty="0" smtClean="0"/>
              <a:t>Shape</a:t>
            </a:r>
          </a:p>
          <a:p>
            <a:r>
              <a:rPr lang="en-GB" dirty="0" smtClean="0"/>
              <a:t>The shaped body will be roughly 418 x 295mm in size, allowing for the thickness of the skirt around each edge. </a:t>
            </a:r>
          </a:p>
          <a:p>
            <a:r>
              <a:rPr lang="en-GB" dirty="0" smtClean="0"/>
              <a:t>It will be a rounded rectangle shape. </a:t>
            </a:r>
          </a:p>
          <a:p>
            <a:r>
              <a:rPr lang="en-GB" sz="2400" u="sng" dirty="0" smtClean="0"/>
              <a:t>Reinforcement layer</a:t>
            </a:r>
          </a:p>
          <a:p>
            <a:r>
              <a:rPr lang="en-GB" dirty="0" smtClean="0"/>
              <a:t>This layer will attached to the bottom of the hovercraft providing support to the structure. This layer has no set size or shape. </a:t>
            </a:r>
            <a:endParaRPr lang="en-GB" dirty="0"/>
          </a:p>
          <a:p>
            <a:r>
              <a:rPr lang="en-GB" sz="2400" u="sng" dirty="0" smtClean="0"/>
              <a:t>Momentum Curtain</a:t>
            </a:r>
          </a:p>
          <a:p>
            <a:r>
              <a:rPr lang="en-GB" dirty="0" smtClean="0"/>
              <a:t>This final layer increases the velocity of the air under the hovercraft therefore increasing the pressure giving it more lift. </a:t>
            </a:r>
            <a:br>
              <a:rPr lang="en-GB" dirty="0" smtClean="0"/>
            </a:br>
            <a:r>
              <a:rPr lang="en-GB" dirty="0" smtClean="0"/>
              <a:t>400 x 280mm in size, almost as large as the shaped layer.  </a:t>
            </a:r>
            <a:endParaRPr lang="en-GB" dirty="0"/>
          </a:p>
        </p:txBody>
      </p:sp>
      <p:sp>
        <p:nvSpPr>
          <p:cNvPr id="12" name="Content Placeholder 13"/>
          <p:cNvSpPr txBox="1">
            <a:spLocks/>
          </p:cNvSpPr>
          <p:nvPr/>
        </p:nvSpPr>
        <p:spPr>
          <a:xfrm>
            <a:off x="306404" y="4602898"/>
            <a:ext cx="986695" cy="455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sz="2800" b="1" u="sng" dirty="0" smtClean="0"/>
              <a:t>Skirt</a:t>
            </a:r>
          </a:p>
        </p:txBody>
      </p:sp>
      <p:pic>
        <p:nvPicPr>
          <p:cNvPr id="9" name="Picture 8"/>
          <p:cNvPicPr>
            <a:picLocks noChangeAspect="1"/>
          </p:cNvPicPr>
          <p:nvPr/>
        </p:nvPicPr>
        <p:blipFill rotWithShape="1">
          <a:blip r:embed="rId2"/>
          <a:srcRect l="26932" t="38347" r="16402" b="36238"/>
          <a:stretch/>
        </p:blipFill>
        <p:spPr bwMode="auto">
          <a:xfrm>
            <a:off x="7737446" y="2686919"/>
            <a:ext cx="3730708" cy="941199"/>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rotWithShape="1">
          <a:blip r:embed="rId3"/>
          <a:srcRect l="26808" t="37213" r="18188" b="35326"/>
          <a:stretch/>
        </p:blipFill>
        <p:spPr bwMode="auto">
          <a:xfrm>
            <a:off x="7746275" y="1218934"/>
            <a:ext cx="3721879" cy="104521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489400" y="873702"/>
            <a:ext cx="2235627" cy="400110"/>
          </a:xfrm>
          <a:prstGeom prst="rect">
            <a:avLst/>
          </a:prstGeom>
          <a:noFill/>
        </p:spPr>
        <p:txBody>
          <a:bodyPr wrap="square" rtlCol="0">
            <a:spAutoFit/>
          </a:bodyPr>
          <a:lstStyle/>
          <a:p>
            <a:r>
              <a:rPr lang="en-GB" sz="2000" b="1" dirty="0" smtClean="0"/>
              <a:t>Completed Chassis</a:t>
            </a:r>
            <a:endParaRPr lang="en-GB" sz="2000" b="1" dirty="0"/>
          </a:p>
        </p:txBody>
      </p:sp>
      <p:sp>
        <p:nvSpPr>
          <p:cNvPr id="15" name="TextBox 14"/>
          <p:cNvSpPr txBox="1"/>
          <p:nvPr/>
        </p:nvSpPr>
        <p:spPr>
          <a:xfrm>
            <a:off x="8783100" y="2280827"/>
            <a:ext cx="1692986" cy="400110"/>
          </a:xfrm>
          <a:prstGeom prst="rect">
            <a:avLst/>
          </a:prstGeom>
          <a:noFill/>
        </p:spPr>
        <p:txBody>
          <a:bodyPr wrap="square" rtlCol="0">
            <a:spAutoFit/>
          </a:bodyPr>
          <a:lstStyle/>
          <a:p>
            <a:r>
              <a:rPr lang="en-GB" sz="2000" b="1" dirty="0" smtClean="0"/>
              <a:t>Chassis Layers</a:t>
            </a:r>
            <a:endParaRPr lang="en-GB" sz="2000" b="1" dirty="0"/>
          </a:p>
        </p:txBody>
      </p:sp>
      <p:sp>
        <p:nvSpPr>
          <p:cNvPr id="7" name="TextBox 6"/>
          <p:cNvSpPr txBox="1"/>
          <p:nvPr/>
        </p:nvSpPr>
        <p:spPr>
          <a:xfrm>
            <a:off x="8783100" y="3679568"/>
            <a:ext cx="2190868" cy="923330"/>
          </a:xfrm>
          <a:prstGeom prst="rect">
            <a:avLst/>
          </a:prstGeom>
          <a:noFill/>
        </p:spPr>
        <p:txBody>
          <a:bodyPr wrap="square" rtlCol="0">
            <a:spAutoFit/>
          </a:bodyPr>
          <a:lstStyle/>
          <a:p>
            <a:r>
              <a:rPr lang="en-GB" dirty="0" smtClean="0"/>
              <a:t>Shaped Top Layer</a:t>
            </a:r>
          </a:p>
          <a:p>
            <a:r>
              <a:rPr lang="en-GB" dirty="0" smtClean="0"/>
              <a:t>Reinforcement Layer</a:t>
            </a:r>
          </a:p>
          <a:p>
            <a:r>
              <a:rPr lang="en-GB" dirty="0" smtClean="0"/>
              <a:t>Momentum Curtain</a:t>
            </a:r>
            <a:endParaRPr lang="en-GB" dirty="0"/>
          </a:p>
        </p:txBody>
      </p:sp>
      <p:sp>
        <p:nvSpPr>
          <p:cNvPr id="8" name="Rectangle 7"/>
          <p:cNvSpPr/>
          <p:nvPr/>
        </p:nvSpPr>
        <p:spPr>
          <a:xfrm>
            <a:off x="8509538" y="3679568"/>
            <a:ext cx="228803" cy="263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509536" y="4002626"/>
            <a:ext cx="228803" cy="2635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Rectangle 16"/>
          <p:cNvSpPr/>
          <p:nvPr/>
        </p:nvSpPr>
        <p:spPr>
          <a:xfrm>
            <a:off x="8506833" y="4359056"/>
            <a:ext cx="228803" cy="2635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18" name="Picture 17"/>
          <p:cNvPicPr>
            <a:picLocks noChangeAspect="1"/>
          </p:cNvPicPr>
          <p:nvPr/>
        </p:nvPicPr>
        <p:blipFill rotWithShape="1">
          <a:blip r:embed="rId4"/>
          <a:srcRect t="35838" r="1078" b="5990"/>
          <a:stretch/>
        </p:blipFill>
        <p:spPr>
          <a:xfrm>
            <a:off x="8388749" y="5133683"/>
            <a:ext cx="2431651" cy="905639"/>
          </a:xfrm>
          <a:prstGeom prst="rect">
            <a:avLst/>
          </a:prstGeom>
        </p:spPr>
      </p:pic>
      <p:sp>
        <p:nvSpPr>
          <p:cNvPr id="20" name="TextBox 19"/>
          <p:cNvSpPr txBox="1"/>
          <p:nvPr/>
        </p:nvSpPr>
        <p:spPr>
          <a:xfrm>
            <a:off x="8938254" y="4743625"/>
            <a:ext cx="1382678" cy="400110"/>
          </a:xfrm>
          <a:prstGeom prst="rect">
            <a:avLst/>
          </a:prstGeom>
          <a:noFill/>
        </p:spPr>
        <p:txBody>
          <a:bodyPr wrap="square" rtlCol="0">
            <a:spAutoFit/>
          </a:bodyPr>
          <a:lstStyle/>
          <a:p>
            <a:r>
              <a:rPr lang="en-GB" sz="2000" b="1" dirty="0" smtClean="0"/>
              <a:t>Wall Skirt</a:t>
            </a:r>
            <a:endParaRPr lang="en-GB" sz="2000" b="1" dirty="0"/>
          </a:p>
        </p:txBody>
      </p:sp>
    </p:spTree>
    <p:extLst>
      <p:ext uri="{BB962C8B-B14F-4D97-AF65-F5344CB8AC3E}">
        <p14:creationId xmlns:p14="http://schemas.microsoft.com/office/powerpoint/2010/main" val="7085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animEffect transition="in" filter="fade">
                                      <p:cBhvr>
                                        <p:cTn id="53" dur="500"/>
                                        <p:tgtEl>
                                          <p:spTgt spid="5">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Effect transition="in" filter="fade">
                                      <p:cBhvr>
                                        <p:cTn id="58" dur="500"/>
                                        <p:tgtEl>
                                          <p:spTgt spid="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Effect transition="in" filter="fade">
                                      <p:cBhvr>
                                        <p:cTn id="63" dur="500"/>
                                        <p:tgtEl>
                                          <p:spTgt spid="5">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6" end="6"/>
                                            </p:txEl>
                                          </p:spTgt>
                                        </p:tgtEl>
                                        <p:attrNameLst>
                                          <p:attrName>style.visibility</p:attrName>
                                        </p:attrNameLst>
                                      </p:cBhvr>
                                      <p:to>
                                        <p:strVal val="visible"/>
                                      </p:to>
                                    </p:set>
                                    <p:animEffect transition="in" filter="fade">
                                      <p:cBhvr>
                                        <p:cTn id="68" dur="500"/>
                                        <p:tgtEl>
                                          <p:spTgt spid="5">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Effect transition="in" filter="fade">
                                      <p:cBhvr>
                                        <p:cTn id="73" dur="500"/>
                                        <p:tgtEl>
                                          <p:spTgt spid="1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
                                            <p:txEl>
                                              <p:pRg st="0" end="0"/>
                                            </p:txEl>
                                          </p:spTgt>
                                        </p:tgtEl>
                                        <p:attrNameLst>
                                          <p:attrName>style.visibility</p:attrName>
                                        </p:attrNameLst>
                                      </p:cBhvr>
                                      <p:to>
                                        <p:strVal val="visible"/>
                                      </p:to>
                                    </p:set>
                                    <p:animEffect transition="in" filter="fade">
                                      <p:cBhvr>
                                        <p:cTn id="78" dur="500"/>
                                        <p:tgtEl>
                                          <p:spTgt spid="4">
                                            <p:txEl>
                                              <p:pRg st="0" end="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 end="1"/>
                                            </p:txEl>
                                          </p:spTgt>
                                        </p:tgtEl>
                                        <p:attrNameLst>
                                          <p:attrName>style.visibility</p:attrName>
                                        </p:attrNameLst>
                                      </p:cBhvr>
                                      <p:to>
                                        <p:strVal val="visible"/>
                                      </p:to>
                                    </p:set>
                                    <p:animEffect transition="in" filter="fade">
                                      <p:cBhvr>
                                        <p:cTn id="81" dur="500"/>
                                        <p:tgtEl>
                                          <p:spTgt spid="4">
                                            <p:txEl>
                                              <p:pRg st="1" end="1"/>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fade">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animBg="1"/>
      <p:bldP spid="6" grpId="0"/>
      <p:bldP spid="15" grpId="0"/>
      <p:bldP spid="7" grpId="0"/>
      <p:bldP spid="8" grpId="0" animBg="1"/>
      <p:bldP spid="16" grpId="0" animBg="1"/>
      <p:bldP spid="17"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256" y="502773"/>
            <a:ext cx="6077629" cy="3659039"/>
          </a:xfrm>
          <a:prstGeom prst="rect">
            <a:avLst/>
          </a:prstGeom>
        </p:spPr>
      </p:pic>
      <p:sp>
        <p:nvSpPr>
          <p:cNvPr id="13" name="Title 12"/>
          <p:cNvSpPr>
            <a:spLocks noGrp="1"/>
          </p:cNvSpPr>
          <p:nvPr>
            <p:ph type="title"/>
          </p:nvPr>
        </p:nvSpPr>
        <p:spPr>
          <a:xfrm>
            <a:off x="3617223" y="36585"/>
            <a:ext cx="4682691" cy="542969"/>
          </a:xfrm>
        </p:spPr>
        <p:txBody>
          <a:bodyPr>
            <a:normAutofit fontScale="90000"/>
          </a:bodyPr>
          <a:lstStyle/>
          <a:p>
            <a:r>
              <a:rPr lang="en-US" dirty="0" smtClean="0"/>
              <a:t>Payload – Final Design</a:t>
            </a:r>
            <a:endParaRPr lang="en-US" dirty="0"/>
          </a:p>
        </p:txBody>
      </p:sp>
      <p:sp>
        <p:nvSpPr>
          <p:cNvPr id="14" name="Content Placeholder 13"/>
          <p:cNvSpPr>
            <a:spLocks noGrp="1"/>
          </p:cNvSpPr>
          <p:nvPr>
            <p:ph idx="1"/>
          </p:nvPr>
        </p:nvSpPr>
        <p:spPr>
          <a:xfrm>
            <a:off x="139354" y="614323"/>
            <a:ext cx="5933975" cy="3047038"/>
          </a:xfrm>
        </p:spPr>
        <p:txBody>
          <a:bodyPr>
            <a:normAutofit fontScale="92500" lnSpcReduction="10000"/>
          </a:bodyPr>
          <a:lstStyle/>
          <a:p>
            <a:pPr>
              <a:lnSpc>
                <a:spcPct val="100000"/>
              </a:lnSpc>
              <a:buFont typeface="Arial" charset="0"/>
              <a:buChar char="•"/>
            </a:pPr>
            <a:r>
              <a:rPr lang="en-US" sz="1600" dirty="0" smtClean="0"/>
              <a:t>The load areas are placed symmetrically about the center line of the hovercraft.</a:t>
            </a:r>
          </a:p>
          <a:p>
            <a:pPr>
              <a:lnSpc>
                <a:spcPct val="100000"/>
              </a:lnSpc>
              <a:buFont typeface="Arial" charset="0"/>
              <a:buChar char="•"/>
            </a:pPr>
            <a:r>
              <a:rPr lang="en-US" sz="1600" dirty="0" smtClean="0"/>
              <a:t>Grooves are provided for the lift fan, load, servo, motor holder and battery to be fixed to them.</a:t>
            </a:r>
          </a:p>
          <a:p>
            <a:pPr>
              <a:lnSpc>
                <a:spcPct val="100000"/>
              </a:lnSpc>
              <a:buFont typeface="Arial" charset="0"/>
              <a:buChar char="•"/>
            </a:pPr>
            <a:r>
              <a:rPr lang="en-US" sz="1600" dirty="0" smtClean="0"/>
              <a:t>All of the extruded cut should be larger than the actual components to fix them.</a:t>
            </a:r>
          </a:p>
          <a:p>
            <a:pPr>
              <a:lnSpc>
                <a:spcPct val="100000"/>
              </a:lnSpc>
              <a:buFont typeface="Arial" charset="0"/>
              <a:buChar char="•"/>
            </a:pPr>
            <a:r>
              <a:rPr lang="en-US" sz="1600" dirty="0" smtClean="0"/>
              <a:t>Servo is on one side of the propulsion fan.</a:t>
            </a:r>
          </a:p>
          <a:p>
            <a:pPr>
              <a:lnSpc>
                <a:spcPct val="100000"/>
              </a:lnSpc>
              <a:buFont typeface="Arial" charset="0"/>
              <a:buChar char="•"/>
            </a:pPr>
            <a:r>
              <a:rPr lang="en-US" sz="1600" dirty="0" smtClean="0"/>
              <a:t>Four support sticks will be placed behind the propulsion fan to fix the rudders.</a:t>
            </a:r>
          </a:p>
        </p:txBody>
      </p:sp>
      <p:sp>
        <p:nvSpPr>
          <p:cNvPr id="2" name="TextBox 1"/>
          <p:cNvSpPr txBox="1"/>
          <p:nvPr/>
        </p:nvSpPr>
        <p:spPr>
          <a:xfrm>
            <a:off x="124521" y="119455"/>
            <a:ext cx="2109873" cy="261610"/>
          </a:xfrm>
          <a:prstGeom prst="rect">
            <a:avLst/>
          </a:prstGeom>
          <a:noFill/>
        </p:spPr>
        <p:txBody>
          <a:bodyPr wrap="none" rtlCol="0">
            <a:spAutoFit/>
          </a:bodyPr>
          <a:lstStyle/>
          <a:p>
            <a:r>
              <a:rPr lang="en-GB" sz="1100" b="1" dirty="0" smtClean="0"/>
              <a:t>XIANG ZHANG- Payload Engineer</a:t>
            </a:r>
            <a:endParaRPr lang="en-GB" sz="1100" b="1" dirty="0"/>
          </a:p>
        </p:txBody>
      </p:sp>
      <p:sp>
        <p:nvSpPr>
          <p:cNvPr id="4" name="TextBox 3"/>
          <p:cNvSpPr txBox="1"/>
          <p:nvPr/>
        </p:nvSpPr>
        <p:spPr>
          <a:xfrm>
            <a:off x="306403" y="3744780"/>
            <a:ext cx="5947933" cy="3046988"/>
          </a:xfrm>
          <a:prstGeom prst="rect">
            <a:avLst/>
          </a:prstGeom>
          <a:noFill/>
        </p:spPr>
        <p:txBody>
          <a:bodyPr wrap="square" rtlCol="0">
            <a:spAutoFit/>
          </a:bodyPr>
          <a:lstStyle/>
          <a:p>
            <a:pPr algn="just"/>
            <a:r>
              <a:rPr lang="en-GB" sz="1600" dirty="0" smtClean="0"/>
              <a:t>CALCULATIONS</a:t>
            </a:r>
          </a:p>
          <a:p>
            <a:pPr marL="285750" indent="-285750">
              <a:buFont typeface="Arial" charset="0"/>
              <a:buChar char="•"/>
            </a:pPr>
            <a:r>
              <a:rPr lang="en-GB" sz="1600" dirty="0" smtClean="0"/>
              <a:t>All of the apparatus are vertically symmetrical about the centre line except for the servo. </a:t>
            </a:r>
          </a:p>
          <a:p>
            <a:pPr marL="285750" indent="-285750">
              <a:buFont typeface="Arial" charset="0"/>
              <a:buChar char="•"/>
            </a:pPr>
            <a:r>
              <a:rPr lang="en-GB" sz="1600" dirty="0" smtClean="0"/>
              <a:t>Horizontally symmetric---left hand side moment=right hand side moment</a:t>
            </a:r>
          </a:p>
          <a:p>
            <a:r>
              <a:rPr lang="en-GB" sz="1600" dirty="0" smtClean="0"/>
              <a:t>      (150+11+51)*(87.5+15)=33*102.5+200*x+200*x(x=position of the      load)</a:t>
            </a:r>
          </a:p>
          <a:p>
            <a:r>
              <a:rPr lang="en-GB" sz="1600" dirty="0" smtClean="0"/>
              <a:t>      X=46mm</a:t>
            </a:r>
          </a:p>
          <a:p>
            <a:pPr marL="285750" indent="-285750">
              <a:buFont typeface="Arial" charset="0"/>
              <a:buChar char="•"/>
            </a:pPr>
            <a:r>
              <a:rPr lang="en-GB" sz="1600" dirty="0" smtClean="0"/>
              <a:t>The load area should be placed 46mm away from the centre point to balance the hovercraft.</a:t>
            </a:r>
          </a:p>
          <a:p>
            <a:endParaRPr lang="en-GB" sz="1600" dirty="0" smtClean="0"/>
          </a:p>
          <a:p>
            <a:endParaRPr lang="en-GB" sz="1600" dirty="0" smtClean="0"/>
          </a:p>
        </p:txBody>
      </p:sp>
      <p:graphicFrame>
        <p:nvGraphicFramePr>
          <p:cNvPr id="9" name="Table 8"/>
          <p:cNvGraphicFramePr>
            <a:graphicFrameLocks noGrp="1"/>
          </p:cNvGraphicFramePr>
          <p:nvPr>
            <p:extLst>
              <p:ext uri="{D42A27DB-BD31-4B8C-83A1-F6EECF244321}">
                <p14:modId xmlns:p14="http://schemas.microsoft.com/office/powerpoint/2010/main" val="3450522740"/>
              </p:ext>
            </p:extLst>
          </p:nvPr>
        </p:nvGraphicFramePr>
        <p:xfrm>
          <a:off x="7367335" y="4176584"/>
          <a:ext cx="4501146" cy="2395169"/>
        </p:xfrm>
        <a:graphic>
          <a:graphicData uri="http://schemas.openxmlformats.org/drawingml/2006/table">
            <a:tbl>
              <a:tblPr firstRow="1" bandRow="1">
                <a:tableStyleId>{B301B821-A1FF-4177-AEE7-76D212191A09}</a:tableStyleId>
              </a:tblPr>
              <a:tblGrid>
                <a:gridCol w="1500382"/>
                <a:gridCol w="1500382"/>
                <a:gridCol w="1500382"/>
              </a:tblGrid>
              <a:tr h="474929">
                <a:tc>
                  <a:txBody>
                    <a:bodyPr/>
                    <a:lstStyle/>
                    <a:p>
                      <a:r>
                        <a:rPr lang="en-GB" sz="1200" dirty="0" smtClean="0"/>
                        <a:t>Name</a:t>
                      </a:r>
                      <a:r>
                        <a:rPr lang="en-GB" sz="1200" baseline="0" dirty="0" smtClean="0"/>
                        <a:t> </a:t>
                      </a:r>
                      <a:endParaRPr lang="en-GB" sz="1200" dirty="0"/>
                    </a:p>
                  </a:txBody>
                  <a:tcPr/>
                </a:tc>
                <a:tc>
                  <a:txBody>
                    <a:bodyPr/>
                    <a:lstStyle/>
                    <a:p>
                      <a:r>
                        <a:rPr lang="en-GB" sz="1200" dirty="0" smtClean="0"/>
                        <a:t>Length</a:t>
                      </a:r>
                      <a:r>
                        <a:rPr lang="en-GB" sz="1200" baseline="0" dirty="0" smtClean="0"/>
                        <a:t> x width x thickness</a:t>
                      </a:r>
                      <a:r>
                        <a:rPr lang="en-GB" sz="1200" dirty="0" smtClean="0"/>
                        <a:t>/mm</a:t>
                      </a:r>
                      <a:endParaRPr lang="en-GB" sz="1200" dirty="0"/>
                    </a:p>
                  </a:txBody>
                  <a:tcPr/>
                </a:tc>
                <a:tc>
                  <a:txBody>
                    <a:bodyPr/>
                    <a:lstStyle/>
                    <a:p>
                      <a:r>
                        <a:rPr lang="en-GB" sz="1200" dirty="0" smtClean="0"/>
                        <a:t>Weight/g</a:t>
                      </a:r>
                      <a:endParaRPr lang="en-GB" sz="1200" dirty="0"/>
                    </a:p>
                  </a:txBody>
                  <a:tcPr/>
                </a:tc>
              </a:tr>
              <a:tr h="225203">
                <a:tc>
                  <a:txBody>
                    <a:bodyPr/>
                    <a:lstStyle/>
                    <a:p>
                      <a:r>
                        <a:rPr lang="en-GB" sz="1200" dirty="0" smtClean="0"/>
                        <a:t>Payload area</a:t>
                      </a:r>
                      <a:endParaRPr lang="en-GB" sz="1200" dirty="0"/>
                    </a:p>
                  </a:txBody>
                  <a:tcPr/>
                </a:tc>
                <a:tc>
                  <a:txBody>
                    <a:bodyPr/>
                    <a:lstStyle/>
                    <a:p>
                      <a:r>
                        <a:rPr lang="en-GB" sz="1200" dirty="0" smtClean="0"/>
                        <a:t>415 x 292 x 25</a:t>
                      </a:r>
                      <a:endParaRPr lang="en-GB" sz="1200" dirty="0"/>
                    </a:p>
                  </a:txBody>
                  <a:tcPr/>
                </a:tc>
                <a:tc>
                  <a:txBody>
                    <a:bodyPr/>
                    <a:lstStyle/>
                    <a:p>
                      <a:r>
                        <a:rPr lang="en-GB" sz="1200" dirty="0" smtClean="0"/>
                        <a:t>390(without load)</a:t>
                      </a:r>
                      <a:endParaRPr lang="en-GB" sz="1200" dirty="0"/>
                    </a:p>
                  </a:txBody>
                  <a:tcPr/>
                </a:tc>
              </a:tr>
              <a:tr h="225203">
                <a:tc>
                  <a:txBody>
                    <a:bodyPr/>
                    <a:lstStyle/>
                    <a:p>
                      <a:r>
                        <a:rPr lang="en-GB" sz="1200" dirty="0" smtClean="0"/>
                        <a:t>Battery </a:t>
                      </a:r>
                      <a:endParaRPr lang="en-GB" sz="1200" dirty="0"/>
                    </a:p>
                  </a:txBody>
                  <a:tcPr/>
                </a:tc>
                <a:tc>
                  <a:txBody>
                    <a:bodyPr/>
                    <a:lstStyle/>
                    <a:p>
                      <a:r>
                        <a:rPr lang="en-GB" sz="1200" dirty="0" smtClean="0"/>
                        <a:t>74 x 55 </a:t>
                      </a:r>
                      <a:r>
                        <a:rPr lang="en-US" altLang="zh-CN" sz="1200" dirty="0" smtClean="0"/>
                        <a:t>x 20</a:t>
                      </a:r>
                      <a:endParaRPr lang="en-GB" sz="1200" dirty="0"/>
                    </a:p>
                  </a:txBody>
                  <a:tcPr/>
                </a:tc>
                <a:tc>
                  <a:txBody>
                    <a:bodyPr/>
                    <a:lstStyle/>
                    <a:p>
                      <a:r>
                        <a:rPr lang="en-GB" sz="1200" dirty="0" smtClean="0"/>
                        <a:t>145</a:t>
                      </a:r>
                      <a:endParaRPr lang="en-GB" sz="1200" dirty="0"/>
                    </a:p>
                  </a:txBody>
                  <a:tcPr/>
                </a:tc>
              </a:tr>
              <a:tr h="225203">
                <a:tc>
                  <a:txBody>
                    <a:bodyPr/>
                    <a:lstStyle/>
                    <a:p>
                      <a:r>
                        <a:rPr lang="en-GB" sz="1200" dirty="0" smtClean="0"/>
                        <a:t>Lift </a:t>
                      </a:r>
                      <a:endParaRPr lang="en-GB" sz="1200" dirty="0"/>
                    </a:p>
                  </a:txBody>
                  <a:tcPr/>
                </a:tc>
                <a:tc>
                  <a:txBody>
                    <a:bodyPr/>
                    <a:lstStyle/>
                    <a:p>
                      <a:r>
                        <a:rPr lang="en-GB" sz="1200" dirty="0" smtClean="0"/>
                        <a:t>75 x 75 x 15.4</a:t>
                      </a:r>
                      <a:endParaRPr lang="en-GB" sz="1200" dirty="0"/>
                    </a:p>
                  </a:txBody>
                  <a:tcPr/>
                </a:tc>
                <a:tc>
                  <a:txBody>
                    <a:bodyPr/>
                    <a:lstStyle/>
                    <a:p>
                      <a:r>
                        <a:rPr lang="en-GB" sz="1200" dirty="0" smtClean="0"/>
                        <a:t>33</a:t>
                      </a:r>
                      <a:endParaRPr lang="en-GB" sz="1200" dirty="0"/>
                    </a:p>
                  </a:txBody>
                  <a:tcPr/>
                </a:tc>
              </a:tr>
              <a:tr h="225203">
                <a:tc>
                  <a:txBody>
                    <a:bodyPr/>
                    <a:lstStyle/>
                    <a:p>
                      <a:r>
                        <a:rPr lang="en-GB" sz="1200" dirty="0" smtClean="0"/>
                        <a:t>Propulsion</a:t>
                      </a:r>
                      <a:endParaRPr lang="en-GB" sz="1200" dirty="0"/>
                    </a:p>
                  </a:txBody>
                  <a:tcPr/>
                </a:tc>
                <a:tc>
                  <a:txBody>
                    <a:bodyPr/>
                    <a:lstStyle/>
                    <a:p>
                      <a:r>
                        <a:rPr lang="en-US" altLang="zh-CN" sz="1200" dirty="0" smtClean="0"/>
                        <a:t>100 </a:t>
                      </a:r>
                      <a:r>
                        <a:rPr lang="en-GB" sz="1200" dirty="0" smtClean="0"/>
                        <a:t>x </a:t>
                      </a:r>
                      <a:r>
                        <a:rPr lang="en-US" altLang="zh-CN" sz="1200" dirty="0" smtClean="0"/>
                        <a:t>100 </a:t>
                      </a:r>
                      <a:r>
                        <a:rPr lang="en-GB" sz="1200" dirty="0" smtClean="0"/>
                        <a:t>x 25</a:t>
                      </a:r>
                      <a:r>
                        <a:rPr lang="zh-CN" altLang="en-US" sz="1200" dirty="0" smtClean="0"/>
                        <a:t> </a:t>
                      </a:r>
                      <a:endParaRPr lang="en-GB" sz="1200" dirty="0"/>
                    </a:p>
                  </a:txBody>
                  <a:tcPr/>
                </a:tc>
                <a:tc>
                  <a:txBody>
                    <a:bodyPr/>
                    <a:lstStyle/>
                    <a:p>
                      <a:r>
                        <a:rPr lang="en-GB" sz="1200" dirty="0" smtClean="0"/>
                        <a:t>150</a:t>
                      </a:r>
                      <a:endParaRPr lang="en-GB" sz="1200" dirty="0"/>
                    </a:p>
                  </a:txBody>
                  <a:tcPr/>
                </a:tc>
              </a:tr>
              <a:tr h="173819">
                <a:tc>
                  <a:txBody>
                    <a:bodyPr/>
                    <a:lstStyle/>
                    <a:p>
                      <a:r>
                        <a:rPr lang="en-GB" sz="1200" dirty="0" smtClean="0"/>
                        <a:t>servo</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23 x 12 x 27</a:t>
                      </a:r>
                      <a:endParaRPr lang="en-GB" sz="1200" dirty="0" smtClean="0"/>
                    </a:p>
                  </a:txBody>
                  <a:tcPr/>
                </a:tc>
                <a:tc>
                  <a:txBody>
                    <a:bodyPr/>
                    <a:lstStyle/>
                    <a:p>
                      <a:r>
                        <a:rPr lang="en-GB" sz="1200" dirty="0" smtClean="0"/>
                        <a:t>11</a:t>
                      </a:r>
                      <a:endParaRPr lang="en-GB" sz="1200" dirty="0"/>
                    </a:p>
                  </a:txBody>
                  <a:tcPr/>
                </a:tc>
              </a:tr>
              <a:tr h="225203">
                <a:tc>
                  <a:txBody>
                    <a:bodyPr/>
                    <a:lstStyle/>
                    <a:p>
                      <a:r>
                        <a:rPr lang="en-GB" sz="1200" dirty="0" smtClean="0"/>
                        <a:t>Load </a:t>
                      </a:r>
                      <a:endParaRPr lang="en-GB" sz="1200" dirty="0"/>
                    </a:p>
                  </a:txBody>
                  <a:tcPr/>
                </a:tc>
                <a:tc>
                  <a:txBody>
                    <a:bodyPr/>
                    <a:lstStyle/>
                    <a:p>
                      <a:r>
                        <a:rPr lang="en-GB" sz="1200" dirty="0" smtClean="0"/>
                        <a:t>57 x 57 x 11.5</a:t>
                      </a:r>
                      <a:endParaRPr lang="en-GB" sz="1200" dirty="0"/>
                    </a:p>
                  </a:txBody>
                  <a:tcPr/>
                </a:tc>
                <a:tc>
                  <a:txBody>
                    <a:bodyPr/>
                    <a:lstStyle/>
                    <a:p>
                      <a:r>
                        <a:rPr lang="en-GB" sz="1200" dirty="0" smtClean="0"/>
                        <a:t>200</a:t>
                      </a:r>
                      <a:endParaRPr lang="en-GB" sz="1200" dirty="0"/>
                    </a:p>
                  </a:txBody>
                  <a:tcPr/>
                </a:tc>
              </a:tr>
              <a:tr h="225203">
                <a:tc>
                  <a:txBody>
                    <a:bodyPr/>
                    <a:lstStyle/>
                    <a:p>
                      <a:r>
                        <a:rPr lang="en-GB" sz="1200" dirty="0" smtClean="0"/>
                        <a:t>motor</a:t>
                      </a:r>
                      <a:endParaRPr lang="en-GB" sz="1200" dirty="0"/>
                    </a:p>
                  </a:txBody>
                  <a:tcPr/>
                </a:tc>
                <a:tc>
                  <a:txBody>
                    <a:bodyPr/>
                    <a:lstStyle/>
                    <a:p>
                      <a:r>
                        <a:rPr lang="en-GB" sz="1200" dirty="0" smtClean="0"/>
                        <a:t>27.7 x 27.7 x 47</a:t>
                      </a:r>
                      <a:endParaRPr lang="en-GB" sz="1200" dirty="0"/>
                    </a:p>
                  </a:txBody>
                  <a:tcPr/>
                </a:tc>
                <a:tc>
                  <a:txBody>
                    <a:bodyPr/>
                    <a:lstStyle/>
                    <a:p>
                      <a:r>
                        <a:rPr lang="en-GB" sz="1200" dirty="0" smtClean="0"/>
                        <a:t>51</a:t>
                      </a:r>
                      <a:endParaRPr lang="en-GB" sz="1200" dirty="0"/>
                    </a:p>
                  </a:txBody>
                  <a:tcPr/>
                </a:tc>
              </a:tr>
            </a:tbl>
          </a:graphicData>
        </a:graphic>
      </p:graphicFrame>
      <p:cxnSp>
        <p:nvCxnSpPr>
          <p:cNvPr id="6" name="Straight Arrow Connector 5"/>
          <p:cNvCxnSpPr/>
          <p:nvPr/>
        </p:nvCxnSpPr>
        <p:spPr>
          <a:xfrm flipH="1">
            <a:off x="7182874" y="3059035"/>
            <a:ext cx="651430" cy="524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7642" y="2141515"/>
            <a:ext cx="732273" cy="41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p:nvPr/>
        </p:nvCxnSpPr>
        <p:spPr>
          <a:xfrm flipH="1" flipV="1">
            <a:off x="8414881" y="1684777"/>
            <a:ext cx="630057" cy="10180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5"/>
          <p:cNvCxnSpPr/>
          <p:nvPr/>
        </p:nvCxnSpPr>
        <p:spPr>
          <a:xfrm flipH="1" flipV="1">
            <a:off x="9052071" y="1733691"/>
            <a:ext cx="487013" cy="679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flipH="1" flipV="1">
            <a:off x="8561243" y="1014384"/>
            <a:ext cx="890755" cy="294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
          <p:cNvCxnSpPr/>
          <p:nvPr/>
        </p:nvCxnSpPr>
        <p:spPr>
          <a:xfrm>
            <a:off x="10518387" y="2612996"/>
            <a:ext cx="429082" cy="832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p:cNvCxnSpPr/>
          <p:nvPr/>
        </p:nvCxnSpPr>
        <p:spPr>
          <a:xfrm flipV="1">
            <a:off x="10365959" y="949030"/>
            <a:ext cx="214541" cy="237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745466" y="1468049"/>
            <a:ext cx="1092481" cy="246221"/>
          </a:xfrm>
          <a:prstGeom prst="rect">
            <a:avLst/>
          </a:prstGeom>
          <a:noFill/>
        </p:spPr>
        <p:txBody>
          <a:bodyPr wrap="square" rtlCol="0">
            <a:spAutoFit/>
          </a:bodyPr>
          <a:lstStyle/>
          <a:p>
            <a:r>
              <a:rPr kumimoji="1" lang="en-GB" altLang="zh-CN" sz="1000" dirty="0" smtClean="0">
                <a:solidFill>
                  <a:schemeClr val="bg1"/>
                </a:solidFill>
              </a:rPr>
              <a:t>Battery area</a:t>
            </a:r>
            <a:endParaRPr kumimoji="1" lang="zh-CN" altLang="en-US" sz="1000" dirty="0">
              <a:solidFill>
                <a:schemeClr val="bg1"/>
              </a:solidFill>
            </a:endParaRPr>
          </a:p>
        </p:txBody>
      </p:sp>
      <p:sp>
        <p:nvSpPr>
          <p:cNvPr id="29" name="文本框 28"/>
          <p:cNvSpPr txBox="1"/>
          <p:nvPr/>
        </p:nvSpPr>
        <p:spPr>
          <a:xfrm>
            <a:off x="7003421" y="1933845"/>
            <a:ext cx="787517" cy="246221"/>
          </a:xfrm>
          <a:prstGeom prst="rect">
            <a:avLst/>
          </a:prstGeom>
          <a:noFill/>
        </p:spPr>
        <p:txBody>
          <a:bodyPr wrap="square" rtlCol="0">
            <a:spAutoFit/>
          </a:bodyPr>
          <a:lstStyle/>
          <a:p>
            <a:r>
              <a:rPr kumimoji="1" lang="en-GB" altLang="zh-CN" sz="1000" dirty="0" smtClean="0">
                <a:solidFill>
                  <a:schemeClr val="bg1"/>
                </a:solidFill>
              </a:rPr>
              <a:t>Load area</a:t>
            </a:r>
            <a:endParaRPr kumimoji="1" lang="zh-CN" altLang="en-US" sz="1000" dirty="0">
              <a:solidFill>
                <a:schemeClr val="bg1"/>
              </a:solidFill>
            </a:endParaRPr>
          </a:p>
        </p:txBody>
      </p:sp>
      <p:sp>
        <p:nvSpPr>
          <p:cNvPr id="30" name="文本框 29"/>
          <p:cNvSpPr txBox="1"/>
          <p:nvPr/>
        </p:nvSpPr>
        <p:spPr>
          <a:xfrm>
            <a:off x="8480751" y="1541757"/>
            <a:ext cx="937075" cy="246221"/>
          </a:xfrm>
          <a:prstGeom prst="rect">
            <a:avLst/>
          </a:prstGeom>
          <a:noFill/>
        </p:spPr>
        <p:txBody>
          <a:bodyPr wrap="square" rtlCol="0">
            <a:spAutoFit/>
          </a:bodyPr>
          <a:lstStyle/>
          <a:p>
            <a:r>
              <a:rPr kumimoji="1" lang="en-GB" altLang="zh-CN" sz="1000" smtClean="0">
                <a:solidFill>
                  <a:schemeClr val="bg1"/>
                </a:solidFill>
              </a:rPr>
              <a:t>motor holder</a:t>
            </a:r>
            <a:endParaRPr kumimoji="1" lang="zh-CN" altLang="en-US" sz="1000" dirty="0">
              <a:solidFill>
                <a:schemeClr val="bg1"/>
              </a:solidFill>
            </a:endParaRPr>
          </a:p>
        </p:txBody>
      </p:sp>
      <p:sp>
        <p:nvSpPr>
          <p:cNvPr id="31" name="文本框 30"/>
          <p:cNvSpPr txBox="1"/>
          <p:nvPr/>
        </p:nvSpPr>
        <p:spPr>
          <a:xfrm>
            <a:off x="7882791" y="771488"/>
            <a:ext cx="1263103" cy="246221"/>
          </a:xfrm>
          <a:prstGeom prst="rect">
            <a:avLst/>
          </a:prstGeom>
          <a:noFill/>
        </p:spPr>
        <p:txBody>
          <a:bodyPr wrap="square" rtlCol="0">
            <a:spAutoFit/>
          </a:bodyPr>
          <a:lstStyle/>
          <a:p>
            <a:r>
              <a:rPr kumimoji="1" lang="en-GB" altLang="zh-CN" sz="1000" dirty="0" smtClean="0">
                <a:solidFill>
                  <a:schemeClr val="bg1"/>
                </a:solidFill>
              </a:rPr>
              <a:t>Propulsion fan case</a:t>
            </a:r>
            <a:endParaRPr kumimoji="1" lang="zh-CN" altLang="en-US" sz="1000" dirty="0">
              <a:solidFill>
                <a:schemeClr val="bg1"/>
              </a:solidFill>
            </a:endParaRPr>
          </a:p>
        </p:txBody>
      </p:sp>
      <p:sp>
        <p:nvSpPr>
          <p:cNvPr id="32" name="文本框 31"/>
          <p:cNvSpPr txBox="1"/>
          <p:nvPr/>
        </p:nvSpPr>
        <p:spPr>
          <a:xfrm>
            <a:off x="10585201" y="3415140"/>
            <a:ext cx="787517" cy="246221"/>
          </a:xfrm>
          <a:prstGeom prst="rect">
            <a:avLst/>
          </a:prstGeom>
          <a:noFill/>
        </p:spPr>
        <p:txBody>
          <a:bodyPr wrap="square" rtlCol="0">
            <a:spAutoFit/>
          </a:bodyPr>
          <a:lstStyle/>
          <a:p>
            <a:r>
              <a:rPr kumimoji="1" lang="en-GB" altLang="zh-CN" sz="1000" dirty="0" smtClean="0">
                <a:solidFill>
                  <a:schemeClr val="bg1"/>
                </a:solidFill>
              </a:rPr>
              <a:t>servo area</a:t>
            </a:r>
            <a:endParaRPr kumimoji="1" lang="zh-CN" altLang="en-US" sz="1000" dirty="0">
              <a:solidFill>
                <a:schemeClr val="bg1"/>
              </a:solidFill>
            </a:endParaRPr>
          </a:p>
        </p:txBody>
      </p:sp>
      <p:sp>
        <p:nvSpPr>
          <p:cNvPr id="33" name="文本框 32"/>
          <p:cNvSpPr txBox="1"/>
          <p:nvPr/>
        </p:nvSpPr>
        <p:spPr>
          <a:xfrm>
            <a:off x="6745098" y="3570256"/>
            <a:ext cx="856266" cy="246221"/>
          </a:xfrm>
          <a:prstGeom prst="rect">
            <a:avLst/>
          </a:prstGeom>
          <a:noFill/>
        </p:spPr>
        <p:txBody>
          <a:bodyPr wrap="square" rtlCol="0">
            <a:spAutoFit/>
          </a:bodyPr>
          <a:lstStyle/>
          <a:p>
            <a:r>
              <a:rPr kumimoji="1" lang="en-GB" altLang="zh-CN" sz="1000" dirty="0" smtClean="0">
                <a:solidFill>
                  <a:schemeClr val="bg1"/>
                </a:solidFill>
              </a:rPr>
              <a:t>Lift fan area</a:t>
            </a:r>
            <a:endParaRPr kumimoji="1" lang="zh-CN" altLang="en-US" sz="1000" dirty="0">
              <a:solidFill>
                <a:schemeClr val="bg1"/>
              </a:solidFill>
            </a:endParaRPr>
          </a:p>
        </p:txBody>
      </p:sp>
      <p:sp>
        <p:nvSpPr>
          <p:cNvPr id="34" name="文本框 33"/>
          <p:cNvSpPr txBox="1"/>
          <p:nvPr/>
        </p:nvSpPr>
        <p:spPr>
          <a:xfrm>
            <a:off x="10545423" y="785184"/>
            <a:ext cx="918829" cy="246221"/>
          </a:xfrm>
          <a:prstGeom prst="rect">
            <a:avLst/>
          </a:prstGeom>
          <a:noFill/>
        </p:spPr>
        <p:txBody>
          <a:bodyPr wrap="square" rtlCol="0">
            <a:spAutoFit/>
          </a:bodyPr>
          <a:lstStyle/>
          <a:p>
            <a:r>
              <a:rPr kumimoji="1" lang="en-GB" altLang="zh-CN" sz="1000" dirty="0" smtClean="0">
                <a:solidFill>
                  <a:schemeClr val="bg1"/>
                </a:solidFill>
              </a:rPr>
              <a:t>Support stick</a:t>
            </a:r>
            <a:endParaRPr kumimoji="1" lang="zh-CN" altLang="en-US" sz="1000" dirty="0">
              <a:solidFill>
                <a:schemeClr val="bg1"/>
              </a:solidFill>
            </a:endParaRPr>
          </a:p>
        </p:txBody>
      </p:sp>
      <p:cxnSp>
        <p:nvCxnSpPr>
          <p:cNvPr id="35" name="Straight Arrow Connector 15"/>
          <p:cNvCxnSpPr/>
          <p:nvPr/>
        </p:nvCxnSpPr>
        <p:spPr>
          <a:xfrm flipH="1" flipV="1">
            <a:off x="7282351" y="2133499"/>
            <a:ext cx="1962486" cy="89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
                                            <p:txEl>
                                              <p:pRg st="0" end="0"/>
                                            </p:txEl>
                                          </p:spTgt>
                                        </p:tgtEl>
                                        <p:attrNameLst>
                                          <p:attrName>style.visibility</p:attrName>
                                        </p:attrNameLst>
                                      </p:cBhvr>
                                      <p:to>
                                        <p:strVal val="visible"/>
                                      </p:to>
                                    </p:set>
                                    <p:animEffect transition="in" filter="fade">
                                      <p:cBhvr>
                                        <p:cTn id="54" dur="500"/>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xEl>
                                              <p:pRg st="1" end="1"/>
                                            </p:txEl>
                                          </p:spTgt>
                                        </p:tgtEl>
                                        <p:attrNameLst>
                                          <p:attrName>style.visibility</p:attrName>
                                        </p:attrNameLst>
                                      </p:cBhvr>
                                      <p:to>
                                        <p:strVal val="visible"/>
                                      </p:to>
                                    </p:set>
                                    <p:animEffect transition="in" filter="fade">
                                      <p:cBhvr>
                                        <p:cTn id="59" dur="500"/>
                                        <p:tgtEl>
                                          <p:spTgt spid="14">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xEl>
                                              <p:pRg st="2" end="2"/>
                                            </p:txEl>
                                          </p:spTgt>
                                        </p:tgtEl>
                                        <p:attrNameLst>
                                          <p:attrName>style.visibility</p:attrName>
                                        </p:attrNameLst>
                                      </p:cBhvr>
                                      <p:to>
                                        <p:strVal val="visible"/>
                                      </p:to>
                                    </p:set>
                                    <p:animEffect transition="in" filter="fade">
                                      <p:cBhvr>
                                        <p:cTn id="64" dur="500"/>
                                        <p:tgtEl>
                                          <p:spTgt spid="14">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4">
                                            <p:txEl>
                                              <p:pRg st="3" end="3"/>
                                            </p:txEl>
                                          </p:spTgt>
                                        </p:tgtEl>
                                        <p:attrNameLst>
                                          <p:attrName>style.visibility</p:attrName>
                                        </p:attrNameLst>
                                      </p:cBhvr>
                                      <p:to>
                                        <p:strVal val="visible"/>
                                      </p:to>
                                    </p:set>
                                    <p:animEffect transition="in" filter="fade">
                                      <p:cBhvr>
                                        <p:cTn id="69" dur="500"/>
                                        <p:tgtEl>
                                          <p:spTgt spid="14">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4">
                                            <p:txEl>
                                              <p:pRg st="4" end="4"/>
                                            </p:txEl>
                                          </p:spTgt>
                                        </p:tgtEl>
                                        <p:attrNameLst>
                                          <p:attrName>style.visibility</p:attrName>
                                        </p:attrNameLst>
                                      </p:cBhvr>
                                      <p:to>
                                        <p:strVal val="visible"/>
                                      </p:to>
                                    </p:set>
                                    <p:animEffect transition="in" filter="fade">
                                      <p:cBhvr>
                                        <p:cTn id="74" dur="500"/>
                                        <p:tgtEl>
                                          <p:spTgt spid="14">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animEffect transition="in" filter="fade">
                                      <p:cBhvr>
                                        <p:cTn id="84" dur="500"/>
                                        <p:tgtEl>
                                          <p:spTgt spid="4">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
                                            <p:txEl>
                                              <p:pRg st="2" end="2"/>
                                            </p:txEl>
                                          </p:spTgt>
                                        </p:tgtEl>
                                        <p:attrNameLst>
                                          <p:attrName>style.visibility</p:attrName>
                                        </p:attrNameLst>
                                      </p:cBhvr>
                                      <p:to>
                                        <p:strVal val="visible"/>
                                      </p:to>
                                    </p:set>
                                    <p:animEffect transition="in" filter="fade">
                                      <p:cBhvr>
                                        <p:cTn id="94" dur="500"/>
                                        <p:tgtEl>
                                          <p:spTgt spid="4">
                                            <p:txEl>
                                              <p:pRg st="2" end="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3" end="3"/>
                                            </p:txEl>
                                          </p:spTgt>
                                        </p:tgtEl>
                                        <p:attrNameLst>
                                          <p:attrName>style.visibility</p:attrName>
                                        </p:attrNameLst>
                                      </p:cBhvr>
                                      <p:to>
                                        <p:strVal val="visible"/>
                                      </p:to>
                                    </p:set>
                                    <p:animEffect transition="in" filter="fade">
                                      <p:cBhvr>
                                        <p:cTn id="99" dur="500"/>
                                        <p:tgtEl>
                                          <p:spTgt spid="4">
                                            <p:txEl>
                                              <p:pRg st="3" end="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4">
                                            <p:txEl>
                                              <p:pRg st="4" end="4"/>
                                            </p:txEl>
                                          </p:spTgt>
                                        </p:tgtEl>
                                        <p:attrNameLst>
                                          <p:attrName>style.visibility</p:attrName>
                                        </p:attrNameLst>
                                      </p:cBhvr>
                                      <p:to>
                                        <p:strVal val="visible"/>
                                      </p:to>
                                    </p:set>
                                    <p:animEffect transition="in" filter="fade">
                                      <p:cBhvr>
                                        <p:cTn id="102" dur="500"/>
                                        <p:tgtEl>
                                          <p:spTgt spid="4">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
                                            <p:txEl>
                                              <p:pRg st="5" end="5"/>
                                            </p:txEl>
                                          </p:spTgt>
                                        </p:tgtEl>
                                        <p:attrNameLst>
                                          <p:attrName>style.visibility</p:attrName>
                                        </p:attrNameLst>
                                      </p:cBhvr>
                                      <p:to>
                                        <p:strVal val="visible"/>
                                      </p:to>
                                    </p:set>
                                    <p:animEffect transition="in" filter="fade">
                                      <p:cBhvr>
                                        <p:cTn id="10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smtClean="0"/>
              <a:t>Turning – Final Design</a:t>
            </a:r>
            <a:endParaRPr lang="en-US" dirty="0"/>
          </a:p>
        </p:txBody>
      </p:sp>
      <p:sp>
        <p:nvSpPr>
          <p:cNvPr id="14" name="Content Placeholder 13"/>
          <p:cNvSpPr>
            <a:spLocks noGrp="1"/>
          </p:cNvSpPr>
          <p:nvPr>
            <p:ph idx="1"/>
          </p:nvPr>
        </p:nvSpPr>
        <p:spPr>
          <a:xfrm>
            <a:off x="306403" y="638648"/>
            <a:ext cx="5933975" cy="3047038"/>
          </a:xfrm>
        </p:spPr>
        <p:txBody>
          <a:bodyPr>
            <a:normAutofit fontScale="77500" lnSpcReduction="20000"/>
          </a:bodyPr>
          <a:lstStyle/>
          <a:p>
            <a:pPr marL="45720" indent="0">
              <a:buNone/>
            </a:pPr>
            <a:r>
              <a:rPr lang="en-US" sz="1600" dirty="0" smtClean="0"/>
              <a:t>In order to turn the hovercraft, the use of rudders was selected as it was the option that best fulfilled selection criteria.</a:t>
            </a:r>
          </a:p>
          <a:p>
            <a:r>
              <a:rPr lang="en-US" sz="1600" dirty="0" smtClean="0"/>
              <a:t>Rudders can be made with a cheap material, and are easy to manufacture.</a:t>
            </a:r>
          </a:p>
          <a:p>
            <a:r>
              <a:rPr lang="en-US" sz="1600" dirty="0" smtClean="0"/>
              <a:t>Having more than one rudder increases the amount of air that can be redirected, the rudders needs to have a synchronized movement system. A simple linkage was chosen over a more complex 4 bar system.  </a:t>
            </a:r>
          </a:p>
          <a:p>
            <a:r>
              <a:rPr lang="en-US" sz="1600" dirty="0" smtClean="0"/>
              <a:t>Radius of turn needs to be minimized, this is done by redirecting more air flow through a symmetrical airfoil design to minimize air drag. And through having two rudders rather than just one.</a:t>
            </a:r>
          </a:p>
          <a:p>
            <a:r>
              <a:rPr lang="en-US" sz="1600" dirty="0" smtClean="0"/>
              <a:t>The rudder is secured through the use of pins attached to the cowling. The location of the pin is in the thickest part of the rudder as it will bear high amounts of load.</a:t>
            </a:r>
          </a:p>
          <a:p>
            <a:r>
              <a:rPr lang="en-US" sz="1600" dirty="0" smtClean="0"/>
              <a:t>There is a 4mm tolerance between the height of the rudder and the parts to secure it</a:t>
            </a:r>
          </a:p>
          <a:p>
            <a:endParaRPr lang="en-US" sz="1600" dirty="0" smtClean="0"/>
          </a:p>
          <a:p>
            <a:pPr marL="45720" indent="0">
              <a:buNone/>
            </a:pPr>
            <a:endParaRPr lang="en-US" sz="1600" dirty="0" smtClean="0"/>
          </a:p>
        </p:txBody>
      </p:sp>
      <p:sp>
        <p:nvSpPr>
          <p:cNvPr id="2" name="TextBox 1"/>
          <p:cNvSpPr txBox="1"/>
          <p:nvPr/>
        </p:nvSpPr>
        <p:spPr>
          <a:xfrm>
            <a:off x="25667" y="127692"/>
            <a:ext cx="2153154" cy="261610"/>
          </a:xfrm>
          <a:prstGeom prst="rect">
            <a:avLst/>
          </a:prstGeom>
          <a:noFill/>
        </p:spPr>
        <p:txBody>
          <a:bodyPr wrap="none" rtlCol="0">
            <a:spAutoFit/>
          </a:bodyPr>
          <a:lstStyle/>
          <a:p>
            <a:r>
              <a:rPr lang="en-GB" sz="1100" b="1" dirty="0" smtClean="0"/>
              <a:t>Paul Longe – Integration Engineer</a:t>
            </a:r>
            <a:endParaRPr lang="en-GB" sz="1100" b="1" dirty="0"/>
          </a:p>
        </p:txBody>
      </p:sp>
      <p:sp>
        <p:nvSpPr>
          <p:cNvPr id="3" name="Rectangle 2"/>
          <p:cNvSpPr/>
          <p:nvPr/>
        </p:nvSpPr>
        <p:spPr>
          <a:xfrm>
            <a:off x="7343273" y="585536"/>
            <a:ext cx="4527884" cy="265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306403" y="3478047"/>
            <a:ext cx="6198670" cy="1631216"/>
          </a:xfrm>
          <a:prstGeom prst="rect">
            <a:avLst/>
          </a:prstGeom>
          <a:noFill/>
        </p:spPr>
        <p:txBody>
          <a:bodyPr wrap="square" rtlCol="0">
            <a:spAutoFit/>
          </a:bodyPr>
          <a:lstStyle/>
          <a:p>
            <a:r>
              <a:rPr lang="en-GB" sz="1400" dirty="0" smtClean="0"/>
              <a:t>Although it is difficult to calculate how much airflow the rudders are able to redirected, I have done calculations to show how much rotation can be achieved over a time period with the rudders set to different angles.</a:t>
            </a:r>
          </a:p>
          <a:p>
            <a:r>
              <a:rPr lang="en-GB" sz="1400" dirty="0" smtClean="0"/>
              <a:t>The table displays total angle turned over a time period at different angles of the rudder. It shows a 10° increase in rudder angle results in a 8.5% increase in turn for all times</a:t>
            </a:r>
          </a:p>
          <a:p>
            <a:endParaRPr lang="en-GB" sz="1600" dirty="0" smtClean="0"/>
          </a:p>
        </p:txBody>
      </p:sp>
      <p:cxnSp>
        <p:nvCxnSpPr>
          <p:cNvPr id="6" name="Straight Arrow Connector 5"/>
          <p:cNvCxnSpPr/>
          <p:nvPr/>
        </p:nvCxnSpPr>
        <p:spPr>
          <a:xfrm flipH="1">
            <a:off x="6214891" y="1410177"/>
            <a:ext cx="1399673" cy="611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619113890"/>
              </p:ext>
            </p:extLst>
          </p:nvPr>
        </p:nvGraphicFramePr>
        <p:xfrm>
          <a:off x="7227146" y="3595214"/>
          <a:ext cx="2376576" cy="2494280"/>
        </p:xfrm>
        <a:graphic>
          <a:graphicData uri="http://schemas.openxmlformats.org/drawingml/2006/table">
            <a:tbl>
              <a:tblPr firstRow="1" bandRow="1">
                <a:tableStyleId>{B301B821-A1FF-4177-AEE7-76D212191A09}</a:tableStyleId>
              </a:tblPr>
              <a:tblGrid>
                <a:gridCol w="1188288"/>
                <a:gridCol w="1188288"/>
              </a:tblGrid>
              <a:tr h="370840">
                <a:tc gridSpan="2">
                  <a:txBody>
                    <a:bodyPr/>
                    <a:lstStyle/>
                    <a:p>
                      <a:r>
                        <a:rPr lang="en-GB" dirty="0" smtClean="0"/>
                        <a:t>Rudder angle 60°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11.58</a:t>
                      </a:r>
                    </a:p>
                  </a:txBody>
                  <a:tcPr/>
                </a:tc>
              </a:tr>
              <a:tr h="370840">
                <a:tc>
                  <a:txBody>
                    <a:bodyPr/>
                    <a:lstStyle/>
                    <a:p>
                      <a:r>
                        <a:rPr lang="en-GB" dirty="0" smtClean="0"/>
                        <a:t>0.2</a:t>
                      </a:r>
                      <a:endParaRPr lang="en-GB" dirty="0"/>
                    </a:p>
                  </a:txBody>
                  <a:tcPr/>
                </a:tc>
                <a:tc>
                  <a:txBody>
                    <a:bodyPr/>
                    <a:lstStyle/>
                    <a:p>
                      <a:r>
                        <a:rPr lang="en-GB" dirty="0" smtClean="0"/>
                        <a:t>46.31</a:t>
                      </a:r>
                      <a:endParaRPr lang="en-GB" dirty="0"/>
                    </a:p>
                  </a:txBody>
                  <a:tcPr/>
                </a:tc>
              </a:tr>
              <a:tr h="370840">
                <a:tc>
                  <a:txBody>
                    <a:bodyPr/>
                    <a:lstStyle/>
                    <a:p>
                      <a:r>
                        <a:rPr lang="en-GB" dirty="0" smtClean="0"/>
                        <a:t>0.3</a:t>
                      </a:r>
                      <a:endParaRPr lang="en-GB" dirty="0"/>
                    </a:p>
                  </a:txBody>
                  <a:tcPr/>
                </a:tc>
                <a:tc>
                  <a:txBody>
                    <a:bodyPr/>
                    <a:lstStyle/>
                    <a:p>
                      <a:r>
                        <a:rPr lang="en-GB" dirty="0" smtClean="0"/>
                        <a:t>104.20</a:t>
                      </a:r>
                      <a:endParaRPr lang="en-GB" dirty="0"/>
                    </a:p>
                  </a:txBody>
                  <a:tcPr/>
                </a:tc>
              </a:tr>
              <a:tr h="370840">
                <a:tc>
                  <a:txBody>
                    <a:bodyPr/>
                    <a:lstStyle/>
                    <a:p>
                      <a:r>
                        <a:rPr lang="en-GB" dirty="0" smtClean="0"/>
                        <a:t>0.4</a:t>
                      </a:r>
                      <a:endParaRPr lang="en-GB" dirty="0"/>
                    </a:p>
                  </a:txBody>
                  <a:tcPr/>
                </a:tc>
                <a:tc>
                  <a:txBody>
                    <a:bodyPr/>
                    <a:lstStyle/>
                    <a:p>
                      <a:r>
                        <a:rPr lang="en-GB" dirty="0" smtClean="0"/>
                        <a:t>185.25</a:t>
                      </a:r>
                      <a:endParaRPr lang="en-GB" dirty="0"/>
                    </a:p>
                  </a:txBody>
                  <a:tcPr/>
                </a:tc>
              </a:tr>
            </a:tbl>
          </a:graphicData>
        </a:graphic>
      </p:graphicFrame>
      <p:pic>
        <p:nvPicPr>
          <p:cNvPr id="5" name="Picture 4"/>
          <p:cNvPicPr>
            <a:picLocks noChangeAspect="1"/>
          </p:cNvPicPr>
          <p:nvPr/>
        </p:nvPicPr>
        <p:blipFill rotWithShape="1">
          <a:blip r:embed="rId2"/>
          <a:srcRect l="39287" t="12428" r="29228" b="10329"/>
          <a:stretch/>
        </p:blipFill>
        <p:spPr>
          <a:xfrm>
            <a:off x="9193245" y="1967768"/>
            <a:ext cx="820954" cy="1258796"/>
          </a:xfrm>
          <a:prstGeom prst="rect">
            <a:avLst/>
          </a:prstGeom>
        </p:spPr>
      </p:pic>
      <p:pic>
        <p:nvPicPr>
          <p:cNvPr id="7" name="Picture 6"/>
          <p:cNvPicPr>
            <a:picLocks noChangeAspect="1"/>
          </p:cNvPicPr>
          <p:nvPr/>
        </p:nvPicPr>
        <p:blipFill rotWithShape="1">
          <a:blip r:embed="rId3"/>
          <a:srcRect l="43536" t="26220" r="37308" b="11702"/>
          <a:stretch/>
        </p:blipFill>
        <p:spPr>
          <a:xfrm>
            <a:off x="11087994" y="1955833"/>
            <a:ext cx="621498" cy="1258796"/>
          </a:xfrm>
          <a:prstGeom prst="rect">
            <a:avLst/>
          </a:prstGeom>
        </p:spPr>
      </p:pic>
      <p:pic>
        <p:nvPicPr>
          <p:cNvPr id="8" name="Picture 7"/>
          <p:cNvPicPr>
            <a:picLocks noChangeAspect="1"/>
          </p:cNvPicPr>
          <p:nvPr/>
        </p:nvPicPr>
        <p:blipFill rotWithShape="1">
          <a:blip r:embed="rId4"/>
          <a:srcRect l="50323" t="17257" r="28399" b="11080"/>
          <a:stretch/>
        </p:blipFill>
        <p:spPr>
          <a:xfrm>
            <a:off x="10312366" y="1964142"/>
            <a:ext cx="599734" cy="1262422"/>
          </a:xfrm>
          <a:prstGeom prst="rect">
            <a:avLst/>
          </a:prstGeom>
        </p:spPr>
      </p:pic>
      <p:pic>
        <p:nvPicPr>
          <p:cNvPr id="12" name="Picture 11"/>
          <p:cNvPicPr>
            <a:picLocks noChangeAspect="1"/>
          </p:cNvPicPr>
          <p:nvPr/>
        </p:nvPicPr>
        <p:blipFill rotWithShape="1">
          <a:blip r:embed="rId5"/>
          <a:srcRect l="33484" t="20356" r="33894" b="33668"/>
          <a:stretch/>
        </p:blipFill>
        <p:spPr>
          <a:xfrm>
            <a:off x="7389482" y="1955833"/>
            <a:ext cx="1588714" cy="1259521"/>
          </a:xfrm>
          <a:prstGeom prst="rect">
            <a:avLst/>
          </a:prstGeom>
        </p:spPr>
      </p:pic>
      <p:pic>
        <p:nvPicPr>
          <p:cNvPr id="17" name="Picture 16"/>
          <p:cNvPicPr>
            <a:picLocks noChangeAspect="1"/>
          </p:cNvPicPr>
          <p:nvPr/>
        </p:nvPicPr>
        <p:blipFill rotWithShape="1">
          <a:blip r:embed="rId6"/>
          <a:srcRect l="39620" t="36452" r="16235" b="39355"/>
          <a:stretch/>
        </p:blipFill>
        <p:spPr>
          <a:xfrm>
            <a:off x="7358240" y="618037"/>
            <a:ext cx="3264827" cy="1006450"/>
          </a:xfrm>
          <a:prstGeom prst="rect">
            <a:avLst/>
          </a:prstGeom>
        </p:spPr>
      </p:pic>
      <p:pic>
        <p:nvPicPr>
          <p:cNvPr id="20" name="Picture 19"/>
          <p:cNvPicPr>
            <a:picLocks noChangeAspect="1"/>
          </p:cNvPicPr>
          <p:nvPr/>
        </p:nvPicPr>
        <p:blipFill rotWithShape="1">
          <a:blip r:embed="rId7"/>
          <a:srcRect l="89" t="16237" r="49416" b="60466"/>
          <a:stretch/>
        </p:blipFill>
        <p:spPr>
          <a:xfrm>
            <a:off x="306403" y="4847572"/>
            <a:ext cx="6087529" cy="157980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76800755"/>
              </p:ext>
            </p:extLst>
          </p:nvPr>
        </p:nvGraphicFramePr>
        <p:xfrm>
          <a:off x="9643690" y="3600432"/>
          <a:ext cx="2227468" cy="2494280"/>
        </p:xfrm>
        <a:graphic>
          <a:graphicData uri="http://schemas.openxmlformats.org/drawingml/2006/table">
            <a:tbl>
              <a:tblPr firstRow="1" bandRow="1">
                <a:tableStyleId>{B301B821-A1FF-4177-AEE7-76D212191A09}</a:tableStyleId>
              </a:tblPr>
              <a:tblGrid>
                <a:gridCol w="1113734"/>
                <a:gridCol w="1113734"/>
              </a:tblGrid>
              <a:tr h="370840">
                <a:tc gridSpan="2">
                  <a:txBody>
                    <a:bodyPr/>
                    <a:lstStyle/>
                    <a:p>
                      <a:r>
                        <a:rPr lang="en-GB" dirty="0" smtClean="0"/>
                        <a:t>Rudder angle 70°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12.56</a:t>
                      </a:r>
                    </a:p>
                  </a:txBody>
                  <a:tcPr/>
                </a:tc>
              </a:tr>
              <a:tr h="370840">
                <a:tc>
                  <a:txBody>
                    <a:bodyPr/>
                    <a:lstStyle/>
                    <a:p>
                      <a:r>
                        <a:rPr lang="en-GB" dirty="0" smtClean="0"/>
                        <a:t>0.2</a:t>
                      </a:r>
                      <a:endParaRPr lang="en-GB" dirty="0"/>
                    </a:p>
                  </a:txBody>
                  <a:tcPr/>
                </a:tc>
                <a:tc>
                  <a:txBody>
                    <a:bodyPr/>
                    <a:lstStyle/>
                    <a:p>
                      <a:r>
                        <a:rPr lang="en-GB" dirty="0" smtClean="0"/>
                        <a:t>50.25</a:t>
                      </a:r>
                      <a:endParaRPr lang="en-GB" dirty="0"/>
                    </a:p>
                  </a:txBody>
                  <a:tcPr/>
                </a:tc>
              </a:tr>
              <a:tr h="370840">
                <a:tc>
                  <a:txBody>
                    <a:bodyPr/>
                    <a:lstStyle/>
                    <a:p>
                      <a:r>
                        <a:rPr lang="en-GB" dirty="0" smtClean="0"/>
                        <a:t>0.3</a:t>
                      </a:r>
                      <a:endParaRPr lang="en-GB" dirty="0"/>
                    </a:p>
                  </a:txBody>
                  <a:tcPr/>
                </a:tc>
                <a:tc>
                  <a:txBody>
                    <a:bodyPr/>
                    <a:lstStyle/>
                    <a:p>
                      <a:r>
                        <a:rPr lang="en-GB" dirty="0" smtClean="0"/>
                        <a:t>113.06</a:t>
                      </a:r>
                      <a:endParaRPr lang="en-GB" dirty="0"/>
                    </a:p>
                  </a:txBody>
                  <a:tcPr/>
                </a:tc>
              </a:tr>
              <a:tr h="370840">
                <a:tc>
                  <a:txBody>
                    <a:bodyPr/>
                    <a:lstStyle/>
                    <a:p>
                      <a:r>
                        <a:rPr lang="en-GB" dirty="0" smtClean="0"/>
                        <a:t>0.4</a:t>
                      </a:r>
                      <a:endParaRPr lang="en-GB" dirty="0"/>
                    </a:p>
                  </a:txBody>
                  <a:tcPr/>
                </a:tc>
                <a:tc>
                  <a:txBody>
                    <a:bodyPr/>
                    <a:lstStyle/>
                    <a:p>
                      <a:r>
                        <a:rPr lang="en-GB" dirty="0" smtClean="0"/>
                        <a:t>201.00</a:t>
                      </a:r>
                      <a:endParaRPr lang="en-GB" dirty="0"/>
                    </a:p>
                  </a:txBody>
                  <a:tcPr/>
                </a:tc>
              </a:tr>
            </a:tbl>
          </a:graphicData>
        </a:graphic>
      </p:graphicFrame>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4" end="4"/>
                                            </p:txEl>
                                          </p:spTgt>
                                        </p:tgtEl>
                                        <p:attrNameLst>
                                          <p:attrName>style.visibility</p:attrName>
                                        </p:attrNameLst>
                                      </p:cBhvr>
                                      <p:to>
                                        <p:strVal val="visible"/>
                                      </p:to>
                                    </p:set>
                                    <p:animEffect transition="in" filter="fade">
                                      <p:cBhvr>
                                        <p:cTn id="38" dur="500"/>
                                        <p:tgtEl>
                                          <p:spTgt spid="1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animEffect transition="in" filter="fade">
                                      <p:cBhvr>
                                        <p:cTn id="43" dur="500"/>
                                        <p:tgtEl>
                                          <p:spTgt spid="1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500"/>
                                        <p:tgtEl>
                                          <p:spTgt spid="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t>Alexandros </a:t>
            </a:r>
            <a:r>
              <a:rPr lang="en-GB" sz="1100" b="1" dirty="0" err="1"/>
              <a:t>Iakovos</a:t>
            </a:r>
            <a:r>
              <a:rPr lang="en-GB" sz="1100" b="1" dirty="0"/>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r>
            <a:br>
              <a:rPr lang="en-GB" dirty="0"/>
            </a:br>
            <a:r>
              <a:rPr lang="en-GB" dirty="0"/>
              <a:t/>
            </a:r>
            <a:br>
              <a:rPr lang="en-GB" dirty="0"/>
            </a:br>
            <a:r>
              <a:rPr lang="en-GB" dirty="0"/>
              <a:t/>
            </a:r>
            <a:br>
              <a:rPr lang="en-GB" dirty="0"/>
            </a:br>
            <a:r>
              <a:rPr lang="en-GB" i="1" dirty="0"/>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t>                                                      </a:t>
            </a:r>
            <a:r>
              <a:rPr lang="en-GB" sz="1600" b="1" u="sng" dirty="0"/>
              <a:t>Calculations </a:t>
            </a:r>
            <a:r>
              <a:rPr lang="en-GB" sz="1600" dirty="0"/>
              <a:t/>
            </a:r>
            <a:br>
              <a:rPr lang="en-GB" sz="1600" dirty="0"/>
            </a:br>
            <a:r>
              <a:rPr lang="en-GB" sz="1500" dirty="0"/>
              <a:t>Pressure needed to lift a hovercraft for A3 size around 2kg is </a:t>
            </a:r>
            <a:r>
              <a:rPr lang="en-GB" sz="1500" b="1" dirty="0"/>
              <a:t>: P= F/A = 162.81 </a:t>
            </a:r>
            <a:r>
              <a:rPr lang="en-GB" sz="1500" b="1" i="1" dirty="0"/>
              <a:t>Pa</a:t>
            </a:r>
          </a:p>
          <a:p>
            <a:r>
              <a:rPr lang="en-GB" sz="1500" dirty="0"/>
              <a:t>Where F= m x g =</a:t>
            </a:r>
            <a:r>
              <a:rPr lang="en-GB" sz="1500" b="1" dirty="0"/>
              <a:t>19.62      </a:t>
            </a:r>
            <a:r>
              <a:rPr lang="en-GB" sz="1500" dirty="0"/>
              <a:t>&amp;      A= size A3 – hole of fan </a:t>
            </a:r>
            <a:r>
              <a:rPr lang="en-GB" sz="1500" b="1" dirty="0"/>
              <a:t>= 0.120505 </a:t>
            </a:r>
            <a:r>
              <a:rPr lang="en-US" sz="1500" b="1" dirty="0"/>
              <a:t>m</a:t>
            </a:r>
            <a:r>
              <a:rPr lang="en-US" sz="1500" b="1" baseline="30000" dirty="0"/>
              <a:t>2</a:t>
            </a:r>
            <a:r>
              <a:rPr lang="en-GB" sz="1500" dirty="0"/>
              <a:t/>
            </a:r>
            <a:br>
              <a:rPr lang="en-GB" sz="1500" dirty="0"/>
            </a:br>
            <a:r>
              <a:rPr lang="en-GB" sz="1500" dirty="0"/>
              <a:t/>
            </a:r>
            <a:br>
              <a:rPr lang="en-GB" sz="1500" dirty="0"/>
            </a:br>
            <a:r>
              <a:rPr lang="en-GB" sz="1500" dirty="0"/>
              <a:t>In order to produce the pressure needed we will need low air flow under 2.29 m/s. That means the total pressure is the Static Pressure and the Dynamic Pressure: P</a:t>
            </a:r>
            <a:r>
              <a:rPr lang="en-GB" sz="1500" baseline="-25000" dirty="0"/>
              <a:t>t</a:t>
            </a:r>
            <a:r>
              <a:rPr lang="en-GB" sz="1500" dirty="0"/>
              <a:t> = P</a:t>
            </a:r>
            <a:r>
              <a:rPr lang="en-GB" sz="1500" baseline="-25000" dirty="0"/>
              <a:t>s</a:t>
            </a:r>
            <a:r>
              <a:rPr lang="en-GB" sz="1500" dirty="0"/>
              <a:t> + </a:t>
            </a:r>
            <a:r>
              <a:rPr lang="en-GB" sz="1500" dirty="0" err="1"/>
              <a:t>P</a:t>
            </a:r>
            <a:r>
              <a:rPr lang="en-GB" sz="1500" baseline="-25000" dirty="0" err="1"/>
              <a:t>d</a:t>
            </a:r>
            <a:r>
              <a:rPr lang="en-GB" sz="1500" dirty="0"/>
              <a:t> = 173.73 + 3.21= </a:t>
            </a:r>
            <a:r>
              <a:rPr lang="en-GB" sz="1500" b="1" dirty="0"/>
              <a:t>176.97 Pa</a:t>
            </a:r>
            <a:r>
              <a:rPr lang="en-GB" sz="1500" dirty="0"/>
              <a:t/>
            </a:r>
            <a:br>
              <a:rPr lang="en-GB" sz="1500" dirty="0"/>
            </a:br>
            <a:r>
              <a:rPr lang="en-GB" sz="1500" dirty="0"/>
              <a:t>Where </a:t>
            </a:r>
            <a:r>
              <a:rPr lang="en-GB" sz="1500" dirty="0" err="1"/>
              <a:t>P</a:t>
            </a:r>
            <a:r>
              <a:rPr lang="en-GB" sz="1500" baseline="-25000" dirty="0" err="1"/>
              <a:t>d</a:t>
            </a:r>
            <a:r>
              <a:rPr lang="en-GB" sz="1500" dirty="0"/>
              <a:t> = ½ x </a:t>
            </a:r>
            <a:r>
              <a:rPr lang="el-GR" sz="1500" dirty="0"/>
              <a:t>ρ</a:t>
            </a:r>
            <a:r>
              <a:rPr lang="en-US" sz="1500" dirty="0"/>
              <a:t> x v</a:t>
            </a:r>
            <a:r>
              <a:rPr lang="en-US" sz="1500" baseline="30000" dirty="0"/>
              <a:t>2</a:t>
            </a:r>
            <a:r>
              <a:rPr lang="en-US" sz="1500" dirty="0"/>
              <a:t> = </a:t>
            </a:r>
            <a:r>
              <a:rPr lang="en-US" sz="1500" b="1" dirty="0"/>
              <a:t>3.21 Pa</a:t>
            </a:r>
            <a:endParaRPr lang="en-GB" sz="1500" b="1" dirty="0"/>
          </a:p>
          <a:p>
            <a:r>
              <a:rPr lang="en-GB" sz="1500" dirty="0"/>
              <a:t/>
            </a:r>
            <a:br>
              <a:rPr lang="en-GB" sz="1500" dirty="0"/>
            </a:br>
            <a:r>
              <a:rPr lang="en-GB" sz="1500" dirty="0"/>
              <a:t>We are not able to calculate the air flow and thrust from the Axial Fan as it is going to be with custom blades and a motor that produces 7800 rpm.</a:t>
            </a:r>
          </a:p>
          <a:p>
            <a:endParaRPr lang="en-GB" sz="1600" dirty="0"/>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a16="http://schemas.microsoft.com/office/drawing/2014/main" xmlns="" val="20000"/>
                    </a:ext>
                  </a:extLst>
                </a:gridCol>
                <a:gridCol w="1503415">
                  <a:extLst>
                    <a:ext uri="{9D8B030D-6E8A-4147-A177-3AD203B41FA5}">
                      <a16:colId xmlns:a16="http://schemas.microsoft.com/office/drawing/2014/main" xmlns="" val="20001"/>
                    </a:ext>
                  </a:extLst>
                </a:gridCol>
                <a:gridCol w="1495395">
                  <a:extLst>
                    <a:ext uri="{9D8B030D-6E8A-4147-A177-3AD203B41FA5}">
                      <a16:colId xmlns:a16="http://schemas.microsoft.com/office/drawing/2014/main" xmlns=""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a16="http://schemas.microsoft.com/office/drawing/2014/main" xmlns=""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a16="http://schemas.microsoft.com/office/drawing/2014/main" xmlns=""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a16="http://schemas.microsoft.com/office/drawing/2014/main" xmlns=""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a16="http://schemas.microsoft.com/office/drawing/2014/main" xmlns=""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a16="http://schemas.microsoft.com/office/drawing/2014/main" xmlns=""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82956" y="-50997"/>
            <a:ext cx="8244349" cy="542969"/>
          </a:xfrm>
        </p:spPr>
        <p:txBody>
          <a:bodyPr>
            <a:normAutofit fontScale="90000"/>
          </a:bodyPr>
          <a:lstStyle/>
          <a:p>
            <a:r>
              <a:rPr lang="en-US" altLang="zh-CN" dirty="0" smtClean="0"/>
              <a:t>Powertrain</a:t>
            </a:r>
            <a:r>
              <a:rPr lang="en-US" dirty="0" smtClean="0"/>
              <a:t> – Final Design</a:t>
            </a:r>
            <a:endParaRPr lang="en-US" dirty="0"/>
          </a:p>
        </p:txBody>
      </p:sp>
      <p:sp>
        <p:nvSpPr>
          <p:cNvPr id="14" name="Content Placeholder 13"/>
          <p:cNvSpPr>
            <a:spLocks noGrp="1"/>
          </p:cNvSpPr>
          <p:nvPr>
            <p:ph idx="1"/>
          </p:nvPr>
        </p:nvSpPr>
        <p:spPr>
          <a:xfrm>
            <a:off x="0" y="379593"/>
            <a:ext cx="2697793" cy="3395994"/>
          </a:xfrm>
        </p:spPr>
        <p:txBody>
          <a:bodyPr>
            <a:noAutofit/>
          </a:bodyPr>
          <a:lstStyle/>
          <a:p>
            <a:pPr marL="45720" indent="0" algn="ctr">
              <a:spcBef>
                <a:spcPts val="0"/>
              </a:spcBef>
              <a:spcAft>
                <a:spcPts val="600"/>
              </a:spcAft>
              <a:buNone/>
            </a:pPr>
            <a:r>
              <a:rPr lang="en-US" sz="2400" dirty="0" smtClean="0">
                <a:solidFill>
                  <a:schemeClr val="accent1">
                    <a:lumMod val="40000"/>
                    <a:lumOff val="60000"/>
                  </a:schemeClr>
                </a:solidFill>
              </a:rPr>
              <a:t>Motor &amp; </a:t>
            </a:r>
            <a:r>
              <a:rPr lang="en-US" altLang="zh-CN" sz="2400" dirty="0" smtClean="0">
                <a:solidFill>
                  <a:schemeClr val="accent1">
                    <a:lumMod val="40000"/>
                    <a:lumOff val="60000"/>
                  </a:schemeClr>
                </a:solidFill>
              </a:rPr>
              <a:t>Circuit</a:t>
            </a:r>
            <a:endParaRPr lang="en-US" sz="2400" dirty="0" smtClean="0">
              <a:solidFill>
                <a:schemeClr val="accent1">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Study the battery &amp; motor controller</a:t>
            </a:r>
          </a:p>
          <a:p>
            <a:pPr>
              <a:spcBef>
                <a:spcPts val="0"/>
              </a:spcBef>
              <a:spcAft>
                <a:spcPts val="600"/>
              </a:spcAft>
            </a:pPr>
            <a:r>
              <a:rPr lang="en-US" altLang="zh-CN" sz="1600" dirty="0">
                <a:solidFill>
                  <a:schemeClr val="accent5">
                    <a:lumMod val="40000"/>
                    <a:lumOff val="60000"/>
                  </a:schemeClr>
                </a:solidFill>
              </a:rPr>
              <a:t>Evaluate the torque and the turning </a:t>
            </a:r>
            <a:r>
              <a:rPr lang="en-US" altLang="zh-CN" sz="1600" dirty="0" smtClean="0">
                <a:solidFill>
                  <a:schemeClr val="accent5">
                    <a:lumMod val="40000"/>
                    <a:lumOff val="60000"/>
                  </a:schemeClr>
                </a:solidFill>
              </a:rPr>
              <a:t>speed under load condition.</a:t>
            </a:r>
            <a:endParaRPr lang="zh-CN" altLang="en-US" sz="1600" dirty="0" smtClean="0">
              <a:solidFill>
                <a:schemeClr val="accent5">
                  <a:lumMod val="40000"/>
                  <a:lumOff val="60000"/>
                </a:schemeClr>
              </a:solidFill>
            </a:endParaRPr>
          </a:p>
          <a:p>
            <a:pPr>
              <a:spcBef>
                <a:spcPts val="0"/>
              </a:spcBef>
              <a:spcAft>
                <a:spcPts val="600"/>
              </a:spcAft>
            </a:pPr>
            <a:r>
              <a:rPr lang="en-US" sz="1600" dirty="0" smtClean="0">
                <a:solidFill>
                  <a:schemeClr val="accent5">
                    <a:lumMod val="40000"/>
                    <a:lumOff val="60000"/>
                  </a:schemeClr>
                </a:solidFill>
              </a:rPr>
              <a:t>Parallel </a:t>
            </a:r>
            <a:r>
              <a:rPr lang="en-US" sz="1600" dirty="0">
                <a:solidFill>
                  <a:schemeClr val="accent5">
                    <a:lumMod val="40000"/>
                    <a:lumOff val="60000"/>
                  </a:schemeClr>
                </a:solidFill>
              </a:rPr>
              <a:t>circuit.</a:t>
            </a:r>
            <a:endParaRPr lang="en-US" sz="1600" dirty="0" smtClean="0">
              <a:solidFill>
                <a:schemeClr val="accent5">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Power</a:t>
            </a:r>
            <a:r>
              <a:rPr lang="zh-CN" altLang="en-US" sz="1600" dirty="0" smtClean="0">
                <a:solidFill>
                  <a:schemeClr val="accent5">
                    <a:lumMod val="40000"/>
                    <a:lumOff val="60000"/>
                  </a:schemeClr>
                </a:solidFill>
              </a:rPr>
              <a:t> </a:t>
            </a:r>
            <a:r>
              <a:rPr lang="en-US" altLang="zh-CN" sz="1600" dirty="0" smtClean="0">
                <a:solidFill>
                  <a:schemeClr val="accent5">
                    <a:lumMod val="40000"/>
                    <a:lumOff val="60000"/>
                  </a:schemeClr>
                </a:solidFill>
              </a:rPr>
              <a:t>the servo by </a:t>
            </a:r>
            <a:r>
              <a:rPr lang="en-US" altLang="zh-CN" sz="1600" dirty="0">
                <a:solidFill>
                  <a:schemeClr val="accent5">
                    <a:lumMod val="40000"/>
                    <a:lumOff val="60000"/>
                  </a:schemeClr>
                </a:solidFill>
              </a:rPr>
              <a:t>series </a:t>
            </a:r>
            <a:r>
              <a:rPr lang="en-US" altLang="zh-CN" sz="1600" dirty="0" smtClean="0">
                <a:solidFill>
                  <a:schemeClr val="accent5">
                    <a:lumMod val="40000"/>
                    <a:lumOff val="60000"/>
                  </a:schemeClr>
                </a:solidFill>
              </a:rPr>
              <a:t>connect a resistor</a:t>
            </a:r>
            <a:r>
              <a:rPr lang="en-US" sz="1600" dirty="0" smtClean="0">
                <a:solidFill>
                  <a:schemeClr val="accent5">
                    <a:lumMod val="40000"/>
                    <a:lumOff val="60000"/>
                  </a:schemeClr>
                </a:solidFill>
              </a:rPr>
              <a:t>.(balance the voltage)</a:t>
            </a:r>
          </a:p>
          <a:p>
            <a:pPr>
              <a:spcBef>
                <a:spcPts val="0"/>
              </a:spcBef>
              <a:spcAft>
                <a:spcPts val="600"/>
              </a:spcAft>
            </a:pPr>
            <a:r>
              <a:rPr lang="en-US" sz="1600" dirty="0" smtClean="0">
                <a:solidFill>
                  <a:schemeClr val="accent5">
                    <a:lumMod val="40000"/>
                    <a:lumOff val="60000"/>
                  </a:schemeClr>
                </a:solidFill>
              </a:rPr>
              <a:t>Set up the safety ratio to 1.2.</a:t>
            </a:r>
          </a:p>
        </p:txBody>
      </p:sp>
      <p:sp>
        <p:nvSpPr>
          <p:cNvPr id="2" name="TextBox 1"/>
          <p:cNvSpPr txBox="1"/>
          <p:nvPr/>
        </p:nvSpPr>
        <p:spPr>
          <a:xfrm>
            <a:off x="25667" y="127692"/>
            <a:ext cx="1968809" cy="261610"/>
          </a:xfrm>
          <a:prstGeom prst="rect">
            <a:avLst/>
          </a:prstGeom>
          <a:noFill/>
        </p:spPr>
        <p:txBody>
          <a:bodyPr wrap="none" rtlCol="0">
            <a:spAutoFit/>
          </a:bodyPr>
          <a:lstStyle/>
          <a:p>
            <a:r>
              <a:rPr lang="en-US" altLang="zh-CN" sz="1100" b="1" dirty="0" err="1" smtClean="0"/>
              <a:t>Keqi</a:t>
            </a:r>
            <a:r>
              <a:rPr lang="zh-CN" altLang="en-US" sz="1100" b="1" dirty="0" smtClean="0"/>
              <a:t> </a:t>
            </a:r>
            <a:r>
              <a:rPr lang="en-US" altLang="zh-CN" sz="1100" b="1" dirty="0" smtClean="0"/>
              <a:t>Shu</a:t>
            </a:r>
            <a:r>
              <a:rPr lang="en-GB" sz="1100" b="1" dirty="0" smtClean="0"/>
              <a:t>- </a:t>
            </a:r>
            <a:r>
              <a:rPr lang="en-US" altLang="zh-CN" sz="1100" b="1" dirty="0" smtClean="0"/>
              <a:t>Powertrain</a:t>
            </a:r>
            <a:r>
              <a:rPr lang="zh-CN" altLang="en-US" sz="1100" b="1" dirty="0" smtClean="0"/>
              <a:t> </a:t>
            </a:r>
            <a:r>
              <a:rPr lang="en-US" altLang="zh-CN" sz="1100" b="1" dirty="0" smtClean="0"/>
              <a:t>Engineer</a:t>
            </a:r>
            <a:endParaRPr lang="en-GB" sz="1100" b="1" dirty="0"/>
          </a:p>
        </p:txBody>
      </p:sp>
      <p:sp>
        <p:nvSpPr>
          <p:cNvPr id="3" name="Rectangle 2"/>
          <p:cNvSpPr/>
          <p:nvPr/>
        </p:nvSpPr>
        <p:spPr>
          <a:xfrm>
            <a:off x="7651278" y="54707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687189" y="3890356"/>
            <a:ext cx="2869477" cy="2923877"/>
          </a:xfrm>
          <a:prstGeom prst="rect">
            <a:avLst/>
          </a:prstGeom>
          <a:noFill/>
        </p:spPr>
        <p:txBody>
          <a:bodyPr wrap="square" rtlCol="0">
            <a:spAutoFit/>
          </a:bodyPr>
          <a:lstStyle/>
          <a:p>
            <a:r>
              <a:rPr lang="en-GB" sz="2400" dirty="0" smtClean="0">
                <a:solidFill>
                  <a:schemeClr val="accent1">
                    <a:lumMod val="40000"/>
                    <a:lumOff val="60000"/>
                  </a:schemeClr>
                </a:solidFill>
              </a:rPr>
              <a:t>Calculations &amp; Proves</a:t>
            </a:r>
            <a:endParaRPr lang="en-GB" sz="2400" dirty="0">
              <a:solidFill>
                <a:schemeClr val="accent1">
                  <a:lumMod val="40000"/>
                  <a:lumOff val="60000"/>
                </a:schemeClr>
              </a:solidFill>
            </a:endParaRPr>
          </a:p>
          <a:p>
            <a:r>
              <a:rPr lang="en-GB" altLang="zh-CN" sz="1600" dirty="0" smtClean="0">
                <a:solidFill>
                  <a:schemeClr val="accent5">
                    <a:lumMod val="40000"/>
                    <a:lumOff val="60000"/>
                  </a:schemeClr>
                </a:solidFill>
              </a:rPr>
              <a:t>P=IV, current and voltage of servo and resistor are nearly the same .</a:t>
            </a:r>
            <a:endParaRPr lang="zh-CN" altLang="en-US" sz="1600" dirty="0" smtClean="0">
              <a:solidFill>
                <a:schemeClr val="accent5">
                  <a:lumMod val="40000"/>
                  <a:lumOff val="60000"/>
                </a:schemeClr>
              </a:solidFill>
            </a:endParaRPr>
          </a:p>
          <a:p>
            <a:endParaRPr lang="en-GB" sz="1600" dirty="0" smtClean="0">
              <a:solidFill>
                <a:schemeClr val="accent3">
                  <a:lumMod val="40000"/>
                  <a:lumOff val="60000"/>
                </a:schemeClr>
              </a:solidFill>
            </a:endParaRPr>
          </a:p>
          <a:p>
            <a:r>
              <a:rPr lang="fr-FR" altLang="zh-CN" sz="1600" dirty="0">
                <a:solidFill>
                  <a:schemeClr val="accent2">
                    <a:lumMod val="40000"/>
                    <a:lumOff val="60000"/>
                  </a:schemeClr>
                </a:solidFill>
              </a:rPr>
              <a:t>DF =3(</a:t>
            </a:r>
            <a:r>
              <a:rPr lang="fr-FR" altLang="zh-CN" sz="1600" i="1" dirty="0">
                <a:solidFill>
                  <a:schemeClr val="accent2">
                    <a:lumMod val="40000"/>
                    <a:lumOff val="60000"/>
                  </a:schemeClr>
                </a:solidFill>
              </a:rPr>
              <a:t>n </a:t>
            </a:r>
            <a:r>
              <a:rPr lang="fr-FR" altLang="zh-CN" sz="1600" dirty="0">
                <a:solidFill>
                  <a:schemeClr val="accent2">
                    <a:lumMod val="40000"/>
                    <a:lumOff val="60000"/>
                  </a:schemeClr>
                </a:solidFill>
              </a:rPr>
              <a:t>-1)-2</a:t>
            </a:r>
            <a:r>
              <a:rPr lang="fr-FR" altLang="zh-CN" sz="1600" i="1" dirty="0">
                <a:solidFill>
                  <a:schemeClr val="accent2">
                    <a:lumMod val="40000"/>
                    <a:lumOff val="60000"/>
                  </a:schemeClr>
                </a:solidFill>
              </a:rPr>
              <a:t>n</a:t>
            </a:r>
            <a:r>
              <a:rPr lang="fr-FR" altLang="zh-CN" sz="1600" dirty="0">
                <a:solidFill>
                  <a:schemeClr val="accent2">
                    <a:lumMod val="40000"/>
                    <a:lumOff val="60000"/>
                  </a:schemeClr>
                </a:solidFill>
              </a:rPr>
              <a:t>' =</a:t>
            </a:r>
            <a:r>
              <a:rPr lang="fr-FR" altLang="zh-CN" sz="1600" dirty="0" smtClean="0">
                <a:solidFill>
                  <a:schemeClr val="accent2">
                    <a:lumMod val="40000"/>
                    <a:lumOff val="60000"/>
                  </a:schemeClr>
                </a:solidFill>
              </a:rPr>
              <a:t>1</a:t>
            </a:r>
            <a:endParaRPr lang="en-US" altLang="zh-CN" sz="1600" dirty="0" smtClean="0">
              <a:solidFill>
                <a:schemeClr val="accent2">
                  <a:lumMod val="40000"/>
                  <a:lumOff val="60000"/>
                </a:schemeClr>
              </a:solidFill>
            </a:endParaRPr>
          </a:p>
          <a:p>
            <a:r>
              <a:rPr lang="en-US" altLang="zh-CN" sz="1600" dirty="0" smtClean="0">
                <a:solidFill>
                  <a:schemeClr val="accent2">
                    <a:lumMod val="40000"/>
                    <a:lumOff val="60000"/>
                  </a:schemeClr>
                </a:solidFill>
              </a:rPr>
              <a:t>The</a:t>
            </a:r>
            <a:r>
              <a:rPr lang="zh-CN" altLang="en-US" sz="1600" dirty="0" smtClean="0">
                <a:solidFill>
                  <a:schemeClr val="accent2">
                    <a:lumMod val="40000"/>
                    <a:lumOff val="60000"/>
                  </a:schemeClr>
                </a:solidFill>
              </a:rPr>
              <a:t> </a:t>
            </a:r>
            <a:r>
              <a:rPr lang="en-GB" sz="1600" dirty="0" smtClean="0">
                <a:solidFill>
                  <a:schemeClr val="accent2">
                    <a:lumMod val="40000"/>
                    <a:lumOff val="60000"/>
                  </a:schemeClr>
                </a:solidFill>
              </a:rPr>
              <a:t>Law </a:t>
            </a:r>
            <a:r>
              <a:rPr lang="en-GB" sz="1600" dirty="0">
                <a:solidFill>
                  <a:schemeClr val="accent2">
                    <a:lumMod val="40000"/>
                    <a:lumOff val="60000"/>
                  </a:schemeClr>
                </a:solidFill>
              </a:rPr>
              <a:t>of </a:t>
            </a:r>
            <a:r>
              <a:rPr lang="en-GB" sz="1600" dirty="0" smtClean="0">
                <a:solidFill>
                  <a:schemeClr val="accent2">
                    <a:lumMod val="40000"/>
                    <a:lumOff val="60000"/>
                  </a:schemeClr>
                </a:solidFill>
              </a:rPr>
              <a:t>Cosines </a:t>
            </a:r>
          </a:p>
          <a:p>
            <a:r>
              <a:rPr lang="it-IT" altLang="zh-CN" sz="1600" dirty="0" smtClean="0">
                <a:solidFill>
                  <a:schemeClr val="accent2">
                    <a:lumMod val="40000"/>
                    <a:lumOff val="60000"/>
                  </a:schemeClr>
                </a:solidFill>
              </a:rPr>
              <a:t>a²=b²+c²-2bccosA</a:t>
            </a:r>
            <a:r>
              <a:rPr lang="zh-CN" altLang="en-US" sz="1600" dirty="0" smtClean="0">
                <a:solidFill>
                  <a:schemeClr val="accent2">
                    <a:lumMod val="40000"/>
                    <a:lumOff val="60000"/>
                  </a:schemeClr>
                </a:solidFill>
              </a:rPr>
              <a:t> </a:t>
            </a:r>
            <a:r>
              <a:rPr lang="en-US" altLang="zh-CN" sz="1600" dirty="0" err="1" smtClean="0">
                <a:solidFill>
                  <a:schemeClr val="accent2">
                    <a:lumMod val="40000"/>
                    <a:lumOff val="60000"/>
                  </a:schemeClr>
                </a:solidFill>
              </a:rPr>
              <a:t>etc</a:t>
            </a:r>
            <a:endParaRPr lang="zh-CN" altLang="en-US" sz="1600" dirty="0" smtClean="0">
              <a:solidFill>
                <a:schemeClr val="accent2">
                  <a:lumMod val="40000"/>
                  <a:lumOff val="60000"/>
                </a:schemeClr>
              </a:solidFill>
            </a:endParaRPr>
          </a:p>
          <a:p>
            <a:r>
              <a:rPr lang="en-US" altLang="zh-CN" sz="1600" dirty="0">
                <a:solidFill>
                  <a:schemeClr val="accent2">
                    <a:lumMod val="40000"/>
                    <a:lumOff val="60000"/>
                  </a:schemeClr>
                </a:solidFill>
              </a:rPr>
              <a:t>The Law of </a:t>
            </a:r>
            <a:r>
              <a:rPr lang="en-US" altLang="zh-CN" sz="1600" dirty="0" err="1">
                <a:solidFill>
                  <a:schemeClr val="accent2">
                    <a:lumMod val="40000"/>
                    <a:lumOff val="60000"/>
                  </a:schemeClr>
                </a:solidFill>
              </a:rPr>
              <a:t>Sines</a:t>
            </a:r>
            <a:endParaRPr lang="en-US" altLang="zh-CN" sz="1600" dirty="0">
              <a:solidFill>
                <a:schemeClr val="accent2">
                  <a:lumMod val="40000"/>
                  <a:lumOff val="60000"/>
                </a:schemeClr>
              </a:solidFill>
            </a:endParaRPr>
          </a:p>
          <a:p>
            <a:r>
              <a:rPr lang="en-US" altLang="zh-CN" sz="1600" dirty="0" err="1">
                <a:solidFill>
                  <a:schemeClr val="accent2">
                    <a:lumMod val="40000"/>
                    <a:lumOff val="60000"/>
                  </a:schemeClr>
                </a:solidFill>
              </a:rPr>
              <a:t>sinA</a:t>
            </a:r>
            <a:r>
              <a:rPr lang="en-US" altLang="zh-CN" sz="1600" dirty="0">
                <a:solidFill>
                  <a:schemeClr val="accent2">
                    <a:lumMod val="40000"/>
                    <a:lumOff val="60000"/>
                  </a:schemeClr>
                </a:solidFill>
              </a:rPr>
              <a:t> / a = </a:t>
            </a:r>
            <a:r>
              <a:rPr lang="en-US" altLang="zh-CN" sz="1600" dirty="0" err="1">
                <a:solidFill>
                  <a:schemeClr val="accent2">
                    <a:lumMod val="40000"/>
                    <a:lumOff val="60000"/>
                  </a:schemeClr>
                </a:solidFill>
              </a:rPr>
              <a:t>sinB</a:t>
            </a:r>
            <a:r>
              <a:rPr lang="en-US" altLang="zh-CN" sz="1600" dirty="0">
                <a:solidFill>
                  <a:schemeClr val="accent2">
                    <a:lumMod val="40000"/>
                    <a:lumOff val="60000"/>
                  </a:schemeClr>
                </a:solidFill>
              </a:rPr>
              <a:t> / b = </a:t>
            </a:r>
            <a:r>
              <a:rPr lang="en-US" altLang="zh-CN" sz="1600" dirty="0" err="1" smtClean="0">
                <a:solidFill>
                  <a:schemeClr val="accent2">
                    <a:lumMod val="40000"/>
                    <a:lumOff val="60000"/>
                  </a:schemeClr>
                </a:solidFill>
              </a:rPr>
              <a:t>sinC</a:t>
            </a:r>
            <a:r>
              <a:rPr lang="en-US" altLang="zh-CN" sz="1600" dirty="0" smtClean="0">
                <a:solidFill>
                  <a:schemeClr val="accent2">
                    <a:lumMod val="40000"/>
                    <a:lumOff val="60000"/>
                  </a:schemeClr>
                </a:solidFill>
              </a:rPr>
              <a:t>/c</a:t>
            </a:r>
          </a:p>
          <a:p>
            <a:endParaRPr lang="it-IT" altLang="zh-CN" sz="1600" dirty="0" smtClean="0">
              <a:solidFill>
                <a:schemeClr val="accent3">
                  <a:lumMod val="40000"/>
                  <a:lumOff val="60000"/>
                </a:schemeClr>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1989782242"/>
              </p:ext>
            </p:extLst>
          </p:nvPr>
        </p:nvGraphicFramePr>
        <p:xfrm>
          <a:off x="25667" y="3837909"/>
          <a:ext cx="4697063" cy="2538930"/>
        </p:xfrm>
        <a:graphic>
          <a:graphicData uri="http://schemas.openxmlformats.org/drawingml/2006/table">
            <a:tbl>
              <a:tblPr firstRow="1" bandRow="1">
                <a:tableStyleId>{B301B821-A1FF-4177-AEE7-76D212191A09}</a:tableStyleId>
              </a:tblPr>
              <a:tblGrid>
                <a:gridCol w="936990"/>
                <a:gridCol w="633845"/>
                <a:gridCol w="647625"/>
                <a:gridCol w="454715"/>
                <a:gridCol w="724286"/>
                <a:gridCol w="687853"/>
                <a:gridCol w="611749"/>
              </a:tblGrid>
              <a:tr h="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0">
                <a:tc>
                  <a:txBody>
                    <a:bodyPr/>
                    <a:lstStyle/>
                    <a:p>
                      <a:pPr/>
                      <a:r>
                        <a:rPr lang="en-US" altLang="zh-CN" sz="1200" b="0" baseline="0" dirty="0" err="1" smtClean="0">
                          <a:ln w="3175" cmpd="sng">
                            <a:noFill/>
                          </a:ln>
                          <a:solidFill>
                            <a:schemeClr val="bg2"/>
                          </a:solidFill>
                          <a:latin typeface="+mn-lt"/>
                          <a:ea typeface="Hiragino Sans GB W3" charset="-122"/>
                          <a:cs typeface="Hiragino Sans GB W3" charset="-122"/>
                        </a:rPr>
                        <a:t>Engery</a:t>
                      </a:r>
                      <a:endParaRPr lang="en-US" altLang="zh-CN" sz="1200" b="0" dirty="0" smtClean="0">
                        <a:ln w="3175" cmpd="sng">
                          <a:noFill/>
                        </a:ln>
                        <a:solidFill>
                          <a:schemeClr val="bg2"/>
                        </a:solidFill>
                        <a:latin typeface="+mn-lt"/>
                        <a:ea typeface="Hiragino Sans GB W3" charset="-122"/>
                        <a:cs typeface="Hiragino Sans GB W3" charset="-122"/>
                      </a:endParaRPr>
                    </a:p>
                    <a:p>
                      <a:r>
                        <a:rPr lang="en-US" altLang="zh-CN" sz="1200" b="0" dirty="0" smtClean="0">
                          <a:ln w="3175" cmpd="sng">
                            <a:noFill/>
                          </a:ln>
                          <a:solidFill>
                            <a:schemeClr val="bg2"/>
                          </a:solidFill>
                          <a:latin typeface="+mn-lt"/>
                          <a:ea typeface="Hiragino Sans GB W3" charset="-122"/>
                          <a:cs typeface="Hiragino Sans GB W3" charset="-122"/>
                        </a:rPr>
                        <a:t>(</a:t>
                      </a:r>
                      <a:r>
                        <a:rPr lang="en-US" altLang="zh-CN" sz="1200" b="0" dirty="0" err="1" smtClean="0">
                          <a:ln w="3175" cmpd="sng">
                            <a:noFill/>
                          </a:ln>
                          <a:solidFill>
                            <a:schemeClr val="bg2"/>
                          </a:solidFill>
                          <a:latin typeface="+mn-lt"/>
                          <a:ea typeface="Hiragino Sans GB W3" charset="-122"/>
                          <a:cs typeface="Hiragino Sans GB W3" charset="-122"/>
                        </a:rPr>
                        <a:t>Wh</a:t>
                      </a:r>
                      <a:r>
                        <a:rPr lang="en-US" altLang="zh-CN" sz="1200" b="0" dirty="0" smtClean="0">
                          <a:ln w="3175" cmpd="sng">
                            <a:noFill/>
                          </a:ln>
                          <a:solidFill>
                            <a:schemeClr val="bg2"/>
                          </a:solidFill>
                          <a:latin typeface="+mn-lt"/>
                          <a:ea typeface="Hiragino Sans GB W3" charset="-122"/>
                          <a:cs typeface="Hiragino Sans GB W3" charset="-122"/>
                        </a:rPr>
                        <a:t>)</a:t>
                      </a: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10.6</a:t>
                      </a:r>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r>
                        <a:rPr lang="en-US" altLang="zh-CN" sz="1200" dirty="0" smtClean="0">
                          <a:ln w="3175" cmpd="sng">
                            <a:noFill/>
                          </a:ln>
                          <a:solidFill>
                            <a:schemeClr val="bg2"/>
                          </a:solidFill>
                        </a:rPr>
                        <a:t>25.73</a:t>
                      </a:r>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291" y="3137725"/>
            <a:ext cx="4504871" cy="2967941"/>
          </a:xfrm>
          <a:prstGeom prst="rect">
            <a:avLst/>
          </a:prstGeom>
        </p:spPr>
      </p:pic>
      <p:sp>
        <p:nvSpPr>
          <p:cNvPr id="12" name="Content Placeholder 13"/>
          <p:cNvSpPr txBox="1">
            <a:spLocks/>
          </p:cNvSpPr>
          <p:nvPr/>
        </p:nvSpPr>
        <p:spPr>
          <a:xfrm>
            <a:off x="4610976" y="497896"/>
            <a:ext cx="3079211" cy="36500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lgn="ctr">
              <a:spcBef>
                <a:spcPts val="0"/>
              </a:spcBef>
              <a:spcAft>
                <a:spcPts val="600"/>
              </a:spcAft>
              <a:buNone/>
            </a:pPr>
            <a:r>
              <a:rPr lang="en-US" sz="2400" dirty="0" smtClean="0">
                <a:solidFill>
                  <a:schemeClr val="accent1">
                    <a:lumMod val="40000"/>
                    <a:lumOff val="60000"/>
                  </a:schemeClr>
                </a:solidFill>
              </a:rPr>
              <a:t>Transmission Structure</a:t>
            </a:r>
          </a:p>
          <a:p>
            <a:pPr marL="202320" indent="-192600">
              <a:spcBef>
                <a:spcPts val="0"/>
              </a:spcBef>
              <a:spcAft>
                <a:spcPts val="600"/>
              </a:spcAft>
            </a:pPr>
            <a:r>
              <a:rPr lang="en-US" sz="1600" dirty="0">
                <a:solidFill>
                  <a:schemeClr val="accent2">
                    <a:lumMod val="40000"/>
                    <a:lumOff val="60000"/>
                  </a:schemeClr>
                </a:solidFill>
              </a:rPr>
              <a:t>Decided to use Linkage mechanism.</a:t>
            </a:r>
            <a:endParaRPr lang="en-US" sz="1600" dirty="0" smtClean="0">
              <a:solidFill>
                <a:schemeClr val="accent2">
                  <a:lumMod val="40000"/>
                  <a:lumOff val="60000"/>
                </a:schemeClr>
              </a:solidFill>
            </a:endParaRPr>
          </a:p>
          <a:p>
            <a:pPr marL="202320" indent="-192600">
              <a:spcBef>
                <a:spcPts val="0"/>
              </a:spcBef>
              <a:spcAft>
                <a:spcPts val="600"/>
              </a:spcAft>
            </a:pPr>
            <a:r>
              <a:rPr lang="en-US" sz="1600" dirty="0">
                <a:solidFill>
                  <a:schemeClr val="accent2">
                    <a:lumMod val="40000"/>
                    <a:lumOff val="60000"/>
                  </a:schemeClr>
                </a:solidFill>
              </a:rPr>
              <a:t>Use the </a:t>
            </a:r>
            <a:r>
              <a:rPr lang="en-US" sz="1600" dirty="0" smtClean="0">
                <a:solidFill>
                  <a:schemeClr val="accent2">
                    <a:lumMod val="40000"/>
                    <a:lumOff val="60000"/>
                  </a:schemeClr>
                </a:solidFill>
              </a:rPr>
              <a:t>most severe conditions to decided</a:t>
            </a:r>
            <a:r>
              <a:rPr lang="zh-CN" altLang="en-US" sz="1600" dirty="0" smtClean="0">
                <a:solidFill>
                  <a:schemeClr val="accent2">
                    <a:lumMod val="40000"/>
                    <a:lumOff val="60000"/>
                  </a:schemeClr>
                </a:solidFill>
              </a:rPr>
              <a:t> </a:t>
            </a:r>
            <a:r>
              <a:rPr lang="en-US" altLang="zh-CN" sz="1600" dirty="0" smtClean="0">
                <a:solidFill>
                  <a:schemeClr val="accent2">
                    <a:lumMod val="40000"/>
                    <a:lumOff val="60000"/>
                  </a:schemeClr>
                </a:solidFill>
              </a:rPr>
              <a:t>the length of links</a:t>
            </a:r>
            <a:r>
              <a:rPr lang="en-US" sz="1600" dirty="0" smtClean="0">
                <a:solidFill>
                  <a:schemeClr val="accent2">
                    <a:lumMod val="40000"/>
                    <a:lumOff val="60000"/>
                  </a:schemeClr>
                </a:solidFill>
              </a:rPr>
              <a:t>.</a:t>
            </a:r>
          </a:p>
          <a:p>
            <a:pPr marL="202320" indent="-192600">
              <a:spcBef>
                <a:spcPts val="0"/>
              </a:spcBef>
              <a:spcAft>
                <a:spcPts val="600"/>
              </a:spcAft>
            </a:pPr>
            <a:r>
              <a:rPr lang="en-US" sz="1600" dirty="0" smtClean="0">
                <a:solidFill>
                  <a:schemeClr val="accent2">
                    <a:lumMod val="40000"/>
                    <a:lumOff val="60000"/>
                  </a:schemeClr>
                </a:solidFill>
              </a:rPr>
              <a:t>Use excel to have the turning angle relationship.</a:t>
            </a:r>
          </a:p>
          <a:p>
            <a:pPr marL="202320" indent="-192600">
              <a:spcBef>
                <a:spcPts val="0"/>
              </a:spcBef>
              <a:spcAft>
                <a:spcPts val="600"/>
              </a:spcAft>
            </a:pPr>
            <a:r>
              <a:rPr lang="en-US" sz="1600" dirty="0" smtClean="0">
                <a:solidFill>
                  <a:schemeClr val="accent2">
                    <a:lumMod val="40000"/>
                    <a:lumOff val="60000"/>
                  </a:schemeClr>
                </a:solidFill>
              </a:rPr>
              <a:t>Change the links length and find the best solution.</a:t>
            </a:r>
          </a:p>
          <a:p>
            <a:pPr marL="202320" indent="-192600">
              <a:spcBef>
                <a:spcPts val="0"/>
              </a:spcBef>
              <a:spcAft>
                <a:spcPts val="600"/>
              </a:spcAft>
            </a:pPr>
            <a:r>
              <a:rPr lang="en-US" sz="1600" dirty="0" smtClean="0">
                <a:solidFill>
                  <a:schemeClr val="accent2">
                    <a:lumMod val="40000"/>
                    <a:lumOff val="60000"/>
                  </a:schemeClr>
                </a:solidFill>
              </a:rPr>
              <a:t>Errors of servo in turning angle(strict to 100)</a:t>
            </a:r>
          </a:p>
          <a:p>
            <a:pPr marL="202320" indent="-192600">
              <a:spcBef>
                <a:spcPts val="0"/>
              </a:spcBef>
              <a:spcAft>
                <a:spcPts val="600"/>
              </a:spcAft>
            </a:pPr>
            <a:r>
              <a:rPr lang="en-US" sz="1600" dirty="0" smtClean="0">
                <a:solidFill>
                  <a:schemeClr val="accent2">
                    <a:lumMod val="40000"/>
                    <a:lumOff val="60000"/>
                  </a:schemeClr>
                </a:solidFill>
              </a:rPr>
              <a:t>Turning angle difference in two sides</a:t>
            </a:r>
          </a:p>
          <a:p>
            <a:pPr marL="45720" indent="0">
              <a:spcBef>
                <a:spcPts val="0"/>
              </a:spcBef>
              <a:spcAft>
                <a:spcPts val="600"/>
              </a:spcAft>
              <a:buNone/>
            </a:pPr>
            <a:endParaRPr lang="en-US" sz="1600" dirty="0" smtClean="0">
              <a:solidFill>
                <a:schemeClr val="accent3">
                  <a:lumMod val="40000"/>
                  <a:lumOff val="60000"/>
                </a:schemeClr>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599583" y="-389380"/>
            <a:ext cx="2631275" cy="4527882"/>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905" y="441915"/>
            <a:ext cx="1893733" cy="3271349"/>
          </a:xfrm>
          <a:prstGeom prst="rect">
            <a:avLst/>
          </a:prstGeom>
        </p:spPr>
      </p:pic>
      <p:cxnSp>
        <p:nvCxnSpPr>
          <p:cNvPr id="16" name="Straight Arrow Connector 15"/>
          <p:cNvCxnSpPr/>
          <p:nvPr/>
        </p:nvCxnSpPr>
        <p:spPr>
          <a:xfrm flipH="1">
            <a:off x="1844021" y="4318556"/>
            <a:ext cx="2871778" cy="50282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94453" y="2427316"/>
            <a:ext cx="2599423" cy="292608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09491" y="-28767"/>
            <a:ext cx="6351025" cy="542969"/>
          </a:xfrm>
        </p:spPr>
        <p:txBody>
          <a:bodyPr>
            <a:noAutofit/>
          </a:bodyPr>
          <a:lstStyle/>
          <a:p>
            <a:r>
              <a:rPr lang="en-US" sz="2800" dirty="0" smtClean="0"/>
              <a:t>Circuits &amp; ESC’s – Final Design</a:t>
            </a:r>
            <a:endParaRPr lang="en-US" sz="2800" dirty="0"/>
          </a:p>
        </p:txBody>
      </p:sp>
      <p:sp>
        <p:nvSpPr>
          <p:cNvPr id="14" name="Content Placeholder 13"/>
          <p:cNvSpPr>
            <a:spLocks noGrp="1"/>
          </p:cNvSpPr>
          <p:nvPr>
            <p:ph idx="1"/>
          </p:nvPr>
        </p:nvSpPr>
        <p:spPr>
          <a:xfrm>
            <a:off x="306403" y="638648"/>
            <a:ext cx="5933975" cy="3047038"/>
          </a:xfrm>
        </p:spPr>
        <p:txBody>
          <a:bodyPr>
            <a:normAutofit lnSpcReduction="10000"/>
          </a:bodyPr>
          <a:lstStyle/>
          <a:p>
            <a:pPr>
              <a:lnSpc>
                <a:spcPct val="50000"/>
              </a:lnSpc>
              <a:spcBef>
                <a:spcPts val="800"/>
              </a:spcBef>
            </a:pPr>
            <a:r>
              <a:rPr lang="en-US" sz="2400" b="1" dirty="0" smtClean="0"/>
              <a:t>What am I supposed to Control?</a:t>
            </a:r>
          </a:p>
          <a:p>
            <a:pPr marL="388620" indent="-342900">
              <a:lnSpc>
                <a:spcPct val="100000"/>
              </a:lnSpc>
              <a:spcBef>
                <a:spcPts val="800"/>
              </a:spcBef>
              <a:buFont typeface="+mj-lt"/>
              <a:buAutoNum type="arabicPeriod"/>
            </a:pPr>
            <a:r>
              <a:rPr lang="en-GB" sz="1800" dirty="0"/>
              <a:t>Lift </a:t>
            </a:r>
          </a:p>
          <a:p>
            <a:pPr marL="388620" indent="-342900">
              <a:lnSpc>
                <a:spcPct val="100000"/>
              </a:lnSpc>
              <a:spcBef>
                <a:spcPts val="800"/>
              </a:spcBef>
              <a:buFont typeface="+mj-lt"/>
              <a:buAutoNum type="arabicPeriod"/>
            </a:pPr>
            <a:r>
              <a:rPr lang="en-GB" sz="1800" dirty="0"/>
              <a:t>Speed</a:t>
            </a:r>
          </a:p>
          <a:p>
            <a:pPr marL="388620" indent="-342900">
              <a:lnSpc>
                <a:spcPct val="100000"/>
              </a:lnSpc>
              <a:spcBef>
                <a:spcPts val="800"/>
              </a:spcBef>
              <a:buFont typeface="+mj-lt"/>
              <a:buAutoNum type="arabicPeriod"/>
            </a:pPr>
            <a:r>
              <a:rPr lang="en-GB" sz="1800" dirty="0" smtClean="0"/>
              <a:t>Direction</a:t>
            </a:r>
          </a:p>
          <a:p>
            <a:pPr marL="45720" indent="0">
              <a:lnSpc>
                <a:spcPct val="50000"/>
              </a:lnSpc>
              <a:spcBef>
                <a:spcPts val="800"/>
              </a:spcBef>
              <a:buNone/>
            </a:pPr>
            <a:endParaRPr lang="en-GB" sz="1800" dirty="0" smtClean="0"/>
          </a:p>
          <a:p>
            <a:pPr>
              <a:lnSpc>
                <a:spcPct val="50000"/>
              </a:lnSpc>
              <a:spcBef>
                <a:spcPts val="800"/>
              </a:spcBef>
            </a:pPr>
            <a:r>
              <a:rPr lang="en-GB" sz="2400" b="1" dirty="0" smtClean="0"/>
              <a:t>How Will I do it?</a:t>
            </a:r>
          </a:p>
          <a:p>
            <a:pPr marL="388620" indent="-342900">
              <a:lnSpc>
                <a:spcPct val="100000"/>
              </a:lnSpc>
              <a:spcBef>
                <a:spcPts val="800"/>
              </a:spcBef>
              <a:buFont typeface="+mj-lt"/>
              <a:buAutoNum type="arabicPeriod"/>
            </a:pPr>
            <a:r>
              <a:rPr lang="en-US" sz="1600" dirty="0" smtClean="0"/>
              <a:t>Battery connected to the ESC and ESC to Receiver.</a:t>
            </a:r>
          </a:p>
          <a:p>
            <a:pPr marL="388620" indent="-342900">
              <a:lnSpc>
                <a:spcPct val="100000"/>
              </a:lnSpc>
              <a:spcBef>
                <a:spcPts val="800"/>
              </a:spcBef>
              <a:buFont typeface="+mj-lt"/>
              <a:buAutoNum type="arabicPeriod"/>
            </a:pPr>
            <a:r>
              <a:rPr lang="en-US" sz="1600" dirty="0" smtClean="0"/>
              <a:t>Each channel of the receiver will be connected to an ESC.</a:t>
            </a:r>
          </a:p>
          <a:p>
            <a:pPr marL="388620" indent="-342900">
              <a:lnSpc>
                <a:spcPct val="100000"/>
              </a:lnSpc>
              <a:spcBef>
                <a:spcPts val="800"/>
              </a:spcBef>
              <a:buFont typeface="+mj-lt"/>
              <a:buAutoNum type="arabicPeriod"/>
            </a:pPr>
            <a:r>
              <a:rPr lang="en-US" sz="1600" dirty="0" smtClean="0"/>
              <a:t>ESC will be connected to the motors (fan) or a servo (rudder) that needs to change with user requirement.</a:t>
            </a:r>
          </a:p>
        </p:txBody>
      </p:sp>
      <p:sp>
        <p:nvSpPr>
          <p:cNvPr id="2" name="TextBox 1"/>
          <p:cNvSpPr txBox="1"/>
          <p:nvPr/>
        </p:nvSpPr>
        <p:spPr>
          <a:xfrm>
            <a:off x="25667" y="127692"/>
            <a:ext cx="3709798" cy="276999"/>
          </a:xfrm>
          <a:prstGeom prst="rect">
            <a:avLst/>
          </a:prstGeom>
          <a:noFill/>
        </p:spPr>
        <p:txBody>
          <a:bodyPr wrap="none" rtlCol="0">
            <a:spAutoFit/>
          </a:bodyPr>
          <a:lstStyle/>
          <a:p>
            <a:r>
              <a:rPr lang="en-GB" sz="1200" b="1" dirty="0" smtClean="0"/>
              <a:t>Divine Abraham - </a:t>
            </a:r>
            <a:r>
              <a:rPr lang="en-GB" sz="1200" b="1" dirty="0"/>
              <a:t>Electrical &amp; Control Systems Engineer</a:t>
            </a:r>
          </a:p>
        </p:txBody>
      </p:sp>
      <p:sp>
        <p:nvSpPr>
          <p:cNvPr id="3" name="Rectangle 2"/>
          <p:cNvSpPr/>
          <p:nvPr/>
        </p:nvSpPr>
        <p:spPr>
          <a:xfrm>
            <a:off x="7785004" y="585536"/>
            <a:ext cx="4189085" cy="310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2" descr="\\uol.le.ac.uk\root\staff\home\a\ajt14\Desktop Fil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206" y="638648"/>
            <a:ext cx="4016207" cy="29713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5527343" y="2179717"/>
            <a:ext cx="3935237" cy="59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3"/>
          <a:srcRect l="9546" t="29245" r="9371" b="31203"/>
          <a:stretch/>
        </p:blipFill>
        <p:spPr>
          <a:xfrm>
            <a:off x="25667" y="3863958"/>
            <a:ext cx="9731185" cy="2668838"/>
          </a:xfrm>
          <a:prstGeom prst="rect">
            <a:avLst/>
          </a:prstGeom>
        </p:spPr>
      </p:pic>
      <p:cxnSp>
        <p:nvCxnSpPr>
          <p:cNvPr id="16" name="Straight Arrow Connector 15"/>
          <p:cNvCxnSpPr/>
          <p:nvPr/>
        </p:nvCxnSpPr>
        <p:spPr>
          <a:xfrm flipV="1">
            <a:off x="306403" y="2724515"/>
            <a:ext cx="457872" cy="2260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785004" y="1625696"/>
            <a:ext cx="2001145" cy="817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785004" y="1494080"/>
            <a:ext cx="2972421" cy="948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8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xEl>
                                              <p:pRg st="7" end="7"/>
                                            </p:txEl>
                                          </p:spTgt>
                                        </p:tgtEl>
                                        <p:attrNameLst>
                                          <p:attrName>style.visibility</p:attrName>
                                        </p:attrNameLst>
                                      </p:cBhvr>
                                      <p:to>
                                        <p:strVal val="visible"/>
                                      </p:to>
                                    </p:set>
                                    <p:animEffect transition="in" filter="fade">
                                      <p:cBhvr>
                                        <p:cTn id="45" dur="500"/>
                                        <p:tgtEl>
                                          <p:spTgt spid="1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0"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xEl>
                                              <p:pRg st="8" end="8"/>
                                            </p:txEl>
                                          </p:spTgt>
                                        </p:tgtEl>
                                        <p:attrNameLst>
                                          <p:attrName>style.visibility</p:attrName>
                                        </p:attrNameLst>
                                      </p:cBhvr>
                                      <p:to>
                                        <p:strVal val="visible"/>
                                      </p:to>
                                    </p:set>
                                    <p:animEffect transition="in" filter="fade">
                                      <p:cBhvr>
                                        <p:cTn id="6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520</TotalTime>
  <Words>1111</Words>
  <Application>Microsoft Macintosh PowerPoint</Application>
  <PresentationFormat>宽屏</PresentationFormat>
  <Paragraphs>205</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Calibri</vt:lpstr>
      <vt:lpstr>Hiragino Sans GB W3</vt:lpstr>
      <vt:lpstr>幼圆</vt:lpstr>
      <vt:lpstr>Arial</vt:lpstr>
      <vt:lpstr>Banded Design Teal 16x9</vt:lpstr>
      <vt:lpstr>Hovercraft VDP 2</vt:lpstr>
      <vt:lpstr>Body and Skirt – Final Design</vt:lpstr>
      <vt:lpstr>Payload – Final Design</vt:lpstr>
      <vt:lpstr>Turning – Final Design</vt:lpstr>
      <vt:lpstr>Fans-Materials &amp; Total Cost</vt:lpstr>
      <vt:lpstr>Powertrain – Final Design</vt:lpstr>
      <vt:lpstr>Circuits &amp; ESC’s – Final Design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Microsoft Office 用户</cp:lastModifiedBy>
  <cp:revision>43</cp:revision>
  <dcterms:created xsi:type="dcterms:W3CDTF">2016-11-07T10:42:30Z</dcterms:created>
  <dcterms:modified xsi:type="dcterms:W3CDTF">2016-11-20T23:26:28Z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