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85" r:id="rId8"/>
    <p:sldId id="263" r:id="rId9"/>
    <p:sldId id="264" r:id="rId10"/>
    <p:sldId id="265" r:id="rId11"/>
    <p:sldId id="289" r:id="rId12"/>
    <p:sldId id="262" r:id="rId13"/>
    <p:sldId id="290" r:id="rId14"/>
    <p:sldId id="266" r:id="rId15"/>
    <p:sldId id="267" r:id="rId16"/>
    <p:sldId id="268" r:id="rId17"/>
    <p:sldId id="269" r:id="rId18"/>
    <p:sldId id="270" r:id="rId19"/>
    <p:sldId id="272" r:id="rId20"/>
    <p:sldId id="271" r:id="rId21"/>
    <p:sldId id="273" r:id="rId22"/>
    <p:sldId id="275" r:id="rId23"/>
    <p:sldId id="276" r:id="rId24"/>
    <p:sldId id="274" r:id="rId25"/>
    <p:sldId id="277" r:id="rId26"/>
    <p:sldId id="279" r:id="rId27"/>
    <p:sldId id="278" r:id="rId28"/>
    <p:sldId id="281" r:id="rId29"/>
    <p:sldId id="282" r:id="rId30"/>
    <p:sldId id="287" r:id="rId31"/>
    <p:sldId id="280" r:id="rId32"/>
    <p:sldId id="284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92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1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654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61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845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292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36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07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7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7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20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99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23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66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4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F3AD-A5D0-4BE0-B013-C8F92A54E63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5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1A72-6F6A-42D1-B91E-F14C35588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Store Sales Prediction</a:t>
            </a:r>
            <a:br>
              <a:rPr lang="en-IN" dirty="0"/>
            </a:br>
            <a:r>
              <a:rPr lang="en-IN" dirty="0"/>
              <a:t>(Regression)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787B9-8AFE-4AE4-A1BF-78A70FFB1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: Divya Ramani</a:t>
            </a:r>
          </a:p>
        </p:txBody>
      </p:sp>
    </p:spTree>
    <p:extLst>
      <p:ext uri="{BB962C8B-B14F-4D97-AF65-F5344CB8AC3E}">
        <p14:creationId xmlns:p14="http://schemas.microsoft.com/office/powerpoint/2010/main" val="335904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28B089-2484-4D80-B347-69CFACE3EB0A}"/>
              </a:ext>
            </a:extLst>
          </p:cNvPr>
          <p:cNvSpPr txBox="1">
            <a:spLocks/>
          </p:cNvSpPr>
          <p:nvPr/>
        </p:nvSpPr>
        <p:spPr>
          <a:xfrm>
            <a:off x="3387551" y="2788555"/>
            <a:ext cx="541689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Pre-Process data + EDA</a:t>
            </a:r>
          </a:p>
        </p:txBody>
      </p:sp>
    </p:spTree>
    <p:extLst>
      <p:ext uri="{BB962C8B-B14F-4D97-AF65-F5344CB8AC3E}">
        <p14:creationId xmlns:p14="http://schemas.microsoft.com/office/powerpoint/2010/main" val="55094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E5CD-3873-4397-BA6B-DC82CF904776}"/>
              </a:ext>
            </a:extLst>
          </p:cNvPr>
          <p:cNvSpPr txBox="1">
            <a:spLocks/>
          </p:cNvSpPr>
          <p:nvPr/>
        </p:nvSpPr>
        <p:spPr>
          <a:xfrm>
            <a:off x="2195868" y="269508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/>
              <a:t>EDA before pre-processing data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373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B97F5-7B38-4561-B677-28B163090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43" y="125130"/>
            <a:ext cx="10183527" cy="67039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700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1CC30B-6A37-4B0B-AF82-73AD20C6E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983" y="0"/>
            <a:ext cx="9082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67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DDC99-C481-40A8-8A1F-2BE05E9C8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13" y="741145"/>
            <a:ext cx="8912993" cy="5553777"/>
          </a:xfrm>
        </p:spPr>
      </p:pic>
    </p:spTree>
    <p:extLst>
      <p:ext uri="{BB962C8B-B14F-4D97-AF65-F5344CB8AC3E}">
        <p14:creationId xmlns:p14="http://schemas.microsoft.com/office/powerpoint/2010/main" val="291945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96164F-EA9D-4E4E-B9DB-C8345D079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4" y="645640"/>
            <a:ext cx="7737514" cy="6147389"/>
          </a:xfrm>
        </p:spPr>
      </p:pic>
    </p:spTree>
    <p:extLst>
      <p:ext uri="{BB962C8B-B14F-4D97-AF65-F5344CB8AC3E}">
        <p14:creationId xmlns:p14="http://schemas.microsoft.com/office/powerpoint/2010/main" val="352608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C8B1-C208-4E28-ABB7-476254E1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 1 : Treating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914C-88BB-4E47-BDD0-90139A88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Imputing null values:</a:t>
            </a:r>
          </a:p>
          <a:p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Central Tendency</a:t>
            </a:r>
          </a:p>
          <a:p>
            <a:pPr>
              <a:buFont typeface="+mj-lt"/>
              <a:buAutoNum type="arabicPeriod"/>
            </a:pPr>
            <a:r>
              <a:rPr lang="en-IN" dirty="0"/>
              <a:t>Dropping</a:t>
            </a:r>
          </a:p>
          <a:p>
            <a:pPr>
              <a:buFont typeface="+mj-lt"/>
              <a:buAutoNum type="arabicPeriod"/>
            </a:pPr>
            <a:r>
              <a:rPr lang="en-IN" dirty="0"/>
              <a:t>Carry forward/backward</a:t>
            </a:r>
          </a:p>
          <a:p>
            <a:pPr>
              <a:buFont typeface="+mj-lt"/>
              <a:buAutoNum type="arabicPeriod"/>
            </a:pPr>
            <a:r>
              <a:rPr lang="en-IN" dirty="0"/>
              <a:t>Randomly imputing between minimum and maximum</a:t>
            </a:r>
          </a:p>
        </p:txBody>
      </p:sp>
    </p:spTree>
    <p:extLst>
      <p:ext uri="{BB962C8B-B14F-4D97-AF65-F5344CB8AC3E}">
        <p14:creationId xmlns:p14="http://schemas.microsoft.com/office/powerpoint/2010/main" val="158317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DFF6-4483-4AE8-AA82-7B5B59FA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Imputing using Central Tendency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D60EAD8-481F-4BD1-AA94-EAC009DFA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49" y="1493956"/>
            <a:ext cx="7353701" cy="4850313"/>
          </a:xfrm>
        </p:spPr>
      </p:pic>
    </p:spTree>
    <p:extLst>
      <p:ext uri="{BB962C8B-B14F-4D97-AF65-F5344CB8AC3E}">
        <p14:creationId xmlns:p14="http://schemas.microsoft.com/office/powerpoint/2010/main" val="2860051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6E0B-5A2A-4D5F-BDD8-286C9C81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784" y="335352"/>
            <a:ext cx="8911687" cy="1280890"/>
          </a:xfrm>
        </p:spPr>
        <p:txBody>
          <a:bodyPr/>
          <a:lstStyle/>
          <a:p>
            <a:pPr algn="ctr"/>
            <a:r>
              <a:rPr lang="en-IN" b="1" dirty="0"/>
              <a:t>Randomly imputing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46D5B-C697-4296-9604-DC746B4A9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30" y="1283806"/>
            <a:ext cx="7767586" cy="5123301"/>
          </a:xfrm>
        </p:spPr>
      </p:pic>
    </p:spTree>
    <p:extLst>
      <p:ext uri="{BB962C8B-B14F-4D97-AF65-F5344CB8AC3E}">
        <p14:creationId xmlns:p14="http://schemas.microsoft.com/office/powerpoint/2010/main" val="222846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CEEBE8-889F-49FE-AC6A-E5D16BD6F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40" y="711968"/>
            <a:ext cx="9790476" cy="61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3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845397-F7A0-4CBF-A555-DA6BDC0C2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277" y="2945465"/>
            <a:ext cx="4279232" cy="3413554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2162E-9681-4E9D-8A2C-89AA297E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780" y="632203"/>
            <a:ext cx="8911687" cy="1280890"/>
          </a:xfrm>
        </p:spPr>
        <p:txBody>
          <a:bodyPr/>
          <a:lstStyle/>
          <a:p>
            <a:pPr algn="ctr"/>
            <a:r>
              <a:rPr lang="en-IN" b="1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BC13-30AC-4BEB-A166-A31F3A5BF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193" y="1913093"/>
            <a:ext cx="8915400" cy="609600"/>
          </a:xfrm>
        </p:spPr>
        <p:txBody>
          <a:bodyPr/>
          <a:lstStyle/>
          <a:p>
            <a:pPr algn="ctr"/>
            <a:r>
              <a:rPr lang="en-IN" dirty="0"/>
              <a:t>Build a best model that predicts Sales of a store</a:t>
            </a:r>
          </a:p>
        </p:txBody>
      </p:sp>
    </p:spTree>
    <p:extLst>
      <p:ext uri="{BB962C8B-B14F-4D97-AF65-F5344CB8AC3E}">
        <p14:creationId xmlns:p14="http://schemas.microsoft.com/office/powerpoint/2010/main" val="54322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2E08-9A5F-4CD9-B5D5-24C0345D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76" y="625277"/>
            <a:ext cx="8911687" cy="1280890"/>
          </a:xfrm>
        </p:spPr>
        <p:txBody>
          <a:bodyPr/>
          <a:lstStyle/>
          <a:p>
            <a:pPr algn="ctr"/>
            <a:r>
              <a:rPr lang="en-IN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20F0-06CD-4AAB-A06D-581749D2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6100" y="2617341"/>
            <a:ext cx="8096443" cy="3615381"/>
          </a:xfrm>
        </p:spPr>
        <p:txBody>
          <a:bodyPr>
            <a:normAutofit/>
          </a:bodyPr>
          <a:lstStyle/>
          <a:p>
            <a:r>
              <a:rPr lang="en-IN" b="1" u="sng" dirty="0"/>
              <a:t>Feature transformation</a:t>
            </a:r>
            <a:r>
              <a:rPr lang="en-IN" dirty="0"/>
              <a:t>: Convert categorical features to numerical</a:t>
            </a:r>
          </a:p>
          <a:p>
            <a:r>
              <a:rPr lang="en-IN" b="1" u="sng" dirty="0"/>
              <a:t>Data Scaling</a:t>
            </a:r>
            <a:r>
              <a:rPr lang="en-IN" dirty="0"/>
              <a:t>: Scale the data using MinMaxScalar</a:t>
            </a:r>
          </a:p>
          <a:p>
            <a:r>
              <a:rPr lang="en-IN" b="1" u="sng" dirty="0"/>
              <a:t>Feature Selection</a:t>
            </a:r>
            <a:r>
              <a:rPr lang="en-IN" dirty="0"/>
              <a:t>: Remove unwanted features/Select wanted features</a:t>
            </a:r>
          </a:p>
          <a:p>
            <a:r>
              <a:rPr lang="en-IN" b="1" u="sng" dirty="0"/>
              <a:t>Reduce multicollinearity</a:t>
            </a:r>
            <a:r>
              <a:rPr lang="en-IN" dirty="0"/>
              <a:t> using PolynomialFeatures</a:t>
            </a:r>
          </a:p>
        </p:txBody>
      </p:sp>
    </p:spTree>
    <p:extLst>
      <p:ext uri="{BB962C8B-B14F-4D97-AF65-F5344CB8AC3E}">
        <p14:creationId xmlns:p14="http://schemas.microsoft.com/office/powerpoint/2010/main" val="3416762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7694A-BD22-4778-913A-D32097BCC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33" y="1280161"/>
            <a:ext cx="8584258" cy="5388821"/>
          </a:xfrm>
        </p:spPr>
      </p:pic>
    </p:spTree>
    <p:extLst>
      <p:ext uri="{BB962C8B-B14F-4D97-AF65-F5344CB8AC3E}">
        <p14:creationId xmlns:p14="http://schemas.microsoft.com/office/powerpoint/2010/main" val="645970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365E-3BBB-4C68-A717-D1381E8F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891" y="585609"/>
            <a:ext cx="8911687" cy="1280890"/>
          </a:xfrm>
        </p:spPr>
        <p:txBody>
          <a:bodyPr/>
          <a:lstStyle/>
          <a:p>
            <a:pPr algn="ctr"/>
            <a:r>
              <a:rPr lang="en-IN" b="1" dirty="0"/>
              <a:t>Split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F05A-47B4-469F-B06C-7EA77EF1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55" y="2781300"/>
            <a:ext cx="3850089" cy="1295400"/>
          </a:xfrm>
        </p:spPr>
        <p:txBody>
          <a:bodyPr/>
          <a:lstStyle/>
          <a:p>
            <a:r>
              <a:rPr lang="en-IN" dirty="0"/>
              <a:t>Training data : 70%</a:t>
            </a:r>
          </a:p>
          <a:p>
            <a:r>
              <a:rPr lang="en-IN" dirty="0"/>
              <a:t>Test data : 30%</a:t>
            </a:r>
          </a:p>
        </p:txBody>
      </p:sp>
    </p:spTree>
    <p:extLst>
      <p:ext uri="{BB962C8B-B14F-4D97-AF65-F5344CB8AC3E}">
        <p14:creationId xmlns:p14="http://schemas.microsoft.com/office/powerpoint/2010/main" val="157133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0625-66B0-4535-9FDB-FA5F309B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 2 :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CAA9-2AE3-4C8A-9AB5-170F3BD9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59705"/>
          </a:xfrm>
        </p:spPr>
        <p:txBody>
          <a:bodyPr>
            <a:normAutofit/>
          </a:bodyPr>
          <a:lstStyle/>
          <a:p>
            <a:r>
              <a:rPr lang="en-IN" dirty="0"/>
              <a:t>Compare regression type</a:t>
            </a:r>
          </a:p>
          <a:p>
            <a:r>
              <a:rPr lang="en-IN" dirty="0"/>
              <a:t>Build models</a:t>
            </a:r>
          </a:p>
          <a:p>
            <a:r>
              <a:rPr lang="en-IN" dirty="0"/>
              <a:t>Fit data</a:t>
            </a:r>
          </a:p>
          <a:p>
            <a:r>
              <a:rPr lang="en-IN" dirty="0"/>
              <a:t>Evaluate models’ performance</a:t>
            </a:r>
          </a:p>
          <a:p>
            <a:r>
              <a:rPr lang="en-IN" dirty="0"/>
              <a:t>Compare performance</a:t>
            </a:r>
          </a:p>
          <a:p>
            <a:endParaRPr lang="en-IN" dirty="0"/>
          </a:p>
          <a:p>
            <a:r>
              <a:rPr lang="en-IN" dirty="0"/>
              <a:t>Abbreviations: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u="sng" dirty="0" err="1"/>
              <a:t>lr</a:t>
            </a:r>
            <a:r>
              <a:rPr lang="en-IN" dirty="0"/>
              <a:t> : Linear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u="sng" dirty="0" err="1"/>
              <a:t>dtr</a:t>
            </a:r>
            <a:r>
              <a:rPr lang="en-IN" dirty="0"/>
              <a:t> : Decision Tree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u="sng" dirty="0" err="1"/>
              <a:t>rfr</a:t>
            </a:r>
            <a:r>
              <a:rPr lang="en-IN" dirty="0"/>
              <a:t> : Random Forest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u="sng" dirty="0"/>
              <a:t>bag</a:t>
            </a:r>
            <a:r>
              <a:rPr lang="en-IN" dirty="0"/>
              <a:t> : bagging regression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808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830B-325B-4C82-BEFD-B1684914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38" y="594786"/>
            <a:ext cx="8911687" cy="1280890"/>
          </a:xfrm>
        </p:spPr>
        <p:txBody>
          <a:bodyPr/>
          <a:lstStyle/>
          <a:p>
            <a:pPr algn="ctr"/>
            <a:r>
              <a:rPr lang="en-IN" b="1" dirty="0"/>
              <a:t>Comparison (r2): Univariate vs Multiple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719DA7A-B085-484B-9C9C-A4768166C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8" y="1702420"/>
            <a:ext cx="5551348" cy="442887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C318EE-EA5F-4586-BAA7-B1A6D5D0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74" y="1702420"/>
            <a:ext cx="5444824" cy="442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79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327254-45C3-4454-985B-59FBA0878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5" y="1651463"/>
            <a:ext cx="5692881" cy="45925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AF41FF2-7A69-49E8-A971-A083F27C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206" y="614037"/>
            <a:ext cx="9496406" cy="1280890"/>
          </a:xfrm>
        </p:spPr>
        <p:txBody>
          <a:bodyPr/>
          <a:lstStyle/>
          <a:p>
            <a:pPr algn="ctr"/>
            <a:r>
              <a:rPr lang="en-IN" b="1" dirty="0"/>
              <a:t>Comparison (</a:t>
            </a:r>
            <a:r>
              <a:rPr lang="en-IN" b="1" dirty="0" err="1"/>
              <a:t>rmse</a:t>
            </a:r>
            <a:r>
              <a:rPr lang="en-IN" b="1" dirty="0"/>
              <a:t>): Univariate vs Multiple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221178-4D04-4E5F-97BA-C035F4ED2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834" y="1676378"/>
            <a:ext cx="5572122" cy="45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7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68B9-0DB0-4F42-A12E-8EAE84F6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037" y="624110"/>
            <a:ext cx="8911687" cy="1280890"/>
          </a:xfrm>
        </p:spPr>
        <p:txBody>
          <a:bodyPr/>
          <a:lstStyle/>
          <a:p>
            <a:pPr algn="ctr"/>
            <a:r>
              <a:rPr lang="en-IN" b="1" dirty="0"/>
              <a:t>Multiple Linear Regression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23E9DD-E103-439E-9A63-860CF4D8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834" y="1905000"/>
            <a:ext cx="3638332" cy="37782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Comparison (best among all):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rmse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Bias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Variance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Predict error rate</a:t>
            </a:r>
          </a:p>
        </p:txBody>
      </p:sp>
    </p:spTree>
    <p:extLst>
      <p:ext uri="{BB962C8B-B14F-4D97-AF65-F5344CB8AC3E}">
        <p14:creationId xmlns:p14="http://schemas.microsoft.com/office/powerpoint/2010/main" val="400148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61B7AE-991B-409D-8A5B-9F4F8456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160" y="383479"/>
            <a:ext cx="8911687" cy="1280890"/>
          </a:xfrm>
        </p:spPr>
        <p:txBody>
          <a:bodyPr/>
          <a:lstStyle/>
          <a:p>
            <a:pPr algn="ctr"/>
            <a:r>
              <a:rPr lang="en-IN" b="1" dirty="0"/>
              <a:t>R2 comparison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098F7A-ACFC-42C1-9605-2E0156EC1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58" y="1399310"/>
            <a:ext cx="7831890" cy="531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59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8F59-0E03-4F79-BA38-26F6697A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017" y="456836"/>
            <a:ext cx="8911687" cy="1280890"/>
          </a:xfrm>
        </p:spPr>
        <p:txBody>
          <a:bodyPr/>
          <a:lstStyle/>
          <a:p>
            <a:pPr algn="ctr"/>
            <a:r>
              <a:rPr lang="en-IN" b="1" dirty="0"/>
              <a:t>Bias comparison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D94A91-6182-40C1-9FD3-389203895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556" y="1212784"/>
            <a:ext cx="7869604" cy="5496860"/>
          </a:xfrm>
        </p:spPr>
      </p:pic>
    </p:spTree>
    <p:extLst>
      <p:ext uri="{BB962C8B-B14F-4D97-AF65-F5344CB8AC3E}">
        <p14:creationId xmlns:p14="http://schemas.microsoft.com/office/powerpoint/2010/main" val="869175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9809-32FD-4AA5-82D3-9AAC6785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045" y="498981"/>
            <a:ext cx="8911687" cy="1280890"/>
          </a:xfrm>
        </p:spPr>
        <p:txBody>
          <a:bodyPr/>
          <a:lstStyle/>
          <a:p>
            <a:pPr algn="ctr"/>
            <a:r>
              <a:rPr lang="en-IN" b="1" dirty="0"/>
              <a:t>Variance comparison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AD3590-EC06-492C-B38A-C7E898B9B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7729086" cy="5398709"/>
          </a:xfrm>
        </p:spPr>
      </p:pic>
    </p:spTree>
    <p:extLst>
      <p:ext uri="{BB962C8B-B14F-4D97-AF65-F5344CB8AC3E}">
        <p14:creationId xmlns:p14="http://schemas.microsoft.com/office/powerpoint/2010/main" val="163258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5810-3DF1-4589-8BD7-3FC71A41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+mj-lt"/>
              </a:rPr>
              <a:t>Why Store Sales Prediction?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0825-4EFF-4A88-9CC2-3E7C9E6F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91866"/>
            <a:ext cx="8915400" cy="1899385"/>
          </a:xfrm>
        </p:spPr>
        <p:txBody>
          <a:bodyPr/>
          <a:lstStyle/>
          <a:p>
            <a:r>
              <a:rPr lang="en-IN" dirty="0"/>
              <a:t>Any successful retail store depends upon its sales</a:t>
            </a:r>
          </a:p>
          <a:p>
            <a:r>
              <a:rPr lang="en-IN" dirty="0"/>
              <a:t>Sales and revenue are directly proportional to each other</a:t>
            </a:r>
          </a:p>
          <a:p>
            <a:r>
              <a:rPr lang="en-IN" dirty="0"/>
              <a:t>A good shopping experience indirectly results in increase in sales</a:t>
            </a:r>
          </a:p>
          <a:p>
            <a:r>
              <a:rPr lang="en-IN" dirty="0"/>
              <a:t>Analysis of product related features</a:t>
            </a:r>
          </a:p>
        </p:txBody>
      </p:sp>
    </p:spTree>
    <p:extLst>
      <p:ext uri="{BB962C8B-B14F-4D97-AF65-F5344CB8AC3E}">
        <p14:creationId xmlns:p14="http://schemas.microsoft.com/office/powerpoint/2010/main" val="2286714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7ECE-343D-4577-9082-AC6F5D7D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664" y="624110"/>
            <a:ext cx="8911687" cy="1280890"/>
          </a:xfrm>
        </p:spPr>
        <p:txBody>
          <a:bodyPr/>
          <a:lstStyle/>
          <a:p>
            <a:pPr algn="ctr"/>
            <a:r>
              <a:rPr lang="en-IN" b="1" dirty="0"/>
              <a:t>Prediction error variance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67DEA5-C897-455D-957F-8DE60009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73" y="1189652"/>
            <a:ext cx="10016823" cy="504664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</p:spTree>
    <p:extLst>
      <p:ext uri="{BB962C8B-B14F-4D97-AF65-F5344CB8AC3E}">
        <p14:creationId xmlns:p14="http://schemas.microsoft.com/office/powerpoint/2010/main" val="3727356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75A2FE-015A-46C0-B044-F764ECCDE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28" y="1452557"/>
            <a:ext cx="7151570" cy="499531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BDE46D-0D72-439A-BE60-5690B48B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algn="ctr"/>
            <a:r>
              <a:rPr lang="en-IN" b="1" dirty="0" err="1"/>
              <a:t>Rmse</a:t>
            </a:r>
            <a:r>
              <a:rPr lang="en-IN" b="1" dirty="0"/>
              <a:t> comparison</a:t>
            </a:r>
          </a:p>
        </p:txBody>
      </p:sp>
    </p:spTree>
    <p:extLst>
      <p:ext uri="{BB962C8B-B14F-4D97-AF65-F5344CB8AC3E}">
        <p14:creationId xmlns:p14="http://schemas.microsoft.com/office/powerpoint/2010/main" val="1946421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E2ED-019A-4083-A78C-39482973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05" y="604859"/>
            <a:ext cx="8911687" cy="1280890"/>
          </a:xfrm>
        </p:spPr>
        <p:txBody>
          <a:bodyPr/>
          <a:lstStyle/>
          <a:p>
            <a:pPr algn="ctr"/>
            <a:r>
              <a:rPr lang="en-IN" b="1" dirty="0"/>
              <a:t>Conclusion + 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0FAB-D74B-47C0-8FEF-C84A57BB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 err="1"/>
              <a:t>RandomForestRegressor</a:t>
            </a:r>
            <a:r>
              <a:rPr lang="en-IN" dirty="0"/>
              <a:t> is the </a:t>
            </a:r>
            <a:r>
              <a:rPr lang="en-IN" b="1" u="sng" dirty="0"/>
              <a:t>best model</a:t>
            </a:r>
            <a:r>
              <a:rPr lang="en-IN" dirty="0"/>
              <a:t> for </a:t>
            </a:r>
            <a:r>
              <a:rPr lang="en-IN" b="1" u="sng" dirty="0"/>
              <a:t>predicting</a:t>
            </a:r>
            <a:r>
              <a:rPr lang="en-IN" dirty="0"/>
              <a:t> sales values for the </a:t>
            </a:r>
            <a:r>
              <a:rPr lang="en-IN" b="1" u="sng" dirty="0"/>
              <a:t>given dataset</a:t>
            </a:r>
          </a:p>
          <a:p>
            <a:r>
              <a:rPr lang="en-IN" dirty="0"/>
              <a:t>Items can be placed at such locations that can be in more visibility</a:t>
            </a:r>
          </a:p>
          <a:p>
            <a:r>
              <a:rPr lang="en-IN" dirty="0"/>
              <a:t>Item MRP price can be taken into consideration according to the location type</a:t>
            </a:r>
          </a:p>
          <a:p>
            <a:r>
              <a:rPr lang="en-IN" dirty="0"/>
              <a:t>Healthy Items can be stored more if health issues are higher (can be based on year too)</a:t>
            </a:r>
          </a:p>
          <a:p>
            <a:r>
              <a:rPr lang="en-IN" dirty="0"/>
              <a:t>Sales can be increased on the basis of outlet type, depending on locality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334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DA703D-9907-4206-83D7-1DC550CC4CBD}"/>
              </a:ext>
            </a:extLst>
          </p:cNvPr>
          <p:cNvSpPr/>
          <p:nvPr/>
        </p:nvSpPr>
        <p:spPr>
          <a:xfrm>
            <a:off x="4074296" y="2765204"/>
            <a:ext cx="47520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696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D393-1201-4813-8110-9935B823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Benefits of </a:t>
            </a:r>
            <a:r>
              <a:rPr lang="en-US" sz="3600" b="1" dirty="0">
                <a:latin typeface="+mj-lt"/>
              </a:rPr>
              <a:t>Store Sales Prediction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0389-755E-48B3-ADC5-236C5E79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95612"/>
            <a:ext cx="8915400" cy="2563528"/>
          </a:xfrm>
        </p:spPr>
        <p:txBody>
          <a:bodyPr>
            <a:normAutofit/>
          </a:bodyPr>
          <a:lstStyle/>
          <a:p>
            <a:r>
              <a:rPr lang="en-IN" dirty="0"/>
              <a:t>Understand trend</a:t>
            </a:r>
          </a:p>
          <a:p>
            <a:r>
              <a:rPr lang="en-IN" dirty="0"/>
              <a:t>Which product is comparatively sold faster</a:t>
            </a:r>
          </a:p>
          <a:p>
            <a:r>
              <a:rPr lang="en-IN" dirty="0"/>
              <a:t>Set realistic goals</a:t>
            </a:r>
          </a:p>
          <a:p>
            <a:r>
              <a:rPr lang="en-IN" dirty="0"/>
              <a:t>Strategizing business models</a:t>
            </a:r>
          </a:p>
          <a:p>
            <a:r>
              <a:rPr lang="en-IN" dirty="0"/>
              <a:t>Best location to open branch</a:t>
            </a:r>
          </a:p>
          <a:p>
            <a:r>
              <a:rPr lang="en-IN" dirty="0"/>
              <a:t>Innovative ideas to attract customers</a:t>
            </a:r>
          </a:p>
        </p:txBody>
      </p:sp>
    </p:spTree>
    <p:extLst>
      <p:ext uri="{BB962C8B-B14F-4D97-AF65-F5344CB8AC3E}">
        <p14:creationId xmlns:p14="http://schemas.microsoft.com/office/powerpoint/2010/main" val="316865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14F6-DE74-422E-B53B-EF97D37B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462" y="662611"/>
            <a:ext cx="3503075" cy="1280890"/>
          </a:xfrm>
        </p:spPr>
        <p:txBody>
          <a:bodyPr/>
          <a:lstStyle/>
          <a:p>
            <a:r>
              <a:rPr lang="en-IN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4ADD-338F-4FD3-A82C-484DAD08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462" y="2774483"/>
            <a:ext cx="5861769" cy="2140017"/>
          </a:xfrm>
        </p:spPr>
        <p:txBody>
          <a:bodyPr/>
          <a:lstStyle/>
          <a:p>
            <a:r>
              <a:rPr lang="en-IN" dirty="0"/>
              <a:t>Break problem into parts</a:t>
            </a:r>
          </a:p>
          <a:p>
            <a:r>
              <a:rPr lang="en-IN" dirty="0"/>
              <a:t>Try different solutions to each problem</a:t>
            </a:r>
          </a:p>
          <a:p>
            <a:r>
              <a:rPr lang="en-IN" dirty="0"/>
              <a:t>Face the challenges</a:t>
            </a:r>
          </a:p>
          <a:p>
            <a:r>
              <a:rPr lang="en-IN" dirty="0"/>
              <a:t>Select the best solution</a:t>
            </a:r>
          </a:p>
        </p:txBody>
      </p:sp>
    </p:spTree>
    <p:extLst>
      <p:ext uri="{BB962C8B-B14F-4D97-AF65-F5344CB8AC3E}">
        <p14:creationId xmlns:p14="http://schemas.microsoft.com/office/powerpoint/2010/main" val="380337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EB73-7262-4217-B827-C93DC530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 of Mentioned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325B-27C0-4273-8A7D-F140F46F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306" y="1613835"/>
            <a:ext cx="6820582" cy="505647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Read data</a:t>
            </a:r>
          </a:p>
          <a:p>
            <a:r>
              <a:rPr lang="en-IN" dirty="0"/>
              <a:t>Describe data</a:t>
            </a:r>
          </a:p>
          <a:p>
            <a:r>
              <a:rPr lang="en-IN" dirty="0"/>
              <a:t>Pre-Process the data</a:t>
            </a:r>
          </a:p>
          <a:p>
            <a:r>
              <a:rPr lang="en-IN" dirty="0"/>
              <a:t>Perform </a:t>
            </a:r>
            <a:r>
              <a:rPr lang="en-US" dirty="0"/>
              <a:t>Exploratory Data Analysis (EDA)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Split data</a:t>
            </a:r>
          </a:p>
          <a:p>
            <a:r>
              <a:rPr lang="en-IN" dirty="0"/>
              <a:t>Build model</a:t>
            </a:r>
          </a:p>
          <a:p>
            <a:r>
              <a:rPr lang="en-IN" dirty="0"/>
              <a:t>Evaluate model</a:t>
            </a:r>
          </a:p>
          <a:p>
            <a:r>
              <a:rPr lang="en-IN" dirty="0"/>
              <a:t>Rebuild model with hyperparameter tuning if required</a:t>
            </a:r>
          </a:p>
          <a:p>
            <a:r>
              <a:rPr lang="en-IN" dirty="0"/>
              <a:t>Compare models (if more than one)</a:t>
            </a:r>
          </a:p>
          <a:p>
            <a:r>
              <a:rPr lang="en-IN" dirty="0"/>
              <a:t>Select best model</a:t>
            </a:r>
          </a:p>
          <a:p>
            <a:r>
              <a:rPr lang="en-IN" dirty="0"/>
              <a:t>Predict data</a:t>
            </a:r>
          </a:p>
          <a:p>
            <a:r>
              <a:rPr lang="en-IN" dirty="0"/>
              <a:t>Visualize data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47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BAA634-A2B5-40AE-B9E9-2F8A0B802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20995"/>
              </p:ext>
            </p:extLst>
          </p:nvPr>
        </p:nvGraphicFramePr>
        <p:xfrm>
          <a:off x="2560320" y="847024"/>
          <a:ext cx="8402856" cy="38189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3454">
                  <a:extLst>
                    <a:ext uri="{9D8B030D-6E8A-4147-A177-3AD203B41FA5}">
                      <a16:colId xmlns:a16="http://schemas.microsoft.com/office/drawing/2014/main" val="2670849904"/>
                    </a:ext>
                  </a:extLst>
                </a:gridCol>
                <a:gridCol w="1529159">
                  <a:extLst>
                    <a:ext uri="{9D8B030D-6E8A-4147-A177-3AD203B41FA5}">
                      <a16:colId xmlns:a16="http://schemas.microsoft.com/office/drawing/2014/main" val="3813902737"/>
                    </a:ext>
                  </a:extLst>
                </a:gridCol>
                <a:gridCol w="1406541">
                  <a:extLst>
                    <a:ext uri="{9D8B030D-6E8A-4147-A177-3AD203B41FA5}">
                      <a16:colId xmlns:a16="http://schemas.microsoft.com/office/drawing/2014/main" val="1471420551"/>
                    </a:ext>
                  </a:extLst>
                </a:gridCol>
                <a:gridCol w="4673702">
                  <a:extLst>
                    <a:ext uri="{9D8B030D-6E8A-4147-A177-3AD203B41FA5}">
                      <a16:colId xmlns:a16="http://schemas.microsoft.com/office/drawing/2014/main" val="3786854992"/>
                    </a:ext>
                  </a:extLst>
                </a:gridCol>
              </a:tblGrid>
              <a:tr h="4166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647216"/>
                  </a:ext>
                </a:extLst>
              </a:tr>
              <a:tr h="4166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Item_identifier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Unique Product ID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386554"/>
                  </a:ext>
                </a:extLst>
              </a:tr>
              <a:tr h="4166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Item_weight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Numeric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Weight of the product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08818"/>
                  </a:ext>
                </a:extLst>
              </a:tr>
              <a:tr h="4451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Item_Fat_Content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Numeric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Total fat content in the product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124948"/>
                  </a:ext>
                </a:extLst>
              </a:tr>
              <a:tr h="4166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Item_Visibility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Numeric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How visible is the product in the store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298464"/>
                  </a:ext>
                </a:extLst>
              </a:tr>
              <a:tr h="4166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err="1">
                          <a:solidFill>
                            <a:schemeClr val="tx1"/>
                          </a:solidFill>
                        </a:rPr>
                        <a:t>Item_Type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Categorical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Product category of the selected product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2465"/>
                  </a:ext>
                </a:extLst>
              </a:tr>
              <a:tr h="4166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Item_MRP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Numeric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Product cost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035894"/>
                  </a:ext>
                </a:extLst>
              </a:tr>
              <a:tr h="4166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Outlet_Identifier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Categorical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The store ID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11346"/>
                  </a:ext>
                </a:extLst>
              </a:tr>
              <a:tr h="4451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Outlet_Establishment_Year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Numeric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The year when the store was opened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766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BD2E77-76D0-43CF-B59A-2771F3CC6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83236"/>
              </p:ext>
            </p:extLst>
          </p:nvPr>
        </p:nvGraphicFramePr>
        <p:xfrm>
          <a:off x="2560320" y="4643121"/>
          <a:ext cx="8402853" cy="21237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7967">
                  <a:extLst>
                    <a:ext uri="{9D8B030D-6E8A-4147-A177-3AD203B41FA5}">
                      <a16:colId xmlns:a16="http://schemas.microsoft.com/office/drawing/2014/main" val="2670849904"/>
                    </a:ext>
                  </a:extLst>
                </a:gridCol>
                <a:gridCol w="1561347">
                  <a:extLst>
                    <a:ext uri="{9D8B030D-6E8A-4147-A177-3AD203B41FA5}">
                      <a16:colId xmlns:a16="http://schemas.microsoft.com/office/drawing/2014/main" val="3813902737"/>
                    </a:ext>
                  </a:extLst>
                </a:gridCol>
                <a:gridCol w="1405288">
                  <a:extLst>
                    <a:ext uri="{9D8B030D-6E8A-4147-A177-3AD203B41FA5}">
                      <a16:colId xmlns:a16="http://schemas.microsoft.com/office/drawing/2014/main" val="1471420551"/>
                    </a:ext>
                  </a:extLst>
                </a:gridCol>
                <a:gridCol w="4668251">
                  <a:extLst>
                    <a:ext uri="{9D8B030D-6E8A-4147-A177-3AD203B41FA5}">
                      <a16:colId xmlns:a16="http://schemas.microsoft.com/office/drawing/2014/main" val="3786854992"/>
                    </a:ext>
                  </a:extLst>
                </a:gridCol>
              </a:tblGrid>
              <a:tr h="41664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Outlet_Size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Categorical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Size of the store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3775"/>
                  </a:ext>
                </a:extLst>
              </a:tr>
              <a:tr h="41664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Outlet_Size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Categorical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Store size type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386554"/>
                  </a:ext>
                </a:extLst>
              </a:tr>
              <a:tr h="4451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Outlet_Location</a:t>
                      </a: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_ Type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Categorical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Location type where the store is located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08818"/>
                  </a:ext>
                </a:extLst>
              </a:tr>
              <a:tr h="41664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Outlet_Type</a:t>
                      </a:r>
                      <a:endParaRPr lang="en-US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Categorical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type of store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124948"/>
                  </a:ext>
                </a:extLst>
              </a:tr>
              <a:tr h="41664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Item_Outlet_Sales</a:t>
                      </a:r>
                      <a:endParaRPr lang="en-US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Numeric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Sales made by the store outlet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29846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E9C4831-93E7-4BDE-BBD5-B29B2417498F}"/>
              </a:ext>
            </a:extLst>
          </p:cNvPr>
          <p:cNvSpPr txBox="1">
            <a:spLocks/>
          </p:cNvSpPr>
          <p:nvPr/>
        </p:nvSpPr>
        <p:spPr>
          <a:xfrm>
            <a:off x="2305902" y="180112"/>
            <a:ext cx="8911687" cy="60639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dirty="0"/>
              <a:t>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100415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AF65-DA66-4420-B618-14CB4884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75" y="514951"/>
            <a:ext cx="4090076" cy="1280890"/>
          </a:xfrm>
        </p:spPr>
        <p:txBody>
          <a:bodyPr/>
          <a:lstStyle/>
          <a:p>
            <a:pPr algn="ctr"/>
            <a:r>
              <a:rPr lang="en-IN" b="1" dirty="0"/>
              <a:t>Data 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C667A-1856-4743-B08C-5EE3B86C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12" y="1403811"/>
            <a:ext cx="8547218" cy="4900738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53599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BF1208-FC03-4F2A-849F-250908A1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703" y="1420120"/>
            <a:ext cx="8966223" cy="425179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EDE3C4-D92C-445E-AC91-D389D44B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75" y="514951"/>
            <a:ext cx="4090076" cy="1280890"/>
          </a:xfrm>
        </p:spPr>
        <p:txBody>
          <a:bodyPr/>
          <a:lstStyle/>
          <a:p>
            <a:pPr algn="ctr"/>
            <a:r>
              <a:rPr lang="en-IN" b="1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8903805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1497</TotalTime>
  <Words>544</Words>
  <Application>Microsoft Office PowerPoint</Application>
  <PresentationFormat>Widescreen</PresentationFormat>
  <Paragraphs>146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Century Gothic</vt:lpstr>
      <vt:lpstr>Wingdings</vt:lpstr>
      <vt:lpstr>Wingdings 3</vt:lpstr>
      <vt:lpstr>Wisp</vt:lpstr>
      <vt:lpstr>Store Sales Prediction (Regression)</vt:lpstr>
      <vt:lpstr>Business Objective</vt:lpstr>
      <vt:lpstr>Why Store Sales Prediction?</vt:lpstr>
      <vt:lpstr>Benefits of Store Sales Prediction</vt:lpstr>
      <vt:lpstr>Methodology</vt:lpstr>
      <vt:lpstr>Steps of Mentioned Methodology</vt:lpstr>
      <vt:lpstr>PowerPoint Presentation</vt:lpstr>
      <vt:lpstr>Data Information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 1 : Treating Null Values</vt:lpstr>
      <vt:lpstr>Imputing using Central Tendency</vt:lpstr>
      <vt:lpstr>Randomly imputing values</vt:lpstr>
      <vt:lpstr>PowerPoint Presentation</vt:lpstr>
      <vt:lpstr>Feature Engineering</vt:lpstr>
      <vt:lpstr>PowerPoint Presentation</vt:lpstr>
      <vt:lpstr>Split data</vt:lpstr>
      <vt:lpstr>Challenge 2 : Model comparison</vt:lpstr>
      <vt:lpstr>Comparison (r2): Univariate vs Multiple</vt:lpstr>
      <vt:lpstr>Comparison (rmse): Univariate vs Multiple</vt:lpstr>
      <vt:lpstr>Multiple Linear Regression</vt:lpstr>
      <vt:lpstr>R2 comparison</vt:lpstr>
      <vt:lpstr>Bias comparison</vt:lpstr>
      <vt:lpstr>Variance comparison</vt:lpstr>
      <vt:lpstr>Prediction error variance comparison</vt:lpstr>
      <vt:lpstr>Rmse comparison</vt:lpstr>
      <vt:lpstr>Conclusion + Business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108</cp:revision>
  <dcterms:created xsi:type="dcterms:W3CDTF">2022-10-03T03:08:24Z</dcterms:created>
  <dcterms:modified xsi:type="dcterms:W3CDTF">2022-10-04T04:05:34Z</dcterms:modified>
</cp:coreProperties>
</file>