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96" r:id="rId11"/>
    <p:sldId id="262" r:id="rId12"/>
    <p:sldId id="290" r:id="rId13"/>
    <p:sldId id="297" r:id="rId14"/>
    <p:sldId id="266" r:id="rId15"/>
    <p:sldId id="271" r:id="rId16"/>
    <p:sldId id="309" r:id="rId17"/>
    <p:sldId id="305" r:id="rId18"/>
    <p:sldId id="275" r:id="rId19"/>
    <p:sldId id="276" r:id="rId20"/>
    <p:sldId id="291" r:id="rId21"/>
    <p:sldId id="292" r:id="rId22"/>
    <p:sldId id="298" r:id="rId23"/>
    <p:sldId id="274" r:id="rId24"/>
    <p:sldId id="277" r:id="rId25"/>
    <p:sldId id="294" r:id="rId26"/>
    <p:sldId id="293" r:id="rId27"/>
    <p:sldId id="295" r:id="rId28"/>
    <p:sldId id="307" r:id="rId29"/>
    <p:sldId id="306" r:id="rId30"/>
    <p:sldId id="300" r:id="rId31"/>
    <p:sldId id="301" r:id="rId32"/>
    <p:sldId id="299" r:id="rId33"/>
    <p:sldId id="310" r:id="rId34"/>
    <p:sldId id="311" r:id="rId35"/>
    <p:sldId id="284" r:id="rId36"/>
    <p:sldId id="303" r:id="rId37"/>
    <p:sldId id="302" r:id="rId38"/>
    <p:sldId id="304" r:id="rId39"/>
    <p:sldId id="308" r:id="rId40"/>
    <p:sldId id="28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56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97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72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21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43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749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0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3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9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6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6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83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5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3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F3AD-A5D0-4BE0-B013-C8F92A54E63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0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1A72-6F6A-42D1-B91E-F14C35588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Bank Churn prediction</a:t>
            </a:r>
            <a:br>
              <a:rPr lang="en-IN" dirty="0"/>
            </a:br>
            <a:r>
              <a:rPr lang="en-IN" dirty="0"/>
              <a:t>(Classification)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787B9-8AFE-4AE4-A1BF-78A70FFB1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: Divya Ramani</a:t>
            </a:r>
          </a:p>
        </p:txBody>
      </p:sp>
    </p:spTree>
    <p:extLst>
      <p:ext uri="{BB962C8B-B14F-4D97-AF65-F5344CB8AC3E}">
        <p14:creationId xmlns:p14="http://schemas.microsoft.com/office/powerpoint/2010/main" val="335904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020F-7F4D-44B4-9608-83A6F7CC930F}"/>
              </a:ext>
            </a:extLst>
          </p:cNvPr>
          <p:cNvSpPr txBox="1">
            <a:spLocks/>
          </p:cNvSpPr>
          <p:nvPr/>
        </p:nvSpPr>
        <p:spPr>
          <a:xfrm>
            <a:off x="3387551" y="2788555"/>
            <a:ext cx="541689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/>
              <a:t>1) Check skewness</a:t>
            </a:r>
          </a:p>
        </p:txBody>
      </p:sp>
    </p:spTree>
    <p:extLst>
      <p:ext uri="{BB962C8B-B14F-4D97-AF65-F5344CB8AC3E}">
        <p14:creationId xmlns:p14="http://schemas.microsoft.com/office/powerpoint/2010/main" val="185908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9F11F6-5441-451E-8E25-D9FC11670A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6" y="0"/>
            <a:ext cx="11400567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6700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CA924F-33E2-4FBA-A09C-6BCAB153C3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53" y="1943632"/>
            <a:ext cx="8673016" cy="4241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6EC9831-B966-4E69-A632-0D1335B05942}"/>
              </a:ext>
            </a:extLst>
          </p:cNvPr>
          <p:cNvSpPr txBox="1">
            <a:spLocks/>
          </p:cNvSpPr>
          <p:nvPr/>
        </p:nvSpPr>
        <p:spPr>
          <a:xfrm>
            <a:off x="3233546" y="565119"/>
            <a:ext cx="5416897" cy="849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/>
              <a:t>Textual data</a:t>
            </a:r>
          </a:p>
        </p:txBody>
      </p:sp>
    </p:spTree>
    <p:extLst>
      <p:ext uri="{BB962C8B-B14F-4D97-AF65-F5344CB8AC3E}">
        <p14:creationId xmlns:p14="http://schemas.microsoft.com/office/powerpoint/2010/main" val="208776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7588-7574-40EC-80EE-A72A31E0FC32}"/>
              </a:ext>
            </a:extLst>
          </p:cNvPr>
          <p:cNvSpPr txBox="1">
            <a:spLocks/>
          </p:cNvSpPr>
          <p:nvPr/>
        </p:nvSpPr>
        <p:spPr>
          <a:xfrm>
            <a:off x="3387551" y="2788555"/>
            <a:ext cx="541689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/>
              <a:t>2) Check correlations and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243481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7CD0B6-1314-4D4B-A31B-3A62A55F7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67" y="327259"/>
            <a:ext cx="9235620" cy="6294922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91945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2E08-9A5F-4CD9-B5D5-24C0345D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76" y="625277"/>
            <a:ext cx="8911687" cy="8377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/>
              <a:t>Data pre-processing +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20F0-06CD-4AAB-A06D-581749D2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6100" y="2617341"/>
            <a:ext cx="8096443" cy="3615381"/>
          </a:xfrm>
        </p:spPr>
        <p:txBody>
          <a:bodyPr>
            <a:normAutofit/>
          </a:bodyPr>
          <a:lstStyle/>
          <a:p>
            <a:r>
              <a:rPr lang="en-IN" b="1" u="sng" dirty="0"/>
              <a:t>Check values of categorical features</a:t>
            </a:r>
          </a:p>
          <a:p>
            <a:r>
              <a:rPr lang="en-IN" b="1" u="sng" dirty="0"/>
              <a:t>Feature transformation</a:t>
            </a:r>
            <a:r>
              <a:rPr lang="en-IN" dirty="0"/>
              <a:t>: Convert categorical features to numerical using label encoder</a:t>
            </a:r>
          </a:p>
          <a:p>
            <a:r>
              <a:rPr lang="en-IN" b="1" u="sng" dirty="0"/>
              <a:t>Feature Selection</a:t>
            </a:r>
            <a:r>
              <a:rPr lang="en-IN" dirty="0"/>
              <a:t>: Remove unwanted features/Select wanted features using significance(Anova test – Numerical features, chi-square test – categorical features)</a:t>
            </a:r>
          </a:p>
        </p:txBody>
      </p:sp>
    </p:spTree>
    <p:extLst>
      <p:ext uri="{BB962C8B-B14F-4D97-AF65-F5344CB8AC3E}">
        <p14:creationId xmlns:p14="http://schemas.microsoft.com/office/powerpoint/2010/main" val="341676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A32299-5CBE-4464-AE06-42E7EF43F8B3}"/>
              </a:ext>
            </a:extLst>
          </p:cNvPr>
          <p:cNvSpPr txBox="1"/>
          <p:nvPr/>
        </p:nvSpPr>
        <p:spPr>
          <a:xfrm flipH="1">
            <a:off x="2685448" y="635267"/>
            <a:ext cx="753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Anova test for numerical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B4621-DDEF-44A0-80F1-ADE5A98A8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6732" y="1791469"/>
            <a:ext cx="5182623" cy="42435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01167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9C7842A-2744-4D26-8245-A736575B0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827306"/>
              </p:ext>
            </p:extLst>
          </p:nvPr>
        </p:nvGraphicFramePr>
        <p:xfrm>
          <a:off x="3124199" y="4636168"/>
          <a:ext cx="594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34498134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401896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p_value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Degree of freedom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1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56389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BA35DEC-54C4-4BFA-BD52-9AE338A1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2809" y="1761173"/>
            <a:ext cx="3566381" cy="25966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0A4489-9A36-4FCB-890D-F024C3FAF24F}"/>
              </a:ext>
            </a:extLst>
          </p:cNvPr>
          <p:cNvSpPr txBox="1"/>
          <p:nvPr/>
        </p:nvSpPr>
        <p:spPr>
          <a:xfrm flipH="1">
            <a:off x="2685448" y="635267"/>
            <a:ext cx="753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Chi-square test for categorical features</a:t>
            </a:r>
          </a:p>
        </p:txBody>
      </p:sp>
    </p:spTree>
    <p:extLst>
      <p:ext uri="{BB962C8B-B14F-4D97-AF65-F5344CB8AC3E}">
        <p14:creationId xmlns:p14="http://schemas.microsoft.com/office/powerpoint/2010/main" val="357033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365E-3BBB-4C68-A717-D1381E8F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891" y="585609"/>
            <a:ext cx="8911687" cy="1280890"/>
          </a:xfrm>
        </p:spPr>
        <p:txBody>
          <a:bodyPr/>
          <a:lstStyle/>
          <a:p>
            <a:pPr algn="ctr"/>
            <a:r>
              <a:rPr lang="en-IN" b="1" u="sng" dirty="0"/>
              <a:t>Split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F05A-47B4-469F-B06C-7EA77EF1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992" y="2079058"/>
            <a:ext cx="2890787" cy="2290812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en-IN" dirty="0"/>
              <a:t>Divide dataset into: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Independent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Dependent</a:t>
            </a:r>
          </a:p>
          <a:p>
            <a:pPr>
              <a:buFont typeface="+mj-lt"/>
              <a:buAutoNum type="arabicParenR"/>
            </a:pPr>
            <a:r>
              <a:rPr lang="en-IN" dirty="0"/>
              <a:t>Training data : 70%</a:t>
            </a:r>
          </a:p>
          <a:p>
            <a:pPr>
              <a:buFont typeface="+mj-lt"/>
              <a:buAutoNum type="arabicParenR"/>
            </a:pPr>
            <a:r>
              <a:rPr lang="en-IN" dirty="0"/>
              <a:t>Test data : 30%</a:t>
            </a:r>
          </a:p>
        </p:txBody>
      </p:sp>
    </p:spTree>
    <p:extLst>
      <p:ext uri="{BB962C8B-B14F-4D97-AF65-F5344CB8AC3E}">
        <p14:creationId xmlns:p14="http://schemas.microsoft.com/office/powerpoint/2010/main" val="15713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0625-66B0-4535-9FDB-FA5F309B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Challenge 1 :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CAA9-2AE3-4C8A-9AB5-170F3BD9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884" y="2133599"/>
            <a:ext cx="4273600" cy="17838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Build models</a:t>
            </a:r>
          </a:p>
          <a:p>
            <a:r>
              <a:rPr lang="en-IN" dirty="0"/>
              <a:t>Fit data</a:t>
            </a:r>
          </a:p>
          <a:p>
            <a:r>
              <a:rPr lang="en-IN" dirty="0"/>
              <a:t>Evaluate models’ performance</a:t>
            </a:r>
          </a:p>
          <a:p>
            <a:r>
              <a:rPr lang="en-IN" dirty="0"/>
              <a:t>Compare various performance parameters</a:t>
            </a:r>
          </a:p>
        </p:txBody>
      </p:sp>
    </p:spTree>
    <p:extLst>
      <p:ext uri="{BB962C8B-B14F-4D97-AF65-F5344CB8AC3E}">
        <p14:creationId xmlns:p14="http://schemas.microsoft.com/office/powerpoint/2010/main" val="192380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845397-F7A0-4CBF-A555-DA6BDC0C2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277" y="2945465"/>
            <a:ext cx="4279232" cy="3413554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2162E-9681-4E9D-8A2C-89AA297E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780" y="632203"/>
            <a:ext cx="8911687" cy="1280890"/>
          </a:xfrm>
        </p:spPr>
        <p:txBody>
          <a:bodyPr/>
          <a:lstStyle/>
          <a:p>
            <a:pPr algn="ctr"/>
            <a:r>
              <a:rPr lang="en-IN" b="1" u="sng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BC13-30AC-4BEB-A166-A31F3A5BF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193" y="1913093"/>
            <a:ext cx="8915400" cy="609600"/>
          </a:xfrm>
        </p:spPr>
        <p:txBody>
          <a:bodyPr/>
          <a:lstStyle/>
          <a:p>
            <a:pPr algn="ctr"/>
            <a:r>
              <a:rPr lang="en-IN" dirty="0"/>
              <a:t>Build a best model that predicts which customers are likely to churn</a:t>
            </a:r>
          </a:p>
        </p:txBody>
      </p:sp>
    </p:spTree>
    <p:extLst>
      <p:ext uri="{BB962C8B-B14F-4D97-AF65-F5344CB8AC3E}">
        <p14:creationId xmlns:p14="http://schemas.microsoft.com/office/powerpoint/2010/main" val="54322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5764-FF7A-4BF3-9749-C73F9E54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7436600" cy="935183"/>
          </a:xfrm>
        </p:spPr>
        <p:txBody>
          <a:bodyPr/>
          <a:lstStyle/>
          <a:p>
            <a:pPr algn="ctr"/>
            <a:r>
              <a:rPr lang="en-IN" b="1" dirty="0"/>
              <a:t>Abbreviations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5325-86D4-4B93-844A-B681B5B8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113" y="1738964"/>
            <a:ext cx="5707780" cy="4494926"/>
          </a:xfrm>
        </p:spPr>
        <p:txBody>
          <a:bodyPr>
            <a:normAutofit/>
          </a:bodyPr>
          <a:lstStyle/>
          <a:p>
            <a:r>
              <a:rPr lang="en-IN" b="1" u="sng" dirty="0" err="1"/>
              <a:t>lr</a:t>
            </a:r>
            <a:r>
              <a:rPr lang="en-IN" dirty="0"/>
              <a:t> : Logistic Regression</a:t>
            </a:r>
          </a:p>
          <a:p>
            <a:r>
              <a:rPr lang="en-IN" b="1" u="sng" dirty="0" err="1"/>
              <a:t>gnb</a:t>
            </a:r>
            <a:r>
              <a:rPr lang="en-IN" dirty="0"/>
              <a:t> : Gaussian naïve bayes</a:t>
            </a:r>
          </a:p>
          <a:p>
            <a:r>
              <a:rPr lang="en-IN" b="1" u="sng" dirty="0" err="1"/>
              <a:t>knn</a:t>
            </a:r>
            <a:r>
              <a:rPr lang="en-IN" dirty="0"/>
              <a:t> : k-nearest neighbors</a:t>
            </a:r>
          </a:p>
          <a:p>
            <a:r>
              <a:rPr lang="en-IN" b="1" u="sng" dirty="0"/>
              <a:t>svc</a:t>
            </a:r>
            <a:r>
              <a:rPr lang="en-IN" dirty="0"/>
              <a:t> : Support Vector Classification</a:t>
            </a:r>
          </a:p>
          <a:p>
            <a:r>
              <a:rPr lang="en-IN" b="1" u="sng" dirty="0" err="1"/>
              <a:t>dtc</a:t>
            </a:r>
            <a:r>
              <a:rPr lang="en-IN" dirty="0"/>
              <a:t> : Decision Tree Classification</a:t>
            </a:r>
          </a:p>
          <a:p>
            <a:r>
              <a:rPr lang="en-IN" b="1" u="sng" dirty="0"/>
              <a:t>rfc</a:t>
            </a:r>
            <a:r>
              <a:rPr lang="en-IN" dirty="0"/>
              <a:t> : Random Forest Classification</a:t>
            </a:r>
          </a:p>
          <a:p>
            <a:r>
              <a:rPr lang="en-IN" b="1" u="sng" dirty="0"/>
              <a:t>bag</a:t>
            </a:r>
            <a:r>
              <a:rPr lang="en-IN" dirty="0"/>
              <a:t> : Bagging Classification</a:t>
            </a:r>
          </a:p>
          <a:p>
            <a:r>
              <a:rPr lang="en-IN" b="1" u="sng" dirty="0"/>
              <a:t>abc</a:t>
            </a:r>
            <a:r>
              <a:rPr lang="en-IN" dirty="0"/>
              <a:t> : Adaptive Boosting Classification</a:t>
            </a:r>
          </a:p>
          <a:p>
            <a:r>
              <a:rPr lang="en-IN" b="1" u="sng" dirty="0"/>
              <a:t>xgb</a:t>
            </a:r>
            <a:r>
              <a:rPr lang="en-IN" dirty="0"/>
              <a:t> : Extreme Gradient Boosting Classification</a:t>
            </a:r>
          </a:p>
          <a:p>
            <a:r>
              <a:rPr lang="en-IN" b="1" u="sng" dirty="0" err="1"/>
              <a:t>stc</a:t>
            </a:r>
            <a:r>
              <a:rPr lang="en-IN" dirty="0"/>
              <a:t> : Stacking Classification</a:t>
            </a:r>
          </a:p>
          <a:p>
            <a:r>
              <a:rPr lang="en-IN" b="1" u="sng" dirty="0"/>
              <a:t>CV</a:t>
            </a:r>
            <a:r>
              <a:rPr lang="en-IN" dirty="0"/>
              <a:t> : Cross Validation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539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5EB7-8AA9-4B65-81C6-3CA22C18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773483" cy="1069936"/>
          </a:xfrm>
        </p:spPr>
        <p:txBody>
          <a:bodyPr/>
          <a:lstStyle/>
          <a:p>
            <a:pPr algn="ctr"/>
            <a:r>
              <a:rPr lang="en-IN" b="1" u="sng" dirty="0"/>
              <a:t>Finding optimum k in inn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6B2F2-FB5A-445A-8F79-28D7CAB5A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77" y="1559296"/>
            <a:ext cx="7065178" cy="4445893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AC0CB-7854-433C-99CB-210BF38A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624" y="6233890"/>
            <a:ext cx="3170083" cy="4409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2491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93D88-7A96-40BB-A8A0-83B02F8C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682" y="567891"/>
            <a:ext cx="8739739" cy="6208294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45F9D3-6DCE-4C46-804A-CC8CA029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527" y="-111344"/>
            <a:ext cx="8911687" cy="679235"/>
          </a:xfrm>
        </p:spPr>
        <p:txBody>
          <a:bodyPr/>
          <a:lstStyle/>
          <a:p>
            <a:pPr algn="ctr"/>
            <a:r>
              <a:rPr lang="en-IN" b="1" u="sng" dirty="0"/>
              <a:t>Comparison (f1_train - CV)</a:t>
            </a:r>
          </a:p>
        </p:txBody>
      </p:sp>
    </p:spTree>
    <p:extLst>
      <p:ext uri="{BB962C8B-B14F-4D97-AF65-F5344CB8AC3E}">
        <p14:creationId xmlns:p14="http://schemas.microsoft.com/office/powerpoint/2010/main" val="2433858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830B-325B-4C82-BEFD-B1684914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38" y="594786"/>
            <a:ext cx="8911687" cy="1280890"/>
          </a:xfrm>
        </p:spPr>
        <p:txBody>
          <a:bodyPr/>
          <a:lstStyle/>
          <a:p>
            <a:pPr algn="ctr"/>
            <a:r>
              <a:rPr lang="en-IN" b="1" u="sng" dirty="0"/>
              <a:t>Comparison (f1-train)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371D83-7CDD-475D-8485-5B824C91E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87" y="1549667"/>
            <a:ext cx="9311938" cy="4889634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419079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F41FF2-7A69-49E8-A971-A083F27C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206" y="614037"/>
            <a:ext cx="9496406" cy="1280890"/>
          </a:xfrm>
        </p:spPr>
        <p:txBody>
          <a:bodyPr/>
          <a:lstStyle/>
          <a:p>
            <a:pPr algn="ctr"/>
            <a:r>
              <a:rPr lang="en-IN" b="1" u="sng" dirty="0"/>
              <a:t>Comparison (f1-test)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6EFA1-591D-4CBE-AB78-AF46B6788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62" y="1549667"/>
            <a:ext cx="8932244" cy="4783755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81037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1EC627-7AA2-444E-8996-268CF19C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206" y="614037"/>
            <a:ext cx="9496406" cy="1280890"/>
          </a:xfrm>
        </p:spPr>
        <p:txBody>
          <a:bodyPr/>
          <a:lstStyle/>
          <a:p>
            <a:pPr algn="ctr"/>
            <a:r>
              <a:rPr lang="en-IN" b="1" u="sng" dirty="0"/>
              <a:t>Comparison (ROC_AUC curve)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B1B460-4099-441C-B617-F1331A547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07" y="1606168"/>
            <a:ext cx="8990801" cy="4977511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015256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038FB3-651D-421B-8365-5EC6647E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206" y="614037"/>
            <a:ext cx="9496406" cy="1280890"/>
          </a:xfrm>
        </p:spPr>
        <p:txBody>
          <a:bodyPr/>
          <a:lstStyle/>
          <a:p>
            <a:pPr algn="ctr"/>
            <a:r>
              <a:rPr lang="en-IN" b="1" u="sng" dirty="0"/>
              <a:t>Comparison (ROC_AUC score)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0ADA4-529C-4901-85A2-2BC063DF0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96" y="1446456"/>
            <a:ext cx="8788225" cy="4797507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714709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02B603-A1DB-4A4B-8606-71F1310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206" y="614037"/>
            <a:ext cx="9496406" cy="1280890"/>
          </a:xfrm>
        </p:spPr>
        <p:txBody>
          <a:bodyPr/>
          <a:lstStyle/>
          <a:p>
            <a:pPr algn="ctr"/>
            <a:r>
              <a:rPr lang="en-IN" b="1" u="sng" dirty="0"/>
              <a:t>Comparison : Time taken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93E2EA-DD3C-4392-911C-FB678A610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06" y="1546741"/>
            <a:ext cx="8548097" cy="469722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160191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C8F2-28F8-4A64-9B4A-A876D4E06D87}"/>
              </a:ext>
            </a:extLst>
          </p:cNvPr>
          <p:cNvSpPr txBox="1">
            <a:spLocks/>
          </p:cNvSpPr>
          <p:nvPr/>
        </p:nvSpPr>
        <p:spPr>
          <a:xfrm>
            <a:off x="1979330" y="2567964"/>
            <a:ext cx="9496406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/>
              <a:t>Comparison :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713882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EA3D38-D666-4CD6-B9C6-3FBED2A607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85" y="242506"/>
            <a:ext cx="3033340" cy="31175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53293F-A2CA-4836-A3EB-9DB5E4F4FE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541" y="242506"/>
            <a:ext cx="3033341" cy="31175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EA266-0FC9-43B2-94EF-9598218FA47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30" y="3669448"/>
            <a:ext cx="3144865" cy="29935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813031-F772-4920-BB07-CFF427376E1F}"/>
              </a:ext>
            </a:extLst>
          </p:cNvPr>
          <p:cNvSpPr txBox="1"/>
          <p:nvPr/>
        </p:nvSpPr>
        <p:spPr>
          <a:xfrm flipH="1">
            <a:off x="2810034" y="157179"/>
            <a:ext cx="481264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rfr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284CB-9000-471B-ABF7-D018B0C0504A}"/>
              </a:ext>
            </a:extLst>
          </p:cNvPr>
          <p:cNvSpPr txBox="1"/>
          <p:nvPr/>
        </p:nvSpPr>
        <p:spPr>
          <a:xfrm flipH="1">
            <a:off x="8941871" y="166804"/>
            <a:ext cx="594101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18DC6-4243-4E30-84F8-CAB36D70D2F6}"/>
              </a:ext>
            </a:extLst>
          </p:cNvPr>
          <p:cNvSpPr txBox="1"/>
          <p:nvPr/>
        </p:nvSpPr>
        <p:spPr>
          <a:xfrm flipH="1">
            <a:off x="5791827" y="3553294"/>
            <a:ext cx="594101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xgb</a:t>
            </a:r>
          </a:p>
        </p:txBody>
      </p:sp>
    </p:spTree>
    <p:extLst>
      <p:ext uri="{BB962C8B-B14F-4D97-AF65-F5344CB8AC3E}">
        <p14:creationId xmlns:p14="http://schemas.microsoft.com/office/powerpoint/2010/main" val="350428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5810-3DF1-4589-8BD7-3FC71A41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031" y="614485"/>
            <a:ext cx="8911687" cy="1280890"/>
          </a:xfrm>
        </p:spPr>
        <p:txBody>
          <a:bodyPr/>
          <a:lstStyle/>
          <a:p>
            <a:pPr algn="ctr"/>
            <a:r>
              <a:rPr lang="en-US" sz="3600" b="1" u="sng" dirty="0">
                <a:latin typeface="+mj-lt"/>
              </a:rPr>
              <a:t>Why Bank churn Prediction?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0825-4EFF-4A88-9CC2-3E7C9E6F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91866"/>
            <a:ext cx="8915400" cy="1899385"/>
          </a:xfrm>
        </p:spPr>
        <p:txBody>
          <a:bodyPr/>
          <a:lstStyle/>
          <a:p>
            <a:r>
              <a:rPr lang="en-IN" dirty="0"/>
              <a:t>It is a challenge to retain customers</a:t>
            </a:r>
          </a:p>
          <a:p>
            <a:r>
              <a:rPr lang="en-IN" dirty="0"/>
              <a:t>Retaining customers takes less efforts than targeting new customers</a:t>
            </a:r>
          </a:p>
        </p:txBody>
      </p:sp>
    </p:spTree>
    <p:extLst>
      <p:ext uri="{BB962C8B-B14F-4D97-AF65-F5344CB8AC3E}">
        <p14:creationId xmlns:p14="http://schemas.microsoft.com/office/powerpoint/2010/main" val="2286714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3EB8C1-3A24-4AE3-A249-FBC8223129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451438"/>
              </p:ext>
            </p:extLst>
          </p:nvPr>
        </p:nvGraphicFramePr>
        <p:xfrm>
          <a:off x="1925053" y="2133600"/>
          <a:ext cx="9579558" cy="28651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96593">
                  <a:extLst>
                    <a:ext uri="{9D8B030D-6E8A-4147-A177-3AD203B41FA5}">
                      <a16:colId xmlns:a16="http://schemas.microsoft.com/office/drawing/2014/main" val="3614625682"/>
                    </a:ext>
                  </a:extLst>
                </a:gridCol>
                <a:gridCol w="1596593">
                  <a:extLst>
                    <a:ext uri="{9D8B030D-6E8A-4147-A177-3AD203B41FA5}">
                      <a16:colId xmlns:a16="http://schemas.microsoft.com/office/drawing/2014/main" val="286379389"/>
                    </a:ext>
                  </a:extLst>
                </a:gridCol>
                <a:gridCol w="1596593">
                  <a:extLst>
                    <a:ext uri="{9D8B030D-6E8A-4147-A177-3AD203B41FA5}">
                      <a16:colId xmlns:a16="http://schemas.microsoft.com/office/drawing/2014/main" val="1310865140"/>
                    </a:ext>
                  </a:extLst>
                </a:gridCol>
                <a:gridCol w="1596593">
                  <a:extLst>
                    <a:ext uri="{9D8B030D-6E8A-4147-A177-3AD203B41FA5}">
                      <a16:colId xmlns:a16="http://schemas.microsoft.com/office/drawing/2014/main" val="1361727968"/>
                    </a:ext>
                  </a:extLst>
                </a:gridCol>
                <a:gridCol w="1596593">
                  <a:extLst>
                    <a:ext uri="{9D8B030D-6E8A-4147-A177-3AD203B41FA5}">
                      <a16:colId xmlns:a16="http://schemas.microsoft.com/office/drawing/2014/main" val="760681559"/>
                    </a:ext>
                  </a:extLst>
                </a:gridCol>
                <a:gridCol w="1596593">
                  <a:extLst>
                    <a:ext uri="{9D8B030D-6E8A-4147-A177-3AD203B41FA5}">
                      <a16:colId xmlns:a16="http://schemas.microsoft.com/office/drawing/2014/main" val="283136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Prediction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1662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rfc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219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abc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78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40809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xgb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61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0712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E6FC4F7-5DE2-4163-9A59-FB14F48B5514}"/>
              </a:ext>
            </a:extLst>
          </p:cNvPr>
          <p:cNvSpPr txBox="1">
            <a:spLocks/>
          </p:cNvSpPr>
          <p:nvPr/>
        </p:nvSpPr>
        <p:spPr>
          <a:xfrm>
            <a:off x="2008206" y="614037"/>
            <a:ext cx="949640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/>
              <a:t>Comparison : Classification_report</a:t>
            </a:r>
          </a:p>
        </p:txBody>
      </p:sp>
    </p:spTree>
    <p:extLst>
      <p:ext uri="{BB962C8B-B14F-4D97-AF65-F5344CB8AC3E}">
        <p14:creationId xmlns:p14="http://schemas.microsoft.com/office/powerpoint/2010/main" val="900134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8AA8-E2E6-4033-9CAA-1778F601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056" y="382560"/>
            <a:ext cx="8911687" cy="820598"/>
          </a:xfrm>
        </p:spPr>
        <p:txBody>
          <a:bodyPr/>
          <a:lstStyle/>
          <a:p>
            <a:pPr algn="ctr"/>
            <a:r>
              <a:rPr lang="en-IN" b="1" u="sng" dirty="0"/>
              <a:t>Comparison : Precision-Recall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70A5B-5B11-405B-A10B-BF99ECE48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0" y="1743555"/>
            <a:ext cx="3570972" cy="377825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F4F2CA-EB82-4D60-A519-86ACD8AFE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02" y="1743555"/>
            <a:ext cx="3570972" cy="37782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6786A-FCBF-4181-A1C4-E1CBDA3D0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39" y="1736336"/>
            <a:ext cx="3570972" cy="37782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D46B3-70EA-4F21-B623-86754F5D422A}"/>
              </a:ext>
            </a:extLst>
          </p:cNvPr>
          <p:cNvSpPr txBox="1"/>
          <p:nvPr/>
        </p:nvSpPr>
        <p:spPr>
          <a:xfrm flipH="1">
            <a:off x="2778079" y="1367004"/>
            <a:ext cx="58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rfc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915E1-1152-4138-9BD7-D30A36BDA9E5}"/>
              </a:ext>
            </a:extLst>
          </p:cNvPr>
          <p:cNvSpPr txBox="1"/>
          <p:nvPr/>
        </p:nvSpPr>
        <p:spPr>
          <a:xfrm flipH="1">
            <a:off x="6204375" y="1338347"/>
            <a:ext cx="58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abc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E6F8C-0508-433C-987C-7C21D0FC35E7}"/>
              </a:ext>
            </a:extLst>
          </p:cNvPr>
          <p:cNvSpPr txBox="1"/>
          <p:nvPr/>
        </p:nvSpPr>
        <p:spPr>
          <a:xfrm flipH="1">
            <a:off x="9630671" y="1345749"/>
            <a:ext cx="58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xgb</a:t>
            </a:r>
          </a:p>
        </p:txBody>
      </p:sp>
    </p:spTree>
    <p:extLst>
      <p:ext uri="{BB962C8B-B14F-4D97-AF65-F5344CB8AC3E}">
        <p14:creationId xmlns:p14="http://schemas.microsoft.com/office/powerpoint/2010/main" val="2062294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5C00-09DC-4CA4-BB6C-0675891B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790" y="614485"/>
            <a:ext cx="8911687" cy="1280890"/>
          </a:xfrm>
        </p:spPr>
        <p:txBody>
          <a:bodyPr/>
          <a:lstStyle/>
          <a:p>
            <a:pPr algn="ctr"/>
            <a:r>
              <a:rPr lang="en-IN" b="1" u="sng" dirty="0"/>
              <a:t>Prediction Class Frequency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0BAD8-3DC2-455F-90E4-73E081EB8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2" y="1494466"/>
            <a:ext cx="5768221" cy="498333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039250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C296-E208-4179-B0A3-3FA09BBB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28" y="624110"/>
            <a:ext cx="9923647" cy="1280890"/>
          </a:xfrm>
        </p:spPr>
        <p:txBody>
          <a:bodyPr/>
          <a:lstStyle/>
          <a:p>
            <a:r>
              <a:rPr lang="en-IN" b="1" u="sng" dirty="0"/>
              <a:t>Lime tabular explainer at instance </a:t>
            </a:r>
            <a:r>
              <a:rPr lang="en-IN" b="1" u="sng" dirty="0" err="1"/>
              <a:t>x_test</a:t>
            </a:r>
            <a:r>
              <a:rPr lang="en-IN" b="1" u="sng" dirty="0"/>
              <a:t> - 7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8F820-E2D4-4F60-9195-A27C3CDB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1166" y="1765600"/>
            <a:ext cx="10241280" cy="43175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77196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B3558-E765-4F03-943F-6930AAFB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6295" y="231006"/>
            <a:ext cx="10279781" cy="6391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031775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E2ED-019A-4083-A78C-39482973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05" y="604859"/>
            <a:ext cx="8911687" cy="1280890"/>
          </a:xfrm>
        </p:spPr>
        <p:txBody>
          <a:bodyPr/>
          <a:lstStyle/>
          <a:p>
            <a:pPr algn="ctr"/>
            <a:r>
              <a:rPr lang="en-IN" b="1" u="sng" dirty="0"/>
              <a:t>Conclusion –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0FAB-D74B-47C0-8FEF-C84A57BB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79" y="2797743"/>
            <a:ext cx="9788893" cy="474846"/>
          </a:xfrm>
        </p:spPr>
        <p:txBody>
          <a:bodyPr>
            <a:normAutofit fontScale="92500"/>
          </a:bodyPr>
          <a:lstStyle/>
          <a:p>
            <a:r>
              <a:rPr lang="en-IN" b="1" u="sng" dirty="0" err="1"/>
              <a:t>AdaBoostClassifier</a:t>
            </a:r>
            <a:r>
              <a:rPr lang="en-IN" dirty="0"/>
              <a:t> is the </a:t>
            </a:r>
            <a:r>
              <a:rPr lang="en-IN" b="1" u="sng" dirty="0"/>
              <a:t>best model</a:t>
            </a:r>
            <a:r>
              <a:rPr lang="en-IN" dirty="0"/>
              <a:t> for </a:t>
            </a:r>
            <a:r>
              <a:rPr lang="en-IN" b="1" u="sng" dirty="0"/>
              <a:t>predicting</a:t>
            </a:r>
            <a:r>
              <a:rPr lang="en-IN" dirty="0"/>
              <a:t> customer attrition for the </a:t>
            </a:r>
            <a:r>
              <a:rPr lang="en-IN" b="1" u="sng" dirty="0"/>
              <a:t>given dataset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334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E9C2-5DB4-4970-8892-454A921E6367}"/>
              </a:ext>
            </a:extLst>
          </p:cNvPr>
          <p:cNvSpPr txBox="1">
            <a:spLocks/>
          </p:cNvSpPr>
          <p:nvPr/>
        </p:nvSpPr>
        <p:spPr>
          <a:xfrm>
            <a:off x="1822904" y="2788555"/>
            <a:ext cx="10054671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/>
              <a:t>Business Insights (customer attrition = yes)</a:t>
            </a:r>
          </a:p>
        </p:txBody>
      </p:sp>
    </p:spTree>
    <p:extLst>
      <p:ext uri="{BB962C8B-B14F-4D97-AF65-F5344CB8AC3E}">
        <p14:creationId xmlns:p14="http://schemas.microsoft.com/office/powerpoint/2010/main" val="750023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AECD63-AEDB-4C35-AC3C-8684E32C1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76" y="259882"/>
            <a:ext cx="9425488" cy="6169793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416565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F96B8C-1D9F-4610-A4D4-3BAB57726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42" y="1203158"/>
            <a:ext cx="8455561" cy="4265930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78311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D9E0D1-B86A-4A62-8432-AF252118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1924885"/>
            <a:ext cx="8915400" cy="3778250"/>
          </a:xfrm>
        </p:spPr>
        <p:txBody>
          <a:bodyPr/>
          <a:lstStyle/>
          <a:p>
            <a:r>
              <a:rPr lang="en-IN" dirty="0"/>
              <a:t>Special attention should be paid to attrition of customers of both genders having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Geography : Germany, France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Age group : [35-55]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Inactive members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Balance : [90,000 – 1,60,000]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Credit score : [550 – 750]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No. of products = 1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AD074B-BCDF-441B-8E63-2620337B6C9A}"/>
              </a:ext>
            </a:extLst>
          </p:cNvPr>
          <p:cNvSpPr txBox="1">
            <a:spLocks/>
          </p:cNvSpPr>
          <p:nvPr/>
        </p:nvSpPr>
        <p:spPr>
          <a:xfrm>
            <a:off x="1640156" y="728748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/>
              <a:t>Business Insights</a:t>
            </a:r>
          </a:p>
        </p:txBody>
      </p:sp>
    </p:spTree>
    <p:extLst>
      <p:ext uri="{BB962C8B-B14F-4D97-AF65-F5344CB8AC3E}">
        <p14:creationId xmlns:p14="http://schemas.microsoft.com/office/powerpoint/2010/main" val="156590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D393-1201-4813-8110-9935B823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414" y="604860"/>
            <a:ext cx="8911687" cy="1280890"/>
          </a:xfrm>
        </p:spPr>
        <p:txBody>
          <a:bodyPr/>
          <a:lstStyle/>
          <a:p>
            <a:pPr algn="ctr"/>
            <a:r>
              <a:rPr lang="en-IN" b="1" u="sng" dirty="0"/>
              <a:t>Benefits of </a:t>
            </a:r>
            <a:r>
              <a:rPr lang="en-US" sz="3600" b="1" u="sng" dirty="0">
                <a:latin typeface="+mj-lt"/>
              </a:rPr>
              <a:t>Bank churn Prediction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0389-755E-48B3-ADC5-236C5E79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95612"/>
            <a:ext cx="8915400" cy="2563528"/>
          </a:xfrm>
        </p:spPr>
        <p:txBody>
          <a:bodyPr>
            <a:normAutofit/>
          </a:bodyPr>
          <a:lstStyle/>
          <a:p>
            <a:r>
              <a:rPr lang="en-IN" dirty="0"/>
              <a:t>Understand situations</a:t>
            </a:r>
          </a:p>
          <a:p>
            <a:r>
              <a:rPr lang="en-IN" dirty="0"/>
              <a:t>Set realistic goals</a:t>
            </a:r>
          </a:p>
          <a:p>
            <a:r>
              <a:rPr lang="en-IN" dirty="0"/>
              <a:t>Strategizing business models</a:t>
            </a:r>
          </a:p>
          <a:p>
            <a:r>
              <a:rPr lang="en-IN" dirty="0"/>
              <a:t>Best location to open branch</a:t>
            </a:r>
          </a:p>
          <a:p>
            <a:r>
              <a:rPr lang="en-IN" dirty="0"/>
              <a:t>Innovative ideas to retain customers &amp; target customers</a:t>
            </a:r>
          </a:p>
        </p:txBody>
      </p:sp>
    </p:spTree>
    <p:extLst>
      <p:ext uri="{BB962C8B-B14F-4D97-AF65-F5344CB8AC3E}">
        <p14:creationId xmlns:p14="http://schemas.microsoft.com/office/powerpoint/2010/main" val="3168658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DA703D-9907-4206-83D7-1DC550CC4CBD}"/>
              </a:ext>
            </a:extLst>
          </p:cNvPr>
          <p:cNvSpPr/>
          <p:nvPr/>
        </p:nvSpPr>
        <p:spPr>
          <a:xfrm>
            <a:off x="2473693" y="2409069"/>
            <a:ext cx="80852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  <a:p>
            <a:pPr algn="ctr"/>
            <a:r>
              <a:rPr lang="en-US" sz="5400" b="1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please</a:t>
            </a:r>
            <a:r>
              <a:rPr lang="en-US" sz="5400" b="1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35696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14F6-DE74-422E-B53B-EF97D37B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462" y="662611"/>
            <a:ext cx="3503075" cy="1280890"/>
          </a:xfrm>
        </p:spPr>
        <p:txBody>
          <a:bodyPr/>
          <a:lstStyle/>
          <a:p>
            <a:r>
              <a:rPr lang="en-IN" b="1" u="sng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4ADD-338F-4FD3-A82C-484DAD08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462" y="2774483"/>
            <a:ext cx="5861769" cy="2140017"/>
          </a:xfrm>
        </p:spPr>
        <p:txBody>
          <a:bodyPr/>
          <a:lstStyle/>
          <a:p>
            <a:r>
              <a:rPr lang="en-IN" dirty="0"/>
              <a:t>Break problem into parts</a:t>
            </a:r>
          </a:p>
          <a:p>
            <a:r>
              <a:rPr lang="en-IN" dirty="0"/>
              <a:t>Try different solutions to each problem</a:t>
            </a:r>
          </a:p>
          <a:p>
            <a:r>
              <a:rPr lang="en-IN" dirty="0"/>
              <a:t>Face the challenges</a:t>
            </a:r>
          </a:p>
          <a:p>
            <a:r>
              <a:rPr lang="en-IN" dirty="0"/>
              <a:t>Select the best solution</a:t>
            </a:r>
          </a:p>
        </p:txBody>
      </p:sp>
    </p:spTree>
    <p:extLst>
      <p:ext uri="{BB962C8B-B14F-4D97-AF65-F5344CB8AC3E}">
        <p14:creationId xmlns:p14="http://schemas.microsoft.com/office/powerpoint/2010/main" val="380337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EB73-7262-4217-B827-C93DC530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Steps of Mentioned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325B-27C0-4273-8A7D-F140F46F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306" y="1613835"/>
            <a:ext cx="6820582" cy="505647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Read data</a:t>
            </a:r>
          </a:p>
          <a:p>
            <a:r>
              <a:rPr lang="en-IN" dirty="0"/>
              <a:t>Describe data</a:t>
            </a:r>
          </a:p>
          <a:p>
            <a:r>
              <a:rPr lang="en-IN" dirty="0"/>
              <a:t>Pre-Process the data</a:t>
            </a:r>
          </a:p>
          <a:p>
            <a:r>
              <a:rPr lang="en-IN" dirty="0"/>
              <a:t>Perform </a:t>
            </a:r>
            <a:r>
              <a:rPr lang="en-US" dirty="0"/>
              <a:t>Exploratory Data Analysis (EDA)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Split data</a:t>
            </a:r>
          </a:p>
          <a:p>
            <a:r>
              <a:rPr lang="en-IN" dirty="0"/>
              <a:t>Build model</a:t>
            </a:r>
          </a:p>
          <a:p>
            <a:r>
              <a:rPr lang="en-IN" dirty="0"/>
              <a:t>Evaluate model</a:t>
            </a:r>
          </a:p>
          <a:p>
            <a:r>
              <a:rPr lang="en-IN" dirty="0"/>
              <a:t>Compare models (if more than one)</a:t>
            </a:r>
          </a:p>
          <a:p>
            <a:r>
              <a:rPr lang="en-IN" dirty="0"/>
              <a:t>Select best model</a:t>
            </a:r>
          </a:p>
          <a:p>
            <a:r>
              <a:rPr lang="en-IN" dirty="0"/>
              <a:t>Tune model with hyperparameter tuning if required</a:t>
            </a:r>
          </a:p>
          <a:p>
            <a:r>
              <a:rPr lang="en-IN" dirty="0"/>
              <a:t>Predict data</a:t>
            </a:r>
          </a:p>
          <a:p>
            <a:r>
              <a:rPr lang="en-IN" dirty="0"/>
              <a:t>Visualize data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47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AF65-DA66-4420-B618-14CB4884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75" y="514951"/>
            <a:ext cx="4090076" cy="1280890"/>
          </a:xfrm>
        </p:spPr>
        <p:txBody>
          <a:bodyPr/>
          <a:lstStyle/>
          <a:p>
            <a:pPr algn="ctr"/>
            <a:r>
              <a:rPr lang="en-IN" b="1" u="sng" dirty="0"/>
              <a:t>Data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B979E-9913-45AC-8045-772EB41A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57" y="1259162"/>
            <a:ext cx="6463280" cy="51897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53599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EDE3C4-D92C-445E-AC91-D389D44B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75" y="514951"/>
            <a:ext cx="4090076" cy="1280890"/>
          </a:xfrm>
        </p:spPr>
        <p:txBody>
          <a:bodyPr/>
          <a:lstStyle/>
          <a:p>
            <a:pPr algn="ctr"/>
            <a:r>
              <a:rPr lang="en-IN" b="1" u="sng" dirty="0"/>
              <a:t>Data 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C5595-E1AB-4620-BEC9-C66E848FB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1" y="1511167"/>
            <a:ext cx="11598442" cy="36864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89038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28B089-2484-4D80-B347-69CFACE3EB0A}"/>
              </a:ext>
            </a:extLst>
          </p:cNvPr>
          <p:cNvSpPr txBox="1">
            <a:spLocks/>
          </p:cNvSpPr>
          <p:nvPr/>
        </p:nvSpPr>
        <p:spPr>
          <a:xfrm>
            <a:off x="3387551" y="2788555"/>
            <a:ext cx="541689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5509480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2407</TotalTime>
  <Words>496</Words>
  <Application>Microsoft Office PowerPoint</Application>
  <PresentationFormat>Widescreen</PresentationFormat>
  <Paragraphs>140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Wingdings</vt:lpstr>
      <vt:lpstr>Wingdings 3</vt:lpstr>
      <vt:lpstr>Wisp</vt:lpstr>
      <vt:lpstr>Bank Churn prediction (Classification)</vt:lpstr>
      <vt:lpstr>Business Objective</vt:lpstr>
      <vt:lpstr>Why Bank churn Prediction?</vt:lpstr>
      <vt:lpstr>Benefits of Bank churn Prediction</vt:lpstr>
      <vt:lpstr>Methodology</vt:lpstr>
      <vt:lpstr>Steps of Mentioned Methodology</vt:lpstr>
      <vt:lpstr>Data Information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pre-processing + Feature Engineering</vt:lpstr>
      <vt:lpstr>PowerPoint Presentation</vt:lpstr>
      <vt:lpstr>PowerPoint Presentation</vt:lpstr>
      <vt:lpstr>Split data</vt:lpstr>
      <vt:lpstr>Challenge 1 : Model comparison</vt:lpstr>
      <vt:lpstr>Abbreviations</vt:lpstr>
      <vt:lpstr>Finding optimum k in inn</vt:lpstr>
      <vt:lpstr>Comparison (f1_train - CV)</vt:lpstr>
      <vt:lpstr>Comparison (f1-train)</vt:lpstr>
      <vt:lpstr>Comparison (f1-test)</vt:lpstr>
      <vt:lpstr>Comparison (ROC_AUC curve)</vt:lpstr>
      <vt:lpstr>Comparison (ROC_AUC score)</vt:lpstr>
      <vt:lpstr>Comparison : Time taken</vt:lpstr>
      <vt:lpstr>PowerPoint Presentation</vt:lpstr>
      <vt:lpstr>PowerPoint Presentation</vt:lpstr>
      <vt:lpstr>PowerPoint Presentation</vt:lpstr>
      <vt:lpstr>Comparison : Precision-Recall curve</vt:lpstr>
      <vt:lpstr>Prediction Class Frequency</vt:lpstr>
      <vt:lpstr>Lime tabular explainer at instance x_test - 7</vt:lpstr>
      <vt:lpstr>PowerPoint Presentation</vt:lpstr>
      <vt:lpstr>Conclusion – Best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297</cp:revision>
  <dcterms:created xsi:type="dcterms:W3CDTF">2022-10-03T03:08:24Z</dcterms:created>
  <dcterms:modified xsi:type="dcterms:W3CDTF">2022-10-06T11:33:59Z</dcterms:modified>
</cp:coreProperties>
</file>