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96" r:id="rId11"/>
    <p:sldId id="262" r:id="rId12"/>
    <p:sldId id="312" r:id="rId13"/>
    <p:sldId id="297" r:id="rId14"/>
    <p:sldId id="266" r:id="rId15"/>
    <p:sldId id="313" r:id="rId16"/>
    <p:sldId id="314" r:id="rId17"/>
    <p:sldId id="276" r:id="rId18"/>
    <p:sldId id="292" r:id="rId19"/>
    <p:sldId id="315" r:id="rId20"/>
    <p:sldId id="274" r:id="rId21"/>
    <p:sldId id="319" r:id="rId22"/>
    <p:sldId id="298" r:id="rId23"/>
    <p:sldId id="307" r:id="rId24"/>
    <p:sldId id="316" r:id="rId25"/>
    <p:sldId id="318" r:id="rId26"/>
    <p:sldId id="317" r:id="rId27"/>
    <p:sldId id="284" r:id="rId28"/>
    <p:sldId id="308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6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97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72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21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4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4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0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6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6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3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5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3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F3AD-A5D0-4BE0-B013-C8F92A54E63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0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1A72-6F6A-42D1-B91E-F14C35588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Mall Customers Segmentation</a:t>
            </a:r>
            <a:br>
              <a:rPr lang="en-IN" dirty="0"/>
            </a:br>
            <a:r>
              <a:rPr lang="en-IN" dirty="0"/>
              <a:t>(Clustering)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787B9-8AFE-4AE4-A1BF-78A70FFB1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 Divya Ramani</a:t>
            </a:r>
          </a:p>
        </p:txBody>
      </p:sp>
    </p:spTree>
    <p:extLst>
      <p:ext uri="{BB962C8B-B14F-4D97-AF65-F5344CB8AC3E}">
        <p14:creationId xmlns:p14="http://schemas.microsoft.com/office/powerpoint/2010/main" val="335904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020F-7F4D-44B4-9608-83A6F7CC930F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1) Check skewness and density</a:t>
            </a:r>
          </a:p>
        </p:txBody>
      </p:sp>
    </p:spTree>
    <p:extLst>
      <p:ext uri="{BB962C8B-B14F-4D97-AF65-F5344CB8AC3E}">
        <p14:creationId xmlns:p14="http://schemas.microsoft.com/office/powerpoint/2010/main" val="185908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BA4CED-B118-451A-8D5F-0B39686086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54" y="53687"/>
            <a:ext cx="9310298" cy="67506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26700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16A55A-28AC-4DC9-8403-FD44A970D0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64557" y="1562661"/>
            <a:ext cx="4062885" cy="3732678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72936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588-7574-40EC-80EE-A72A31E0FC32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2) Check correlations and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243481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44F7C-B5D1-4BD3-8E27-92EC36C6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76" y="934689"/>
            <a:ext cx="6771048" cy="49886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1945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588-7574-40EC-80EE-A72A31E0FC32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3) Check outliers</a:t>
            </a:r>
          </a:p>
        </p:txBody>
      </p:sp>
    </p:spTree>
    <p:extLst>
      <p:ext uri="{BB962C8B-B14F-4D97-AF65-F5344CB8AC3E}">
        <p14:creationId xmlns:p14="http://schemas.microsoft.com/office/powerpoint/2010/main" val="157332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7E179-23A5-457B-BD07-FC3D9813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28" y="686333"/>
            <a:ext cx="9188318" cy="5485333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7811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625-66B0-4535-9FDB-FA5F309B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Challenge 1 :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CAA9-2AE3-4C8A-9AB5-170F3BD9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884" y="2133599"/>
            <a:ext cx="4273600" cy="17838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Build models</a:t>
            </a:r>
          </a:p>
          <a:p>
            <a:r>
              <a:rPr lang="en-IN" dirty="0"/>
              <a:t>Fit data</a:t>
            </a:r>
          </a:p>
          <a:p>
            <a:r>
              <a:rPr lang="en-IN" dirty="0"/>
              <a:t>Evaluate models’ performance</a:t>
            </a:r>
          </a:p>
          <a:p>
            <a:r>
              <a:rPr lang="en-IN" dirty="0"/>
              <a:t>Compare various performance parameters</a:t>
            </a:r>
          </a:p>
        </p:txBody>
      </p:sp>
    </p:spTree>
    <p:extLst>
      <p:ext uri="{BB962C8B-B14F-4D97-AF65-F5344CB8AC3E}">
        <p14:creationId xmlns:p14="http://schemas.microsoft.com/office/powerpoint/2010/main" val="192380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5EB7-8AA9-4B65-81C6-3CA22C18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773483" cy="1069936"/>
          </a:xfrm>
        </p:spPr>
        <p:txBody>
          <a:bodyPr/>
          <a:lstStyle/>
          <a:p>
            <a:pPr algn="ctr"/>
            <a:r>
              <a:rPr lang="en-IN" b="1" u="sng" dirty="0"/>
              <a:t>Finding optimum k in k-means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153554B-055C-46B3-96BE-1DEB6C061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30" y="1694046"/>
            <a:ext cx="10795513" cy="4336884"/>
          </a:xfrm>
          <a:ln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2E3207-D81A-4018-B98B-920F17040951}"/>
              </a:ext>
            </a:extLst>
          </p:cNvPr>
          <p:cNvSpPr txBox="1"/>
          <p:nvPr/>
        </p:nvSpPr>
        <p:spPr>
          <a:xfrm>
            <a:off x="5183313" y="6318606"/>
            <a:ext cx="182537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3052491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5EB7-8AA9-4B65-81C6-3CA22C18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773483" cy="10699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/>
              <a:t>Finding optimum k in agglomerative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6405E-0EBF-4507-B3F7-12711AEA03E0}"/>
              </a:ext>
            </a:extLst>
          </p:cNvPr>
          <p:cNvSpPr txBox="1"/>
          <p:nvPr/>
        </p:nvSpPr>
        <p:spPr>
          <a:xfrm>
            <a:off x="5183313" y="6318606"/>
            <a:ext cx="182537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K = 5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BFB1ABE-0891-43CB-8B7A-3C6E7AA1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6" y="1479479"/>
            <a:ext cx="10941977" cy="4448710"/>
          </a:xfrm>
          <a:ln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10256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845397-F7A0-4CBF-A555-DA6BDC0C2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277" y="2945465"/>
            <a:ext cx="4279232" cy="3413554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2162E-9681-4E9D-8A2C-89AA297E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780" y="632203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BC13-30AC-4BEB-A166-A31F3A5B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193" y="1913093"/>
            <a:ext cx="8915400" cy="609600"/>
          </a:xfrm>
        </p:spPr>
        <p:txBody>
          <a:bodyPr/>
          <a:lstStyle/>
          <a:p>
            <a:pPr algn="ctr"/>
            <a:r>
              <a:rPr lang="en-IN" dirty="0"/>
              <a:t>Build a best model that clusters similar customers</a:t>
            </a:r>
          </a:p>
        </p:txBody>
      </p:sp>
    </p:spTree>
    <p:extLst>
      <p:ext uri="{BB962C8B-B14F-4D97-AF65-F5344CB8AC3E}">
        <p14:creationId xmlns:p14="http://schemas.microsoft.com/office/powerpoint/2010/main" val="54322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830B-325B-4C82-BEFD-B1684914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38" y="103901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Comparison (linkage in agglomerative)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4B23EC-068F-40F9-9A20-699BEF16B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71" y="879099"/>
            <a:ext cx="4266667" cy="2844444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653B73-5732-4218-BE10-176404781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92" y="879099"/>
            <a:ext cx="4266667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94DF1D-227E-446D-B68F-DE3FD5395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71" y="3932995"/>
            <a:ext cx="4266667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EAED14-F4DF-41B1-B13D-A2950223D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92" y="3935300"/>
            <a:ext cx="4266667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1907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45F9D3-6DCE-4C46-804A-CC8CA029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527" y="523923"/>
            <a:ext cx="8911687" cy="679235"/>
          </a:xfrm>
        </p:spPr>
        <p:txBody>
          <a:bodyPr/>
          <a:lstStyle/>
          <a:p>
            <a:pPr algn="ctr"/>
            <a:r>
              <a:rPr lang="en-IN" b="1" u="sng" dirty="0"/>
              <a:t>Comparison (</a:t>
            </a:r>
            <a:r>
              <a:rPr lang="en-IN" b="1" u="sng" dirty="0" err="1"/>
              <a:t>ch_index</a:t>
            </a:r>
            <a:r>
              <a:rPr lang="en-IN" b="1" u="sng" dirty="0"/>
              <a:t>/VRC)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D0F2A-079F-43D3-A71E-F6B06610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18" y="1659959"/>
            <a:ext cx="5202137" cy="4018418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801A7-1F9C-4E66-B0DE-63D9BA34E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03" y="1659959"/>
            <a:ext cx="5202138" cy="40184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515548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45F9D3-6DCE-4C46-804A-CC8CA029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527" y="523923"/>
            <a:ext cx="8911687" cy="679235"/>
          </a:xfrm>
        </p:spPr>
        <p:txBody>
          <a:bodyPr/>
          <a:lstStyle/>
          <a:p>
            <a:pPr algn="ctr"/>
            <a:r>
              <a:rPr lang="en-IN" b="1" u="sng" dirty="0"/>
              <a:t>Comparison (silhouette score)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6E88DA69-2BC8-406E-8E94-CE262DCE3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56" y="1623462"/>
            <a:ext cx="5286209" cy="41162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E89831-0E3E-43D7-8931-838DA42F5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94" y="1623462"/>
            <a:ext cx="5286211" cy="41162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33858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C8F2-28F8-4A64-9B4A-A876D4E06D87}"/>
              </a:ext>
            </a:extLst>
          </p:cNvPr>
          <p:cNvSpPr txBox="1">
            <a:spLocks/>
          </p:cNvSpPr>
          <p:nvPr/>
        </p:nvSpPr>
        <p:spPr>
          <a:xfrm>
            <a:off x="1979330" y="2567963"/>
            <a:ext cx="9496406" cy="28029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Comparison : k-means vs agglomerative plots</a:t>
            </a:r>
          </a:p>
          <a:p>
            <a:pPr algn="ctr"/>
            <a:endParaRPr lang="en-IN" b="1" u="sng" dirty="0"/>
          </a:p>
          <a:p>
            <a:pPr algn="ctr"/>
            <a:r>
              <a:rPr lang="en-IN" sz="1800" dirty="0"/>
              <a:t>k = k-means</a:t>
            </a:r>
          </a:p>
          <a:p>
            <a:pPr algn="ctr"/>
            <a:r>
              <a:rPr lang="en-IN" sz="1800" dirty="0"/>
              <a:t>a = agglomerative</a:t>
            </a:r>
          </a:p>
          <a:p>
            <a:pPr algn="ctr"/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713882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DA9B-A07D-4D8C-8CE4-B8D4BED1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068" y="13216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Annual income vs spending score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E510F8B-8CB6-45C2-8D5C-9BD38B091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37" y="864417"/>
            <a:ext cx="4228571" cy="2844444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20CF6D-D8DD-4055-93A6-25F06515D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88" y="3910986"/>
            <a:ext cx="4266667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2BB1DB-E870-4D29-B560-5B94E0989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96" y="864417"/>
            <a:ext cx="4228571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8C411AC-EB07-49F8-8286-7FEE71658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96" y="3910986"/>
            <a:ext cx="4266667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569532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DA9B-A07D-4D8C-8CE4-B8D4BED1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068" y="13216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Age vs spending 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CC9AB8-7C00-4C07-82BD-DE9EB805B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19" y="751953"/>
            <a:ext cx="4279365" cy="2844444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2231C-1732-4CCB-8E6B-8B836132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13" y="3785134"/>
            <a:ext cx="4228571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9C6D3B-7093-4FA0-BED0-B5B1D7B55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80" y="751953"/>
            <a:ext cx="4279365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DBE484-43C6-46C1-B476-37A259F17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74" y="3785134"/>
            <a:ext cx="4228571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94289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DA9B-A07D-4D8C-8CE4-B8D4BED1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068" y="13216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Age vs Annual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3FA426-220D-4D8B-B9C6-260FB3A90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90" y="772608"/>
            <a:ext cx="4279365" cy="2844444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3FD99A-A3DC-4C15-8CF5-D513DD93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90" y="3819626"/>
            <a:ext cx="4279364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401A6A-7B41-45E9-B727-BEED0F782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1" y="772608"/>
            <a:ext cx="4279365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B068DE-A1E2-457C-9CDE-0C976771A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3819626"/>
            <a:ext cx="4279364" cy="2844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444086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E2ED-019A-4083-A78C-39482973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05" y="604859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Conclusion –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0FAB-D74B-47C0-8FEF-C84A57BB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708" y="2797742"/>
            <a:ext cx="8470232" cy="1280889"/>
          </a:xfrm>
        </p:spPr>
        <p:txBody>
          <a:bodyPr>
            <a:normAutofit/>
          </a:bodyPr>
          <a:lstStyle/>
          <a:p>
            <a:r>
              <a:rPr lang="en-IN" b="1" u="sng" dirty="0"/>
              <a:t>Both models provide good clusters</a:t>
            </a:r>
          </a:p>
          <a:p>
            <a:r>
              <a:rPr lang="en-IN" b="1" u="sng" dirty="0"/>
              <a:t>Agglomerative</a:t>
            </a:r>
            <a:r>
              <a:rPr lang="en-IN" dirty="0"/>
              <a:t> is the </a:t>
            </a:r>
            <a:r>
              <a:rPr lang="en-IN" b="1" u="sng" dirty="0"/>
              <a:t>best model (time taken - wise)</a:t>
            </a:r>
            <a:r>
              <a:rPr lang="en-IN" dirty="0"/>
              <a:t> for segmenting mall customers for the </a:t>
            </a:r>
            <a:r>
              <a:rPr lang="en-IN" b="1" u="sng" dirty="0"/>
              <a:t>given dataset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334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D9E0D1-B86A-4A62-8432-AF252118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924885"/>
            <a:ext cx="8915400" cy="3778250"/>
          </a:xfrm>
        </p:spPr>
        <p:txBody>
          <a:bodyPr/>
          <a:lstStyle/>
          <a:p>
            <a:r>
              <a:rPr lang="en-IN" dirty="0"/>
              <a:t>Male spend less than females</a:t>
            </a:r>
          </a:p>
          <a:p>
            <a:r>
              <a:rPr lang="en-IN" dirty="0"/>
              <a:t>(In terms of sales) Special attention should be paid to customers of both genders having: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High income and high spending score – Target audience(1)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30 - 50 age and high annual income – Target audience(2)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&lt; 40 age and low spending score – Target audience(3)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AD074B-BCDF-441B-8E63-2620337B6C9A}"/>
              </a:ext>
            </a:extLst>
          </p:cNvPr>
          <p:cNvSpPr txBox="1">
            <a:spLocks/>
          </p:cNvSpPr>
          <p:nvPr/>
        </p:nvSpPr>
        <p:spPr>
          <a:xfrm>
            <a:off x="1640156" y="728748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Business Insights</a:t>
            </a:r>
          </a:p>
        </p:txBody>
      </p:sp>
    </p:spTree>
    <p:extLst>
      <p:ext uri="{BB962C8B-B14F-4D97-AF65-F5344CB8AC3E}">
        <p14:creationId xmlns:p14="http://schemas.microsoft.com/office/powerpoint/2010/main" val="1565907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DA703D-9907-4206-83D7-1DC550CC4CBD}"/>
              </a:ext>
            </a:extLst>
          </p:cNvPr>
          <p:cNvSpPr/>
          <p:nvPr/>
        </p:nvSpPr>
        <p:spPr>
          <a:xfrm>
            <a:off x="2473693" y="2409069"/>
            <a:ext cx="80852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  <a:p>
            <a:pPr algn="ctr"/>
            <a:r>
              <a:rPr lang="en-US" sz="54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please</a:t>
            </a:r>
            <a:r>
              <a:rPr lang="en-US" sz="5400" b="1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569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5810-3DF1-4589-8BD7-3FC71A41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031" y="614485"/>
            <a:ext cx="8911687" cy="1280890"/>
          </a:xfrm>
        </p:spPr>
        <p:txBody>
          <a:bodyPr/>
          <a:lstStyle/>
          <a:p>
            <a:pPr algn="ctr"/>
            <a:r>
              <a:rPr lang="en-US" sz="3600" b="1" u="sng" dirty="0">
                <a:latin typeface="+mj-lt"/>
              </a:rPr>
              <a:t>Why </a:t>
            </a:r>
            <a:r>
              <a:rPr lang="en-US" b="1" u="sng" dirty="0"/>
              <a:t>C</a:t>
            </a:r>
            <a:r>
              <a:rPr lang="en-US" sz="3600" b="1" u="sng" dirty="0">
                <a:latin typeface="+mj-lt"/>
              </a:rPr>
              <a:t>ustomer </a:t>
            </a:r>
            <a:r>
              <a:rPr lang="en-US" b="1" u="sng" dirty="0"/>
              <a:t>S</a:t>
            </a:r>
            <a:r>
              <a:rPr lang="en-US" sz="3600" b="1" u="sng" dirty="0">
                <a:latin typeface="+mj-lt"/>
              </a:rPr>
              <a:t>egmentation?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0825-4EFF-4A88-9CC2-3E7C9E6F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91866"/>
            <a:ext cx="8915400" cy="1899385"/>
          </a:xfrm>
        </p:spPr>
        <p:txBody>
          <a:bodyPr/>
          <a:lstStyle/>
          <a:p>
            <a:r>
              <a:rPr lang="en-IN" dirty="0"/>
              <a:t>Customers can be grouped in various ways</a:t>
            </a:r>
          </a:p>
          <a:p>
            <a:r>
              <a:rPr lang="en-IN" dirty="0"/>
              <a:t>Meet needs of each segmented base groups</a:t>
            </a:r>
          </a:p>
          <a:p>
            <a:r>
              <a:rPr lang="en-IN" dirty="0"/>
              <a:t>Boosts sales and revenue</a:t>
            </a:r>
          </a:p>
          <a:p>
            <a:r>
              <a:rPr lang="en-IN" dirty="0"/>
              <a:t>Customer satisfaction helps to retain existing customers and bring in more new customers</a:t>
            </a:r>
          </a:p>
        </p:txBody>
      </p:sp>
    </p:spTree>
    <p:extLst>
      <p:ext uri="{BB962C8B-B14F-4D97-AF65-F5344CB8AC3E}">
        <p14:creationId xmlns:p14="http://schemas.microsoft.com/office/powerpoint/2010/main" val="228671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D393-1201-4813-8110-9935B823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414" y="604860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Benefits of </a:t>
            </a:r>
            <a:r>
              <a:rPr lang="en-US" b="1" u="sng" dirty="0"/>
              <a:t>C</a:t>
            </a:r>
            <a:r>
              <a:rPr lang="en-US" sz="3600" b="1" u="sng" dirty="0">
                <a:latin typeface="+mj-lt"/>
              </a:rPr>
              <a:t>ustomer </a:t>
            </a:r>
            <a:r>
              <a:rPr lang="en-US" b="1" u="sng" dirty="0"/>
              <a:t>S</a:t>
            </a:r>
            <a:r>
              <a:rPr lang="en-US" sz="3600" b="1" u="sng" dirty="0">
                <a:latin typeface="+mj-lt"/>
              </a:rPr>
              <a:t>egmentation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0389-755E-48B3-ADC5-236C5E79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95612"/>
            <a:ext cx="8915400" cy="2563528"/>
          </a:xfrm>
        </p:spPr>
        <p:txBody>
          <a:bodyPr>
            <a:normAutofit/>
          </a:bodyPr>
          <a:lstStyle/>
          <a:p>
            <a:r>
              <a:rPr lang="en-IN" dirty="0"/>
              <a:t>Understand target audience</a:t>
            </a:r>
          </a:p>
          <a:p>
            <a:r>
              <a:rPr lang="en-IN" dirty="0"/>
              <a:t>Improved Customer services and offerings</a:t>
            </a:r>
          </a:p>
          <a:p>
            <a:r>
              <a:rPr lang="en-IN" dirty="0"/>
              <a:t>Set realistic goals</a:t>
            </a:r>
          </a:p>
          <a:p>
            <a:r>
              <a:rPr lang="en-IN" dirty="0"/>
              <a:t>Re-Strategizing business models</a:t>
            </a:r>
          </a:p>
          <a:p>
            <a:r>
              <a:rPr lang="en-IN" dirty="0"/>
              <a:t>Best location to open branch</a:t>
            </a:r>
          </a:p>
          <a:p>
            <a:r>
              <a:rPr lang="en-IN" dirty="0"/>
              <a:t>Innovative ideas to retain customers &amp; target customers</a:t>
            </a:r>
          </a:p>
        </p:txBody>
      </p:sp>
    </p:spTree>
    <p:extLst>
      <p:ext uri="{BB962C8B-B14F-4D97-AF65-F5344CB8AC3E}">
        <p14:creationId xmlns:p14="http://schemas.microsoft.com/office/powerpoint/2010/main" val="316865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14F6-DE74-422E-B53B-EF97D37B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462" y="662611"/>
            <a:ext cx="3503075" cy="1280890"/>
          </a:xfrm>
        </p:spPr>
        <p:txBody>
          <a:bodyPr/>
          <a:lstStyle/>
          <a:p>
            <a:r>
              <a:rPr lang="en-IN" b="1" u="sn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4ADD-338F-4FD3-A82C-484DAD08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462" y="2774483"/>
            <a:ext cx="5861769" cy="2140017"/>
          </a:xfrm>
        </p:spPr>
        <p:txBody>
          <a:bodyPr/>
          <a:lstStyle/>
          <a:p>
            <a:r>
              <a:rPr lang="en-IN" dirty="0"/>
              <a:t>Break problem into parts</a:t>
            </a:r>
          </a:p>
          <a:p>
            <a:r>
              <a:rPr lang="en-IN" dirty="0"/>
              <a:t>Try different solutions to each problem</a:t>
            </a:r>
          </a:p>
          <a:p>
            <a:r>
              <a:rPr lang="en-IN" dirty="0"/>
              <a:t>Face the challenges</a:t>
            </a:r>
          </a:p>
          <a:p>
            <a:r>
              <a:rPr lang="en-IN" dirty="0"/>
              <a:t>Select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380337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EB73-7262-4217-B827-C93DC530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Steps of Mentioned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325B-27C0-4273-8A7D-F140F46F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306" y="1613835"/>
            <a:ext cx="6820582" cy="5056471"/>
          </a:xfrm>
        </p:spPr>
        <p:txBody>
          <a:bodyPr>
            <a:normAutofit/>
          </a:bodyPr>
          <a:lstStyle/>
          <a:p>
            <a:r>
              <a:rPr lang="en-IN" dirty="0"/>
              <a:t>Read data</a:t>
            </a:r>
          </a:p>
          <a:p>
            <a:r>
              <a:rPr lang="en-IN" dirty="0"/>
              <a:t>Describe data</a:t>
            </a:r>
          </a:p>
          <a:p>
            <a:r>
              <a:rPr lang="en-IN" dirty="0"/>
              <a:t>Pre-Process the data</a:t>
            </a:r>
          </a:p>
          <a:p>
            <a:r>
              <a:rPr lang="en-IN" dirty="0"/>
              <a:t>Perform </a:t>
            </a:r>
            <a:r>
              <a:rPr lang="en-US" dirty="0"/>
              <a:t>Exploratory Data Analysis (EDA)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Build model</a:t>
            </a:r>
          </a:p>
          <a:p>
            <a:r>
              <a:rPr lang="en-IN" dirty="0"/>
              <a:t>Evaluate model</a:t>
            </a:r>
          </a:p>
          <a:p>
            <a:r>
              <a:rPr lang="en-IN" dirty="0"/>
              <a:t>Compare models (if more than one)</a:t>
            </a:r>
          </a:p>
          <a:p>
            <a:r>
              <a:rPr lang="en-IN" dirty="0"/>
              <a:t>Select best model</a:t>
            </a:r>
          </a:p>
          <a:p>
            <a:r>
              <a:rPr lang="en-IN" dirty="0"/>
              <a:t>Tune model with hyperparameter tuning if required</a:t>
            </a:r>
          </a:p>
          <a:p>
            <a:r>
              <a:rPr lang="en-IN" dirty="0"/>
              <a:t>Cluster data</a:t>
            </a:r>
          </a:p>
          <a:p>
            <a:r>
              <a:rPr lang="en-IN" dirty="0"/>
              <a:t>Visualize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47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AF65-DA66-4420-B618-14CB4884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75" y="514951"/>
            <a:ext cx="4090076" cy="1280890"/>
          </a:xfrm>
        </p:spPr>
        <p:txBody>
          <a:bodyPr/>
          <a:lstStyle/>
          <a:p>
            <a:pPr algn="ctr"/>
            <a:r>
              <a:rPr lang="en-IN" b="1" u="sng" dirty="0"/>
              <a:t>Data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A45FA-A33B-4449-BEB4-402C2BBB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93" y="1636213"/>
            <a:ext cx="7466923" cy="38857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3599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EDE3C4-D92C-445E-AC91-D389D44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75" y="514951"/>
            <a:ext cx="4090076" cy="1280890"/>
          </a:xfrm>
        </p:spPr>
        <p:txBody>
          <a:bodyPr/>
          <a:lstStyle/>
          <a:p>
            <a:pPr algn="ctr"/>
            <a:r>
              <a:rPr lang="en-IN" b="1" u="sng" dirty="0"/>
              <a:t>Data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56692-3A0B-4339-9A77-2F3A133B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34" y="1599526"/>
            <a:ext cx="8110144" cy="39260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89038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28B089-2484-4D80-B347-69CFACE3EB0A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5509480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3078</TotalTime>
  <Words>346</Words>
  <Application>Microsoft Office PowerPoint</Application>
  <PresentationFormat>Widescreen</PresentationFormat>
  <Paragraphs>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Wingdings</vt:lpstr>
      <vt:lpstr>Wingdings 3</vt:lpstr>
      <vt:lpstr>Wisp</vt:lpstr>
      <vt:lpstr>Mall Customers Segmentation (Clustering)</vt:lpstr>
      <vt:lpstr>Business Objective</vt:lpstr>
      <vt:lpstr>Why Customer Segmentation?</vt:lpstr>
      <vt:lpstr>Benefits of Customer Segmentation</vt:lpstr>
      <vt:lpstr>Methodology</vt:lpstr>
      <vt:lpstr>Steps of Mentioned Methodology</vt:lpstr>
      <vt:lpstr>Data Information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 1 : Model comparison</vt:lpstr>
      <vt:lpstr>Finding optimum k in k-means</vt:lpstr>
      <vt:lpstr>Finding optimum k in agglomerative</vt:lpstr>
      <vt:lpstr>Comparison (linkage in agglomerative)</vt:lpstr>
      <vt:lpstr>Comparison (ch_index/VRC)</vt:lpstr>
      <vt:lpstr>Comparison (silhouette score)</vt:lpstr>
      <vt:lpstr>PowerPoint Presentation</vt:lpstr>
      <vt:lpstr>Annual income vs spending score</vt:lpstr>
      <vt:lpstr>Age vs spending score</vt:lpstr>
      <vt:lpstr>Age vs Annual income</vt:lpstr>
      <vt:lpstr>Conclusion – Best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385</cp:revision>
  <dcterms:created xsi:type="dcterms:W3CDTF">2022-10-03T03:08:24Z</dcterms:created>
  <dcterms:modified xsi:type="dcterms:W3CDTF">2022-10-10T06:49:18Z</dcterms:modified>
</cp:coreProperties>
</file>