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314" r:id="rId9"/>
    <p:sldId id="313" r:id="rId10"/>
    <p:sldId id="264" r:id="rId11"/>
    <p:sldId id="265" r:id="rId12"/>
    <p:sldId id="296" r:id="rId13"/>
    <p:sldId id="262" r:id="rId14"/>
    <p:sldId id="297" r:id="rId15"/>
    <p:sldId id="290" r:id="rId16"/>
    <p:sldId id="315" r:id="rId17"/>
    <p:sldId id="266" r:id="rId18"/>
    <p:sldId id="309" r:id="rId19"/>
    <p:sldId id="305" r:id="rId20"/>
    <p:sldId id="316" r:id="rId21"/>
    <p:sldId id="275" r:id="rId22"/>
    <p:sldId id="276" r:id="rId23"/>
    <p:sldId id="274" r:id="rId24"/>
    <p:sldId id="277" r:id="rId25"/>
    <p:sldId id="294" r:id="rId26"/>
    <p:sldId id="317" r:id="rId27"/>
    <p:sldId id="284" r:id="rId28"/>
    <p:sldId id="318" r:id="rId29"/>
    <p:sldId id="31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97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7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21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4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6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F3AD-A5D0-4BE0-B013-C8F92A54E63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5A305A-FBCC-4E60-9CDA-01D3B3C8B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A72-6F6A-42D1-B91E-F14C35588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PPI Forecasting</a:t>
            </a:r>
            <a:br>
              <a:rPr lang="en-IN" dirty="0"/>
            </a:br>
            <a:r>
              <a:rPr lang="en-IN" dirty="0"/>
              <a:t>(Time series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787B9-8AFE-4AE4-A1BF-78A70FFB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Divya Ramani</a:t>
            </a:r>
          </a:p>
        </p:txBody>
      </p:sp>
    </p:spTree>
    <p:extLst>
      <p:ext uri="{BB962C8B-B14F-4D97-AF65-F5344CB8AC3E}">
        <p14:creationId xmlns:p14="http://schemas.microsoft.com/office/powerpoint/2010/main" val="33590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EDE3C4-D92C-445E-AC91-D389D44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75" y="514951"/>
            <a:ext cx="4090076" cy="1280890"/>
          </a:xfrm>
        </p:spPr>
        <p:txBody>
          <a:bodyPr/>
          <a:lstStyle/>
          <a:p>
            <a:pPr algn="ctr"/>
            <a:r>
              <a:rPr lang="en-IN" b="1" u="sng" dirty="0"/>
              <a:t>Data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9BC81-1D54-40DC-BBC1-4C53D3A7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58" y="1925053"/>
            <a:ext cx="7793981" cy="3465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903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8B089-2484-4D80-B347-69CFACE3EB0A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55094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20F-7F4D-44B4-9608-83A6F7CC930F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1) Check skewness</a:t>
            </a:r>
          </a:p>
        </p:txBody>
      </p:sp>
    </p:spTree>
    <p:extLst>
      <p:ext uri="{BB962C8B-B14F-4D97-AF65-F5344CB8AC3E}">
        <p14:creationId xmlns:p14="http://schemas.microsoft.com/office/powerpoint/2010/main" val="18590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6E4FB-0157-49DC-AEB6-011FEA53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74" y="0"/>
            <a:ext cx="7670533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670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588-7574-40EC-80EE-A72A31E0FC32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2) Check outliers</a:t>
            </a:r>
          </a:p>
        </p:txBody>
      </p:sp>
    </p:spTree>
    <p:extLst>
      <p:ext uri="{BB962C8B-B14F-4D97-AF65-F5344CB8AC3E}">
        <p14:creationId xmlns:p14="http://schemas.microsoft.com/office/powerpoint/2010/main" val="243481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7D032-F717-4847-9ABF-B0AADC33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48" y="1015034"/>
            <a:ext cx="7417104" cy="48279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8776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588-7574-40EC-80EE-A72A31E0FC32}"/>
              </a:ext>
            </a:extLst>
          </p:cNvPr>
          <p:cNvSpPr txBox="1">
            <a:spLocks/>
          </p:cNvSpPr>
          <p:nvPr/>
        </p:nvSpPr>
        <p:spPr>
          <a:xfrm>
            <a:off x="3387551" y="2788555"/>
            <a:ext cx="541689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/>
              <a:t>3) Check correlations and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7901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D6A8D-BF17-41BA-9461-BC7536A0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5" y="1339532"/>
            <a:ext cx="5903576" cy="4178936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1945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32299-5CBE-4464-AE06-42E7EF43F8B3}"/>
              </a:ext>
            </a:extLst>
          </p:cNvPr>
          <p:cNvSpPr txBox="1"/>
          <p:nvPr/>
        </p:nvSpPr>
        <p:spPr>
          <a:xfrm flipH="1">
            <a:off x="2704699" y="125130"/>
            <a:ext cx="753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Check Data Stationarity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A0A12-75C7-42E2-A0EB-7AACA4DD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1129" y="3724979"/>
            <a:ext cx="5165817" cy="2925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3B3D3-5154-4055-A7D0-9BA5E0CD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2152" y="3724979"/>
            <a:ext cx="4553410" cy="2925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60E80-5D3A-4271-BB91-8B680821690C}"/>
              </a:ext>
            </a:extLst>
          </p:cNvPr>
          <p:cNvSpPr txBox="1"/>
          <p:nvPr/>
        </p:nvSpPr>
        <p:spPr>
          <a:xfrm>
            <a:off x="5929162" y="681331"/>
            <a:ext cx="1106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Actual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2FC1A-7E50-462C-856C-A0CBFE3639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38423" y="983589"/>
            <a:ext cx="5909837" cy="2606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1167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0A4489-9A36-4FCB-890D-F024C3FAF24F}"/>
              </a:ext>
            </a:extLst>
          </p:cNvPr>
          <p:cNvSpPr txBox="1"/>
          <p:nvPr/>
        </p:nvSpPr>
        <p:spPr>
          <a:xfrm flipH="1">
            <a:off x="2685448" y="635267"/>
            <a:ext cx="753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PACF/ACF plots (all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CF56C-674C-40AD-B91C-193CA140C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0" y="1655545"/>
            <a:ext cx="10448633" cy="4128538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703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45397-F7A0-4CBF-A555-DA6BDC0C2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77" y="2945465"/>
            <a:ext cx="4279232" cy="34135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162E-9681-4E9D-8A2C-89AA297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780" y="632203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BC13-30AC-4BEB-A166-A31F3A5B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93" y="1913093"/>
            <a:ext cx="8915400" cy="609600"/>
          </a:xfrm>
        </p:spPr>
        <p:txBody>
          <a:bodyPr/>
          <a:lstStyle/>
          <a:p>
            <a:pPr algn="ctr"/>
            <a:r>
              <a:rPr lang="en-IN" dirty="0"/>
              <a:t>Build a best model that forecasts future producer per index</a:t>
            </a:r>
          </a:p>
        </p:txBody>
      </p:sp>
    </p:spTree>
    <p:extLst>
      <p:ext uri="{BB962C8B-B14F-4D97-AF65-F5344CB8AC3E}">
        <p14:creationId xmlns:p14="http://schemas.microsoft.com/office/powerpoint/2010/main" val="54322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0A4489-9A36-4FCB-890D-F024C3FAF24F}"/>
              </a:ext>
            </a:extLst>
          </p:cNvPr>
          <p:cNvSpPr txBox="1"/>
          <p:nvPr/>
        </p:nvSpPr>
        <p:spPr>
          <a:xfrm flipH="1">
            <a:off x="2685448" y="635267"/>
            <a:ext cx="753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PACF/ACF plots (seasonal data)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7F303-999D-4D36-98BB-C432CB368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0" y="1780674"/>
            <a:ext cx="10131953" cy="4003409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18298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365E-3BBB-4C68-A717-D1381E8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91" y="633734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F05A-47B4-469F-B06C-7EA77EF1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47" y="2656574"/>
            <a:ext cx="2890787" cy="102027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arenR"/>
            </a:pPr>
            <a:r>
              <a:rPr lang="en-IN" dirty="0"/>
              <a:t>Define target variable</a:t>
            </a:r>
          </a:p>
          <a:p>
            <a:pPr>
              <a:buFont typeface="+mj-lt"/>
              <a:buAutoNum type="arabicParenR"/>
            </a:pPr>
            <a:r>
              <a:rPr lang="en-IN" dirty="0"/>
              <a:t>Training data : 80%</a:t>
            </a:r>
          </a:p>
          <a:p>
            <a:pPr>
              <a:buFont typeface="+mj-lt"/>
              <a:buAutoNum type="arabicParenR"/>
            </a:pPr>
            <a:r>
              <a:rPr lang="en-IN" dirty="0"/>
              <a:t>Test data : 20%</a:t>
            </a:r>
          </a:p>
        </p:txBody>
      </p:sp>
    </p:spTree>
    <p:extLst>
      <p:ext uri="{BB962C8B-B14F-4D97-AF65-F5344CB8AC3E}">
        <p14:creationId xmlns:p14="http://schemas.microsoft.com/office/powerpoint/2010/main" val="1571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625-66B0-4535-9FDB-FA5F309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 1 :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CAA9-2AE3-4C8A-9AB5-170F3B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884" y="2133599"/>
            <a:ext cx="4273600" cy="17838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Build models</a:t>
            </a:r>
          </a:p>
          <a:p>
            <a:r>
              <a:rPr lang="en-IN" dirty="0"/>
              <a:t>Fit data</a:t>
            </a:r>
          </a:p>
          <a:p>
            <a:r>
              <a:rPr lang="en-IN" dirty="0"/>
              <a:t>Evaluate models’ performance</a:t>
            </a:r>
          </a:p>
          <a:p>
            <a:r>
              <a:rPr lang="en-IN" dirty="0"/>
              <a:t>Compare various performance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F57BED-9114-488E-9F07-EA7828B340BE}"/>
              </a:ext>
            </a:extLst>
          </p:cNvPr>
          <p:cNvSpPr txBox="1">
            <a:spLocks/>
          </p:cNvSpPr>
          <p:nvPr/>
        </p:nvSpPr>
        <p:spPr>
          <a:xfrm>
            <a:off x="4706755" y="4347414"/>
            <a:ext cx="1953928" cy="1783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u="sng" dirty="0"/>
              <a:t>Abbreviations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: </a:t>
            </a:r>
            <a:r>
              <a:rPr lang="en-IN" dirty="0" err="1"/>
              <a:t>arima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ax</a:t>
            </a:r>
            <a:r>
              <a:rPr lang="en-IN" dirty="0"/>
              <a:t> : </a:t>
            </a:r>
            <a:r>
              <a:rPr lang="en-IN" dirty="0" err="1"/>
              <a:t>arimax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 : </a:t>
            </a:r>
            <a:r>
              <a:rPr lang="en-IN" dirty="0" err="1"/>
              <a:t>sarima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sx</a:t>
            </a:r>
            <a:r>
              <a:rPr lang="en-IN" dirty="0"/>
              <a:t> : </a:t>
            </a:r>
            <a:r>
              <a:rPr lang="en-IN" dirty="0" err="1"/>
              <a:t>sarimax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82407-6BFA-4E67-A394-6007599EE856}"/>
              </a:ext>
            </a:extLst>
          </p:cNvPr>
          <p:cNvSpPr txBox="1">
            <a:spLocks/>
          </p:cNvSpPr>
          <p:nvPr/>
        </p:nvSpPr>
        <p:spPr>
          <a:xfrm>
            <a:off x="1193533" y="1477148"/>
            <a:ext cx="9952522" cy="542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rgbClr val="FF0000"/>
                </a:solidFill>
              </a:rPr>
              <a:t>NOTE :</a:t>
            </a:r>
            <a:r>
              <a:rPr lang="en-IN" dirty="0">
                <a:solidFill>
                  <a:srgbClr val="FF0000"/>
                </a:solidFill>
              </a:rPr>
              <a:t> Due to very long execution time on my local machine, p and q of seasonal data is limited to 3.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0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30B-325B-4C82-BEFD-B168491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38" y="594786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Comparison (AIC score)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47D5BC6-9618-4C47-9E36-600C07CFD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13" y="1606892"/>
            <a:ext cx="6152558" cy="4752576"/>
          </a:xfrm>
        </p:spPr>
      </p:pic>
    </p:spTree>
    <p:extLst>
      <p:ext uri="{BB962C8B-B14F-4D97-AF65-F5344CB8AC3E}">
        <p14:creationId xmlns:p14="http://schemas.microsoft.com/office/powerpoint/2010/main" val="241907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F41FF2-7A69-49E8-A971-A083F27C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01" y="604412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(</a:t>
            </a:r>
            <a:r>
              <a:rPr lang="en-IN" b="1" u="sng" dirty="0" err="1"/>
              <a:t>rmse</a:t>
            </a:r>
            <a:r>
              <a:rPr lang="en-IN" b="1" u="sng" dirty="0"/>
              <a:t>)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1CDE5A5-FB04-4BB3-80E4-D7F1A833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78" y="1823906"/>
            <a:ext cx="5545891" cy="4318431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103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EC627-7AA2-444E-8996-268CF19C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92" y="195428"/>
            <a:ext cx="9496406" cy="680471"/>
          </a:xfrm>
        </p:spPr>
        <p:txBody>
          <a:bodyPr/>
          <a:lstStyle/>
          <a:p>
            <a:pPr algn="ctr"/>
            <a:r>
              <a:rPr lang="en-IN" b="1" u="sng" dirty="0"/>
              <a:t>Comparison (Forecasting)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B66DFD1-8E58-40C8-8D18-ED9979493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01" y="960459"/>
            <a:ext cx="5008529" cy="2730001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68DBFB-134F-4E09-8022-17E1B78C02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08" y="960459"/>
            <a:ext cx="5089225" cy="2730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F17921-F622-4A8F-B9B7-0C49016F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2" y="3988937"/>
            <a:ext cx="5089225" cy="267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9D01BF-01A5-4261-9C5C-AE9B1854A1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09" y="3988936"/>
            <a:ext cx="5089225" cy="26736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25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EC627-7AA2-444E-8996-268CF19C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92" y="195428"/>
            <a:ext cx="9496406" cy="1280890"/>
          </a:xfrm>
        </p:spPr>
        <p:txBody>
          <a:bodyPr/>
          <a:lstStyle/>
          <a:p>
            <a:pPr algn="ctr"/>
            <a:r>
              <a:rPr lang="en-IN" b="1" u="sng" dirty="0"/>
              <a:t>Comparison (Forecasting error rate)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BF646D-16D1-41F3-B76B-517608D25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39" y="943276"/>
            <a:ext cx="7650274" cy="5719296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136577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E2ED-019A-4083-A78C-39482973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04859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Conclusion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0FAB-D74B-47C0-8FEF-C84A57BB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9" y="2797743"/>
            <a:ext cx="9788893" cy="474846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SARIMAX</a:t>
            </a:r>
            <a:r>
              <a:rPr lang="en-IN" dirty="0"/>
              <a:t> is the </a:t>
            </a:r>
            <a:r>
              <a:rPr lang="en-IN" b="1" u="sng" dirty="0"/>
              <a:t>best model</a:t>
            </a:r>
            <a:r>
              <a:rPr lang="en-IN" dirty="0"/>
              <a:t> for forecasting </a:t>
            </a:r>
            <a:r>
              <a:rPr lang="en-IN" dirty="0" err="1"/>
              <a:t>ppi</a:t>
            </a:r>
            <a:r>
              <a:rPr lang="en-IN" dirty="0"/>
              <a:t> for the </a:t>
            </a:r>
            <a:r>
              <a:rPr lang="en-IN" b="1" u="sng" dirty="0"/>
              <a:t>given dataset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3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FD76-45AD-42EF-A93B-39A36F56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900" y="672237"/>
            <a:ext cx="3070199" cy="68492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Final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C0B24-D12B-45F9-A415-5D2205E6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8" y="1453416"/>
            <a:ext cx="11148008" cy="461684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1067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B63E-B70D-45FE-8646-FB3198C0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031" y="787739"/>
            <a:ext cx="1545938" cy="887056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9222-3548-4BD3-B4F7-B9AF4754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389" y="2532246"/>
            <a:ext cx="5775142" cy="1793507"/>
          </a:xfrm>
        </p:spPr>
        <p:txBody>
          <a:bodyPr/>
          <a:lstStyle/>
          <a:p>
            <a:r>
              <a:rPr lang="en-IN" dirty="0"/>
              <a:t>PPI is </a:t>
            </a:r>
          </a:p>
          <a:p>
            <a:pPr lvl="1"/>
            <a:r>
              <a:rPr lang="en-IN" dirty="0"/>
              <a:t>decreasing in 2002(economic slowdown)</a:t>
            </a:r>
          </a:p>
          <a:p>
            <a:pPr lvl="1"/>
            <a:r>
              <a:rPr lang="en-IN" dirty="0"/>
              <a:t>increasing after 2002(high rise leads to inflation)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1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810-3DF1-4589-8BD7-3FC71A41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1" y="614485"/>
            <a:ext cx="8911687" cy="1280890"/>
          </a:xfrm>
        </p:spPr>
        <p:txBody>
          <a:bodyPr/>
          <a:lstStyle/>
          <a:p>
            <a:pPr algn="ctr"/>
            <a:r>
              <a:rPr lang="en-US" sz="3600" b="1" u="sng" dirty="0">
                <a:latin typeface="+mj-lt"/>
              </a:rPr>
              <a:t>Why PPI forecasting?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825-4EFF-4A88-9CC2-3E7C9E6F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31983"/>
            <a:ext cx="8915400" cy="2938913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change over time in the selling prices received by domestic producers of goods and services</a:t>
            </a:r>
          </a:p>
          <a:p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i="0" dirty="0">
                <a:effectLst/>
                <a:latin typeface="arial" panose="020B0604020202020204" pitchFamily="34" charset="0"/>
              </a:rPr>
              <a:t>eflate revenue streams in order to measure real growth in output</a:t>
            </a: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PPI of an economy is rising strongly, it tends to result in future inflation in the prices of consumer goods that discourage consumers from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rial" panose="020B0604020202020204" pitchFamily="34" charset="0"/>
              </a:rPr>
              <a:t>saving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rial" panose="020B0604020202020204" pitchFamily="34" charset="0"/>
              </a:rPr>
              <a:t>reduces their purchasing power.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1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A703D-9907-4206-83D7-1DC550CC4CBD}"/>
              </a:ext>
            </a:extLst>
          </p:cNvPr>
          <p:cNvSpPr/>
          <p:nvPr/>
        </p:nvSpPr>
        <p:spPr>
          <a:xfrm>
            <a:off x="2473693" y="2409069"/>
            <a:ext cx="80852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please</a:t>
            </a:r>
            <a:r>
              <a:rPr lang="en-US" sz="5400" b="1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69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D393-1201-4813-8110-9935B823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414" y="604860"/>
            <a:ext cx="8911687" cy="1280890"/>
          </a:xfrm>
        </p:spPr>
        <p:txBody>
          <a:bodyPr/>
          <a:lstStyle/>
          <a:p>
            <a:pPr algn="ctr"/>
            <a:r>
              <a:rPr lang="en-IN" b="1" u="sng" dirty="0"/>
              <a:t>Benefits of </a:t>
            </a:r>
            <a:r>
              <a:rPr lang="en-US" sz="3600" b="1" u="sng" dirty="0">
                <a:latin typeface="+mj-lt"/>
              </a:rPr>
              <a:t>PPI forecasting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389-755E-48B3-ADC5-236C5E79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687" y="2595612"/>
            <a:ext cx="7128591" cy="2563528"/>
          </a:xfrm>
        </p:spPr>
        <p:txBody>
          <a:bodyPr>
            <a:normAutofit/>
          </a:bodyPr>
          <a:lstStyle/>
          <a:p>
            <a:r>
              <a:rPr lang="en-IN" dirty="0"/>
              <a:t>Understand future inflation situations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Source Sans Pro Web"/>
              </a:rPr>
              <a:t>Indicator of overall price movement at the producer level</a:t>
            </a:r>
            <a:endParaRPr lang="en-IN" dirty="0"/>
          </a:p>
          <a:p>
            <a:r>
              <a:rPr lang="en-US" i="0" dirty="0">
                <a:solidFill>
                  <a:srgbClr val="333333"/>
                </a:solidFill>
                <a:effectLst/>
                <a:latin typeface="Source Sans Pro Web"/>
              </a:rPr>
              <a:t>Deflator of other economic series 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Source Sans Pro Web"/>
              </a:rPr>
              <a:t>Comparison of input and output costs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Source Sans Pro Web"/>
              </a:rPr>
              <a:t>Find appropriate and best solution to reduce upcoming inflation</a:t>
            </a:r>
          </a:p>
        </p:txBody>
      </p:sp>
    </p:spTree>
    <p:extLst>
      <p:ext uri="{BB962C8B-B14F-4D97-AF65-F5344CB8AC3E}">
        <p14:creationId xmlns:p14="http://schemas.microsoft.com/office/powerpoint/2010/main" val="31686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4F6-DE74-422E-B53B-EF97D37B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62611"/>
            <a:ext cx="3503075" cy="1280890"/>
          </a:xfrm>
        </p:spPr>
        <p:txBody>
          <a:bodyPr/>
          <a:lstStyle/>
          <a:p>
            <a:r>
              <a:rPr lang="en-IN" b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4ADD-338F-4FD3-A82C-484DAD08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62" y="2774483"/>
            <a:ext cx="5861769" cy="2140017"/>
          </a:xfrm>
        </p:spPr>
        <p:txBody>
          <a:bodyPr/>
          <a:lstStyle/>
          <a:p>
            <a:r>
              <a:rPr lang="en-IN" dirty="0"/>
              <a:t>Break problem into parts</a:t>
            </a:r>
          </a:p>
          <a:p>
            <a:r>
              <a:rPr lang="en-IN" dirty="0"/>
              <a:t>Try different solutions to each problem</a:t>
            </a:r>
          </a:p>
          <a:p>
            <a:r>
              <a:rPr lang="en-IN" dirty="0"/>
              <a:t>Face the challenges</a:t>
            </a:r>
          </a:p>
          <a:p>
            <a:r>
              <a:rPr lang="en-IN" dirty="0"/>
              <a:t>Select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803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B73-7262-4217-B827-C93DC53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Steps of Mentioned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25B-27C0-4273-8A7D-F140F46F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338" y="1613835"/>
            <a:ext cx="5781054" cy="50564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Read data</a:t>
            </a:r>
          </a:p>
          <a:p>
            <a:r>
              <a:rPr lang="en-IN" dirty="0"/>
              <a:t>Describe data</a:t>
            </a:r>
          </a:p>
          <a:p>
            <a:r>
              <a:rPr lang="en-IN" dirty="0"/>
              <a:t>Pre-Process the data</a:t>
            </a:r>
          </a:p>
          <a:p>
            <a:r>
              <a:rPr lang="en-IN" dirty="0"/>
              <a:t>Perform </a:t>
            </a:r>
            <a:r>
              <a:rPr lang="en-US" dirty="0"/>
              <a:t>Exploratory Data Analysis (EDA)</a:t>
            </a:r>
          </a:p>
          <a:p>
            <a:r>
              <a:rPr lang="en-IN" dirty="0"/>
              <a:t>Feature Engineering (if required)</a:t>
            </a:r>
          </a:p>
          <a:p>
            <a:r>
              <a:rPr lang="en-IN" dirty="0"/>
              <a:t>Split data</a:t>
            </a:r>
          </a:p>
          <a:p>
            <a:r>
              <a:rPr lang="en-IN" dirty="0"/>
              <a:t>Build model</a:t>
            </a:r>
          </a:p>
          <a:p>
            <a:r>
              <a:rPr lang="en-IN" dirty="0"/>
              <a:t>Evaluate model</a:t>
            </a:r>
          </a:p>
          <a:p>
            <a:r>
              <a:rPr lang="en-IN" dirty="0"/>
              <a:t>Compare models (if more than one)</a:t>
            </a:r>
          </a:p>
          <a:p>
            <a:r>
              <a:rPr lang="en-IN" dirty="0"/>
              <a:t>Select best model</a:t>
            </a:r>
          </a:p>
          <a:p>
            <a:r>
              <a:rPr lang="en-IN" dirty="0"/>
              <a:t>Tune model with hyperparameter tuning if required</a:t>
            </a:r>
          </a:p>
          <a:p>
            <a:r>
              <a:rPr lang="en-IN" dirty="0"/>
              <a:t>Predict data</a:t>
            </a:r>
          </a:p>
          <a:p>
            <a:r>
              <a:rPr lang="en-IN" dirty="0"/>
              <a:t>Visualize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F65-DA66-4420-B618-14CB4884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28" y="514951"/>
            <a:ext cx="5303519" cy="1280890"/>
          </a:xfrm>
        </p:spPr>
        <p:txBody>
          <a:bodyPr/>
          <a:lstStyle/>
          <a:p>
            <a:pPr algn="ctr"/>
            <a:r>
              <a:rPr lang="en-IN" b="1" u="sng" dirty="0"/>
              <a:t>(raw) Data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25BE3-AD1E-4984-9755-161ED043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18" y="1369166"/>
            <a:ext cx="5082138" cy="5051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3599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3A7-0E8C-4C00-BE28-EB170B82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14" y="2484120"/>
            <a:ext cx="5014746" cy="18897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Drop unnecessary columns</a:t>
            </a:r>
          </a:p>
          <a:p>
            <a:r>
              <a:rPr lang="en-IN" dirty="0"/>
              <a:t>Check for duplicates</a:t>
            </a:r>
          </a:p>
          <a:p>
            <a:r>
              <a:rPr lang="en-IN" dirty="0"/>
              <a:t>Create dates according to year quarters</a:t>
            </a:r>
          </a:p>
          <a:p>
            <a:r>
              <a:rPr lang="en-IN" dirty="0"/>
              <a:t>Arrange data sequentially, if not</a:t>
            </a:r>
          </a:p>
          <a:p>
            <a:r>
              <a:rPr lang="en-IN" dirty="0"/>
              <a:t>Set date column as index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CFF2F1-1205-4F6E-9560-6F8781F7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28" y="514951"/>
            <a:ext cx="5303519" cy="1280890"/>
          </a:xfrm>
        </p:spPr>
        <p:txBody>
          <a:bodyPr/>
          <a:lstStyle/>
          <a:p>
            <a:pPr algn="ctr"/>
            <a:r>
              <a:rPr lang="en-IN" b="1" u="sng" dirty="0"/>
              <a:t>Pre-process data</a:t>
            </a:r>
          </a:p>
        </p:txBody>
      </p:sp>
    </p:spTree>
    <p:extLst>
      <p:ext uri="{BB962C8B-B14F-4D97-AF65-F5344CB8AC3E}">
        <p14:creationId xmlns:p14="http://schemas.microsoft.com/office/powerpoint/2010/main" val="28982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F65-DA66-4420-B618-14CB4884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28" y="514951"/>
            <a:ext cx="5303519" cy="1280890"/>
          </a:xfrm>
        </p:spPr>
        <p:txBody>
          <a:bodyPr/>
          <a:lstStyle/>
          <a:p>
            <a:pPr algn="ctr"/>
            <a:r>
              <a:rPr lang="en-IN" b="1" u="sng" dirty="0"/>
              <a:t>(final) Data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96B9-8BDC-4BFA-97C7-2EE08CFC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2011680"/>
            <a:ext cx="6660683" cy="333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6829013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2867</TotalTime>
  <Words>397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</vt:lpstr>
      <vt:lpstr>Source Sans Pro Web</vt:lpstr>
      <vt:lpstr>Wingdings</vt:lpstr>
      <vt:lpstr>Wingdings 3</vt:lpstr>
      <vt:lpstr>Wisp</vt:lpstr>
      <vt:lpstr>PPI Forecasting (Time series analysis)</vt:lpstr>
      <vt:lpstr>Business Objective</vt:lpstr>
      <vt:lpstr>Why PPI forecasting?</vt:lpstr>
      <vt:lpstr>Benefits of PPI forecasting</vt:lpstr>
      <vt:lpstr>Methodology</vt:lpstr>
      <vt:lpstr>Steps of Mentioned Methodology</vt:lpstr>
      <vt:lpstr>(raw) Data Information</vt:lpstr>
      <vt:lpstr>Pre-process data</vt:lpstr>
      <vt:lpstr>(final) Data Information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 data</vt:lpstr>
      <vt:lpstr>Challenge 1 : Model comparison</vt:lpstr>
      <vt:lpstr>Comparison (AIC score)</vt:lpstr>
      <vt:lpstr>Comparison (rmse)</vt:lpstr>
      <vt:lpstr>Comparison (Forecasting)</vt:lpstr>
      <vt:lpstr>Comparison (Forecasting error rate)</vt:lpstr>
      <vt:lpstr>Conclusion – Best model</vt:lpstr>
      <vt:lpstr>Final Forecast</vt:lpstr>
      <vt:lpstr>Insight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375</cp:revision>
  <dcterms:created xsi:type="dcterms:W3CDTF">2022-10-03T03:08:24Z</dcterms:created>
  <dcterms:modified xsi:type="dcterms:W3CDTF">2022-10-11T10:31:10Z</dcterms:modified>
</cp:coreProperties>
</file>