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p>
            <a:pPr algn="r"/>
            <a:fld id="{73016248-34C1-49C4-B9B1-FF0AF841139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6042240" y="9493560"/>
            <a:ext cx="169560" cy="184320"/>
          </a:xfrm>
          <a:prstGeom prst="rect">
            <a:avLst/>
          </a:prstGeom>
          <a:noFill/>
          <a:ln>
            <a:noFill/>
          </a:ln>
        </p:spPr>
        <p:txBody>
          <a:bodyPr anchor="b"/>
          <a:p>
            <a:pPr algn="r">
              <a:lnSpc>
                <a:spcPct val="100000"/>
              </a:lnSpc>
            </a:pPr>
            <a:fld id="{17F06131-406D-4462-8DED-2E73049CC4CD}" type="slidenum">
              <a:rPr b="0" lang="en-US" sz="1800" spc="-1" strike="noStrike">
                <a:solidFill>
                  <a:srgbClr val="000000"/>
                </a:solidFill>
                <a:latin typeface="Times New Roman"/>
              </a:rPr>
              <a:t>&lt;number&gt;</a:t>
            </a:fld>
            <a:endParaRPr b="0" lang="en-US" sz="1800" spc="-1" strike="noStrike">
              <a:latin typeface="Times New Roman"/>
            </a:endParaRPr>
          </a:p>
        </p:txBody>
      </p:sp>
      <p:sp>
        <p:nvSpPr>
          <p:cNvPr id="75" name="PlaceHolder 2"/>
          <p:cNvSpPr>
            <a:spLocks noGrp="1"/>
          </p:cNvSpPr>
          <p:nvPr>
            <p:ph type="sldImg"/>
          </p:nvPr>
        </p:nvSpPr>
        <p:spPr>
          <a:xfrm>
            <a:off x="-2319480" y="1265400"/>
            <a:ext cx="11201040" cy="8400600"/>
          </a:xfrm>
          <a:prstGeom prst="rect">
            <a:avLst/>
          </a:prstGeom>
        </p:spPr>
      </p:sp>
      <p:sp>
        <p:nvSpPr>
          <p:cNvPr id="76" name="PlaceHolder 3"/>
          <p:cNvSpPr>
            <a:spLocks noGrp="1"/>
          </p:cNvSpPr>
          <p:nvPr>
            <p:ph type="body"/>
          </p:nvPr>
        </p:nvSpPr>
        <p:spPr>
          <a:xfrm>
            <a:off x="789480" y="605160"/>
            <a:ext cx="5470560" cy="245880"/>
          </a:xfrm>
          <a:prstGeom prst="rect">
            <a:avLst/>
          </a:prstGeom>
        </p:spPr>
        <p:txBody>
          <a:bodyPr/>
          <a:p>
            <a:pPr>
              <a:lnSpc>
                <a:spcPct val="100000"/>
              </a:lnSpc>
            </a:pPr>
            <a:r>
              <a:rPr b="1" lang="en-US" sz="1200" spc="-1" strike="noStrike">
                <a:solidFill>
                  <a:srgbClr val="000000"/>
                </a:solidFill>
                <a:latin typeface="Calibri"/>
                <a:ea typeface="Calibri"/>
              </a:rPr>
              <a:t>Hypothesis: </a:t>
            </a:r>
            <a:r>
              <a:rPr b="0" i="1" lang="en-US" sz="1200" spc="-1" strike="noStrike">
                <a:solidFill>
                  <a:srgbClr val="000000"/>
                </a:solidFill>
                <a:latin typeface="Arial"/>
                <a:ea typeface="Arial"/>
              </a:rPr>
              <a:t>Create a Hypothesis with an emphasis on SMART principles. </a:t>
            </a:r>
            <a:r>
              <a:rPr b="1" i="1" lang="en-US" sz="1200" spc="-1" strike="noStrike">
                <a:solidFill>
                  <a:srgbClr val="000000"/>
                </a:solidFill>
                <a:latin typeface="Arial"/>
                <a:ea typeface="Arial"/>
              </a:rPr>
              <a:t>(</a:t>
            </a:r>
            <a:r>
              <a:rPr b="1" i="1" lang="en-US" sz="1200" spc="-1" strike="noStrike">
                <a:solidFill>
                  <a:srgbClr val="000000"/>
                </a:solidFill>
                <a:latin typeface="Calibri"/>
                <a:ea typeface="Calibri"/>
              </a:rPr>
              <a:t>S – Specific, M – Measurable, A – Achievable, R – Realistic, T – Timebound). </a:t>
            </a:r>
            <a:r>
              <a:rPr b="0" lang="en-US" sz="1200" spc="-1" strike="noStrike">
                <a:solidFill>
                  <a:srgbClr val="000000"/>
                </a:solidFill>
                <a:latin typeface="Calibri"/>
                <a:ea typeface="Calibri"/>
              </a:rPr>
              <a:t>If you cannot do this, you </a:t>
            </a:r>
            <a:r>
              <a:rPr b="1" lang="en-US" sz="1200" spc="-1" strike="noStrike">
                <a:solidFill>
                  <a:srgbClr val="000000"/>
                </a:solidFill>
                <a:latin typeface="Calibri"/>
                <a:ea typeface="Calibri"/>
              </a:rPr>
              <a:t>do not</a:t>
            </a:r>
            <a:r>
              <a:rPr b="0" lang="en-US" sz="1200" spc="-1" strike="noStrike">
                <a:solidFill>
                  <a:srgbClr val="000000"/>
                </a:solidFill>
                <a:latin typeface="Calibri"/>
                <a:ea typeface="Calibri"/>
              </a:rPr>
              <a:t> have a good grasp on the business problem.</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Context: </a:t>
            </a:r>
            <a:r>
              <a:rPr b="0" lang="en-US" sz="1200" spc="-1" strike="noStrike">
                <a:solidFill>
                  <a:srgbClr val="000000"/>
                </a:solidFill>
                <a:latin typeface="Calibri"/>
                <a:ea typeface="Calibri"/>
              </a:rPr>
              <a:t>With context, we have </a:t>
            </a:r>
            <a:r>
              <a:rPr b="1" lang="en-US" sz="1200" spc="-1" strike="noStrike" u="sng">
                <a:solidFill>
                  <a:srgbClr val="000000"/>
                </a:solidFill>
                <a:uFillTx/>
                <a:latin typeface="Calibri"/>
                <a:ea typeface="Calibri"/>
              </a:rPr>
              <a:t>clearly identified the problem at hand </a:t>
            </a:r>
            <a:r>
              <a:rPr b="0" lang="en-US"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Criteria for Success</a:t>
            </a:r>
            <a:r>
              <a:rPr b="0" lang="en-US"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Scope of Solution Space: </a:t>
            </a:r>
            <a:r>
              <a:rPr b="0" lang="en-US"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Constraints within Solution Space: </a:t>
            </a:r>
            <a:r>
              <a:rPr b="0" lang="en-US"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Stakeholders to provide key insight: </a:t>
            </a:r>
            <a:r>
              <a:rPr b="0" lang="en-US"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Calibri"/>
                <a:ea typeface="Calibri"/>
              </a:rPr>
              <a:t>What key data sources are required</a:t>
            </a:r>
            <a:r>
              <a:rPr b="0" lang="en-US" sz="1200" spc="-1" strike="noStrike">
                <a:solidFill>
                  <a:srgbClr val="000000"/>
                </a:solidFill>
                <a:latin typeface="Calibri"/>
                <a:ea typeface="Calibri"/>
              </a:rPr>
              <a:t>?</a:t>
            </a:r>
            <a:endParaRPr b="0" lang="en-US" sz="1200" spc="-1" strike="noStrike">
              <a:latin typeface="Arial"/>
            </a:endParaRPr>
          </a:p>
          <a:p>
            <a:pPr>
              <a:lnSpc>
                <a:spcPct val="100000"/>
              </a:lnSpc>
            </a:pPr>
            <a:r>
              <a:rPr b="0" lang="en-US"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74960" y="234720"/>
            <a:ext cx="8793720" cy="1383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74960" y="234720"/>
            <a:ext cx="8793720" cy="29808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70320" cy="124200"/>
          </a:xfrm>
          <a:prstGeom prst="rect">
            <a:avLst/>
          </a:prstGeom>
          <a:noFill/>
          <a:ln>
            <a:noFill/>
          </a:ln>
        </p:spPr>
        <p:style>
          <a:lnRef idx="0"/>
          <a:fillRef idx="0"/>
          <a:effectRef idx="0"/>
          <a:fontRef idx="minor"/>
        </p:style>
      </p:sp>
      <p:sp>
        <p:nvSpPr>
          <p:cNvPr id="1" name="PlaceHolder 2"/>
          <p:cNvSpPr>
            <a:spLocks noGrp="1"/>
          </p:cNvSpPr>
          <p:nvPr>
            <p:ph type="title"/>
          </p:nvPr>
        </p:nvSpPr>
        <p:spPr>
          <a:xfrm>
            <a:off x="174960" y="234720"/>
            <a:ext cx="8793720" cy="298080"/>
          </a:xfrm>
          <a:prstGeom prst="rect">
            <a:avLst/>
          </a:prstGeom>
        </p:spPr>
        <p:txBody>
          <a:bodyPr lIns="0" rIns="0" tIns="0" bIns="0"/>
          <a:p>
            <a:r>
              <a:rPr b="0" lang="en-US" sz="1940" spc="-1" strike="noStrike">
                <a:solidFill>
                  <a:srgbClr val="000000"/>
                </a:solidFill>
                <a:latin typeface="Arial"/>
              </a:rPr>
              <a:t>Click to edit the title text format</a:t>
            </a:r>
            <a:endParaRPr b="0" lang="en-US" sz="1940" spc="-1" strike="noStrike">
              <a:solidFill>
                <a:srgbClr val="000000"/>
              </a:solid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37880" y="1576080"/>
            <a:ext cx="4343760" cy="4680720"/>
          </a:xfrm>
          <a:prstGeom prst="rect">
            <a:avLst/>
          </a:prstGeom>
          <a:solidFill>
            <a:schemeClr val="lt1"/>
          </a:solidFill>
          <a:ln w="19080">
            <a:solidFill>
              <a:schemeClr val="accent5"/>
            </a:solidFill>
            <a:miter/>
          </a:ln>
        </p:spPr>
        <p:style>
          <a:lnRef idx="0"/>
          <a:fillRef idx="0"/>
          <a:effectRef idx="0"/>
          <a:fontRef idx="minor"/>
        </p:style>
      </p:sp>
      <p:sp>
        <p:nvSpPr>
          <p:cNvPr id="46" name="CustomShape 2"/>
          <p:cNvSpPr/>
          <p:nvPr/>
        </p:nvSpPr>
        <p:spPr>
          <a:xfrm>
            <a:off x="4587480" y="1576080"/>
            <a:ext cx="4343760" cy="4680720"/>
          </a:xfrm>
          <a:prstGeom prst="rect">
            <a:avLst/>
          </a:prstGeom>
          <a:solidFill>
            <a:schemeClr val="lt1"/>
          </a:solidFill>
          <a:ln w="19080">
            <a:solidFill>
              <a:schemeClr val="accent5"/>
            </a:solidFill>
            <a:miter/>
          </a:ln>
        </p:spPr>
        <p:style>
          <a:lnRef idx="0"/>
          <a:fillRef idx="0"/>
          <a:effectRef idx="0"/>
          <a:fontRef idx="minor"/>
        </p:style>
      </p:sp>
      <p:sp>
        <p:nvSpPr>
          <p:cNvPr id="47" name="CustomShape 3"/>
          <p:cNvSpPr/>
          <p:nvPr/>
        </p:nvSpPr>
        <p:spPr>
          <a:xfrm>
            <a:off x="218880" y="161820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1</a:t>
            </a:r>
            <a:endParaRPr b="0" lang="en-US" sz="1430" spc="-1" strike="noStrike">
              <a:latin typeface="Arial"/>
            </a:endParaRPr>
          </a:p>
        </p:txBody>
      </p:sp>
      <p:sp>
        <p:nvSpPr>
          <p:cNvPr id="48" name="CustomShape 4"/>
          <p:cNvSpPr/>
          <p:nvPr/>
        </p:nvSpPr>
        <p:spPr>
          <a:xfrm>
            <a:off x="4668480" y="161820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4</a:t>
            </a:r>
            <a:endParaRPr b="0" lang="en-US" sz="1430" spc="-1" strike="noStrike">
              <a:latin typeface="Arial"/>
            </a:endParaRPr>
          </a:p>
        </p:txBody>
      </p:sp>
      <p:sp>
        <p:nvSpPr>
          <p:cNvPr id="49" name="CustomShape 5"/>
          <p:cNvSpPr/>
          <p:nvPr/>
        </p:nvSpPr>
        <p:spPr>
          <a:xfrm>
            <a:off x="601200" y="1650240"/>
            <a:ext cx="3597120" cy="22392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Context</a:t>
            </a:r>
            <a:endParaRPr b="0" lang="en-US" sz="1430" spc="-1" strike="noStrike">
              <a:latin typeface="Arial"/>
            </a:endParaRPr>
          </a:p>
        </p:txBody>
      </p:sp>
      <p:sp>
        <p:nvSpPr>
          <p:cNvPr id="50" name="CustomShape 6"/>
          <p:cNvSpPr/>
          <p:nvPr/>
        </p:nvSpPr>
        <p:spPr>
          <a:xfrm>
            <a:off x="5050800" y="1650240"/>
            <a:ext cx="3597120" cy="22392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Constraints within solution space</a:t>
            </a:r>
            <a:endParaRPr b="0" lang="en-US" sz="1430" spc="-1" strike="noStrike">
              <a:latin typeface="Arial"/>
            </a:endParaRPr>
          </a:p>
        </p:txBody>
      </p:sp>
      <p:sp>
        <p:nvSpPr>
          <p:cNvPr id="51" name="CustomShape 7"/>
          <p:cNvSpPr/>
          <p:nvPr/>
        </p:nvSpPr>
        <p:spPr>
          <a:xfrm>
            <a:off x="4668480" y="320724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5</a:t>
            </a:r>
            <a:endParaRPr b="0" lang="en-US" sz="1430" spc="-1" strike="noStrike">
              <a:latin typeface="Arial"/>
            </a:endParaRPr>
          </a:p>
        </p:txBody>
      </p:sp>
      <p:sp>
        <p:nvSpPr>
          <p:cNvPr id="52" name="CustomShape 8"/>
          <p:cNvSpPr/>
          <p:nvPr/>
        </p:nvSpPr>
        <p:spPr>
          <a:xfrm>
            <a:off x="218880" y="320724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2</a:t>
            </a:r>
            <a:endParaRPr b="0" lang="en-US" sz="1430" spc="-1" strike="noStrike">
              <a:latin typeface="Arial"/>
            </a:endParaRPr>
          </a:p>
        </p:txBody>
      </p:sp>
      <p:sp>
        <p:nvSpPr>
          <p:cNvPr id="53" name="CustomShape 9"/>
          <p:cNvSpPr/>
          <p:nvPr/>
        </p:nvSpPr>
        <p:spPr>
          <a:xfrm>
            <a:off x="601200" y="3239280"/>
            <a:ext cx="3597120" cy="22392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Criteria for success</a:t>
            </a:r>
            <a:endParaRPr b="0" lang="en-US" sz="1430" spc="-1" strike="noStrike">
              <a:latin typeface="Arial"/>
            </a:endParaRPr>
          </a:p>
        </p:txBody>
      </p:sp>
      <p:sp>
        <p:nvSpPr>
          <p:cNvPr id="54" name="CustomShape 10"/>
          <p:cNvSpPr/>
          <p:nvPr/>
        </p:nvSpPr>
        <p:spPr>
          <a:xfrm>
            <a:off x="5050800" y="3239280"/>
            <a:ext cx="3597120" cy="22392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Stakeholders to provide key insight</a:t>
            </a:r>
            <a:endParaRPr b="0" lang="en-US" sz="1430" spc="-1" strike="noStrike">
              <a:latin typeface="Arial"/>
            </a:endParaRPr>
          </a:p>
        </p:txBody>
      </p:sp>
      <p:sp>
        <p:nvSpPr>
          <p:cNvPr id="55" name="CustomShape 11"/>
          <p:cNvSpPr/>
          <p:nvPr/>
        </p:nvSpPr>
        <p:spPr>
          <a:xfrm>
            <a:off x="218880" y="479772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3</a:t>
            </a:r>
            <a:endParaRPr b="0" lang="en-US" sz="1430" spc="-1" strike="noStrike">
              <a:latin typeface="Arial"/>
            </a:endParaRPr>
          </a:p>
        </p:txBody>
      </p:sp>
      <p:sp>
        <p:nvSpPr>
          <p:cNvPr id="56" name="CustomShape 12"/>
          <p:cNvSpPr/>
          <p:nvPr/>
        </p:nvSpPr>
        <p:spPr>
          <a:xfrm>
            <a:off x="4668480" y="4797720"/>
            <a:ext cx="288000" cy="288000"/>
          </a:xfrm>
          <a:prstGeom prst="rect">
            <a:avLst/>
          </a:prstGeom>
          <a:solidFill>
            <a:srgbClr val="f1a205"/>
          </a:solidFill>
          <a:ln>
            <a:noFill/>
          </a:ln>
        </p:spPr>
        <p:style>
          <a:lnRef idx="0"/>
          <a:fillRef idx="0"/>
          <a:effectRef idx="0"/>
          <a:fontRef idx="minor"/>
        </p:style>
        <p:txBody>
          <a:bodyPr lIns="47520" rIns="47520" tIns="47520" bIns="47520" anchor="ctr"/>
          <a:p>
            <a:pPr>
              <a:lnSpc>
                <a:spcPct val="100000"/>
              </a:lnSpc>
            </a:pPr>
            <a:r>
              <a:rPr b="0" lang="en-US" sz="1430" spc="-1" strike="noStrike">
                <a:solidFill>
                  <a:srgbClr val="ffffff"/>
                </a:solidFill>
                <a:latin typeface="Arial"/>
                <a:ea typeface="Arial"/>
              </a:rPr>
              <a:t>6</a:t>
            </a:r>
            <a:endParaRPr b="0" lang="en-US" sz="1430" spc="-1" strike="noStrike">
              <a:latin typeface="Arial"/>
            </a:endParaRPr>
          </a:p>
        </p:txBody>
      </p:sp>
      <p:sp>
        <p:nvSpPr>
          <p:cNvPr id="57" name="CustomShape 13"/>
          <p:cNvSpPr/>
          <p:nvPr/>
        </p:nvSpPr>
        <p:spPr>
          <a:xfrm>
            <a:off x="601200" y="4831920"/>
            <a:ext cx="3597120" cy="21924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Scope of solution space </a:t>
            </a:r>
            <a:endParaRPr b="0" lang="en-US" sz="1430" spc="-1" strike="noStrike">
              <a:latin typeface="Arial"/>
            </a:endParaRPr>
          </a:p>
        </p:txBody>
      </p:sp>
      <p:sp>
        <p:nvSpPr>
          <p:cNvPr id="58" name="CustomShape 14"/>
          <p:cNvSpPr/>
          <p:nvPr/>
        </p:nvSpPr>
        <p:spPr>
          <a:xfrm>
            <a:off x="5050800" y="4829760"/>
            <a:ext cx="3597120" cy="223920"/>
          </a:xfrm>
          <a:prstGeom prst="rect">
            <a:avLst/>
          </a:prstGeom>
          <a:noFill/>
          <a:ln>
            <a:noFill/>
          </a:ln>
        </p:spPr>
        <p:style>
          <a:lnRef idx="0"/>
          <a:fillRef idx="0"/>
          <a:effectRef idx="0"/>
          <a:fontRef idx="minor"/>
        </p:style>
        <p:txBody>
          <a:bodyPr lIns="0" rIns="0" tIns="0" bIns="0" anchor="ctr"/>
          <a:p>
            <a:pPr>
              <a:lnSpc>
                <a:spcPct val="100000"/>
              </a:lnSpc>
            </a:pPr>
            <a:r>
              <a:rPr b="0" lang="en-US" sz="1430" spc="-1" strike="noStrike">
                <a:solidFill>
                  <a:srgbClr val="002c46"/>
                </a:solidFill>
                <a:latin typeface="Arial"/>
                <a:ea typeface="Arial"/>
              </a:rPr>
              <a:t>Key data sources </a:t>
            </a:r>
            <a:endParaRPr b="0" lang="en-US" sz="1430" spc="-1" strike="noStrike">
              <a:latin typeface="Arial"/>
            </a:endParaRPr>
          </a:p>
        </p:txBody>
      </p:sp>
      <p:sp>
        <p:nvSpPr>
          <p:cNvPr id="59" name="CustomShape 15"/>
          <p:cNvSpPr/>
          <p:nvPr/>
        </p:nvSpPr>
        <p:spPr>
          <a:xfrm>
            <a:off x="143280" y="1964880"/>
            <a:ext cx="4323960" cy="1245600"/>
          </a:xfrm>
          <a:prstGeom prst="rect">
            <a:avLst/>
          </a:prstGeom>
          <a:noFill/>
          <a:ln>
            <a:noFill/>
          </a:ln>
        </p:spPr>
        <p:style>
          <a:lnRef idx="0"/>
          <a:fillRef idx="0"/>
          <a:effectRef idx="0"/>
          <a:fontRef idx="minor"/>
        </p:style>
        <p:txBody>
          <a:bodyPr/>
          <a:p>
            <a:pPr>
              <a:lnSpc>
                <a:spcPct val="100000"/>
              </a:lnSpc>
            </a:pPr>
            <a:r>
              <a:rPr b="1" lang="en-US" sz="1070" spc="-1" strike="noStrike">
                <a:solidFill>
                  <a:srgbClr val="000000"/>
                </a:solidFill>
                <a:latin typeface="Arial"/>
                <a:ea typeface="Arial"/>
              </a:rPr>
              <a:t>&lt;W</a:t>
            </a:r>
            <a:endParaRPr b="0" lang="en-US" sz="1070" spc="-1" strike="noStrike">
              <a:latin typeface="Arial"/>
            </a:endParaRPr>
          </a:p>
        </p:txBody>
      </p:sp>
      <p:sp>
        <p:nvSpPr>
          <p:cNvPr id="60" name="CustomShape 16"/>
          <p:cNvSpPr/>
          <p:nvPr/>
        </p:nvSpPr>
        <p:spPr>
          <a:xfrm>
            <a:off x="143280" y="3538800"/>
            <a:ext cx="4323960" cy="1410120"/>
          </a:xfrm>
          <a:prstGeom prst="rect">
            <a:avLst/>
          </a:prstGeom>
          <a:noFill/>
          <a:ln>
            <a:noFill/>
          </a:ln>
        </p:spPr>
        <p:style>
          <a:lnRef idx="0"/>
          <a:fillRef idx="0"/>
          <a:effectRef idx="0"/>
          <a:fontRef idx="minor"/>
        </p:style>
        <p:txBody>
          <a:bodyPr/>
          <a:p>
            <a:pPr>
              <a:lnSpc>
                <a:spcPct val="100000"/>
              </a:lnSpc>
            </a:pPr>
            <a:r>
              <a:rPr b="1" lang="en-US" sz="1070" spc="-1" strike="noStrike">
                <a:solidFill>
                  <a:srgbClr val="000000"/>
                </a:solidFill>
                <a:latin typeface="Arial"/>
                <a:ea typeface="Arial"/>
              </a:rPr>
              <a:t>&lt;What is the key criteria that will deem this work successful?&gt;</a:t>
            </a:r>
            <a:endParaRPr b="0" lang="en-US" sz="1070" spc="-1" strike="noStrike">
              <a:latin typeface="Arial"/>
            </a:endParaRPr>
          </a:p>
        </p:txBody>
      </p:sp>
      <p:sp>
        <p:nvSpPr>
          <p:cNvPr id="61" name="CustomShape 17"/>
          <p:cNvSpPr/>
          <p:nvPr/>
        </p:nvSpPr>
        <p:spPr>
          <a:xfrm>
            <a:off x="186840" y="5184720"/>
            <a:ext cx="4323960" cy="750960"/>
          </a:xfrm>
          <a:prstGeom prst="rect">
            <a:avLst/>
          </a:prstGeom>
          <a:noFill/>
          <a:ln>
            <a:noFill/>
          </a:ln>
        </p:spPr>
        <p:style>
          <a:lnRef idx="0"/>
          <a:fillRef idx="0"/>
          <a:effectRef idx="0"/>
          <a:fontRef idx="minor"/>
        </p:style>
        <p:txBody>
          <a:bodyPr/>
          <a:p>
            <a:pPr>
              <a:lnSpc>
                <a:spcPct val="100000"/>
              </a:lnSpc>
            </a:pPr>
            <a:r>
              <a:rPr b="0" lang="en-US" sz="1070" spc="-1" strike="noStrike">
                <a:solidFill>
                  <a:srgbClr val="000000"/>
                </a:solidFill>
                <a:latin typeface="Arial"/>
                <a:ea typeface="Arial"/>
              </a:rPr>
              <a:t>&lt;</a:t>
            </a:r>
            <a:r>
              <a:rPr b="1" lang="en-US" sz="1070" spc="-1" strike="noStrike">
                <a:solidFill>
                  <a:srgbClr val="000000"/>
                </a:solidFill>
                <a:latin typeface="Arial"/>
                <a:ea typeface="Arial"/>
              </a:rPr>
              <a:t>What is the focus of this business initiative? I.e. What are you specific items will you focus on exclusively?&gt;</a:t>
            </a:r>
            <a:endParaRPr b="0" lang="en-US" sz="1070" spc="-1" strike="noStrike">
              <a:latin typeface="Arial"/>
            </a:endParaRPr>
          </a:p>
        </p:txBody>
      </p:sp>
      <p:sp>
        <p:nvSpPr>
          <p:cNvPr id="62" name="CustomShape 18"/>
          <p:cNvSpPr/>
          <p:nvPr/>
        </p:nvSpPr>
        <p:spPr>
          <a:xfrm>
            <a:off x="4558320" y="1963800"/>
            <a:ext cx="4323960" cy="1080720"/>
          </a:xfrm>
          <a:prstGeom prst="rect">
            <a:avLst/>
          </a:prstGeom>
          <a:noFill/>
          <a:ln>
            <a:noFill/>
          </a:ln>
        </p:spPr>
        <p:style>
          <a:lnRef idx="0"/>
          <a:fillRef idx="0"/>
          <a:effectRef idx="0"/>
          <a:fontRef idx="minor"/>
        </p:style>
        <p:txBody>
          <a:bodyPr/>
          <a:p>
            <a:pPr>
              <a:lnSpc>
                <a:spcPct val="100000"/>
              </a:lnSpc>
            </a:pPr>
            <a:r>
              <a:rPr b="1" lang="en-US" sz="1070" spc="-1" strike="noStrike">
                <a:solidFill>
                  <a:srgbClr val="000000"/>
                </a:solidFill>
                <a:latin typeface="Arial"/>
                <a:ea typeface="Arial"/>
              </a:rPr>
              <a:t>&lt;What constraints exist that may prevent this business initiative from succeeding?&gt;</a:t>
            </a:r>
            <a:endParaRPr b="0" lang="en-US" sz="1070" spc="-1" strike="noStrike">
              <a:latin typeface="Arial"/>
            </a:endParaRPr>
          </a:p>
        </p:txBody>
      </p:sp>
      <p:sp>
        <p:nvSpPr>
          <p:cNvPr id="63" name="CustomShape 19"/>
          <p:cNvSpPr/>
          <p:nvPr/>
        </p:nvSpPr>
        <p:spPr>
          <a:xfrm>
            <a:off x="4591080" y="5085000"/>
            <a:ext cx="4323960" cy="1080720"/>
          </a:xfrm>
          <a:prstGeom prst="rect">
            <a:avLst/>
          </a:prstGeom>
          <a:noFill/>
          <a:ln>
            <a:noFill/>
          </a:ln>
        </p:spPr>
        <p:style>
          <a:lnRef idx="0"/>
          <a:fillRef idx="0"/>
          <a:effectRef idx="0"/>
          <a:fontRef idx="minor"/>
        </p:style>
        <p:txBody>
          <a:bodyPr/>
          <a:p>
            <a:pPr>
              <a:lnSpc>
                <a:spcPct val="100000"/>
              </a:lnSpc>
            </a:pPr>
            <a:r>
              <a:rPr b="1" lang="en-US" sz="1070" spc="-1" strike="noStrike">
                <a:solidFill>
                  <a:srgbClr val="000000"/>
                </a:solidFill>
                <a:latin typeface="Arial"/>
                <a:ea typeface="Arial"/>
              </a:rPr>
              <a:t>&lt;What are the key pieces of data you need to answer the questions related to the problem you are trying to solve?&gt;</a:t>
            </a:r>
            <a:endParaRPr b="0" lang="en-US" sz="1070" spc="-1" strike="noStrike">
              <a:latin typeface="Arial"/>
            </a:endParaRPr>
          </a:p>
        </p:txBody>
      </p:sp>
      <p:sp>
        <p:nvSpPr>
          <p:cNvPr id="64" name="CustomShape 20"/>
          <p:cNvSpPr/>
          <p:nvPr/>
        </p:nvSpPr>
        <p:spPr>
          <a:xfrm>
            <a:off x="6633360" y="6524280"/>
            <a:ext cx="431640" cy="2048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H</a:t>
            </a:r>
            <a:endParaRPr b="0" lang="en-US" sz="1200" spc="-1" strike="noStrike">
              <a:latin typeface="Arial"/>
            </a:endParaRPr>
          </a:p>
        </p:txBody>
      </p:sp>
      <p:sp>
        <p:nvSpPr>
          <p:cNvPr id="65" name="CustomShape 21"/>
          <p:cNvSpPr/>
          <p:nvPr/>
        </p:nvSpPr>
        <p:spPr>
          <a:xfrm>
            <a:off x="7028640" y="6513840"/>
            <a:ext cx="431640" cy="215640"/>
          </a:xfrm>
          <a:prstGeom prst="chevron">
            <a:avLst>
              <a:gd name="adj" fmla="val 50000"/>
            </a:avLst>
          </a:prstGeom>
          <a:solidFill>
            <a:srgbClr val="d8d8d8"/>
          </a:solidFill>
          <a:ln>
            <a:noFill/>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D</a:t>
            </a:r>
            <a:endParaRPr b="0" lang="en-US" sz="1200" spc="-1" strike="noStrike">
              <a:latin typeface="Arial"/>
            </a:endParaRPr>
          </a:p>
        </p:txBody>
      </p:sp>
      <p:sp>
        <p:nvSpPr>
          <p:cNvPr id="66" name="CustomShape 22"/>
          <p:cNvSpPr/>
          <p:nvPr/>
        </p:nvSpPr>
        <p:spPr>
          <a:xfrm>
            <a:off x="7452360" y="6503040"/>
            <a:ext cx="431640" cy="215640"/>
          </a:xfrm>
          <a:prstGeom prst="chevron">
            <a:avLst>
              <a:gd name="adj" fmla="val 50000"/>
            </a:avLst>
          </a:prstGeom>
          <a:solidFill>
            <a:srgbClr val="d8d8d8"/>
          </a:solidFill>
          <a:ln>
            <a:noFill/>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E</a:t>
            </a:r>
            <a:endParaRPr b="0" lang="en-US" sz="1200" spc="-1" strike="noStrike">
              <a:latin typeface="Arial"/>
            </a:endParaRPr>
          </a:p>
        </p:txBody>
      </p:sp>
      <p:sp>
        <p:nvSpPr>
          <p:cNvPr id="67" name="CustomShape 23"/>
          <p:cNvSpPr/>
          <p:nvPr/>
        </p:nvSpPr>
        <p:spPr>
          <a:xfrm>
            <a:off x="7846560" y="6508080"/>
            <a:ext cx="431640" cy="215640"/>
          </a:xfrm>
          <a:prstGeom prst="chevron">
            <a:avLst>
              <a:gd name="adj" fmla="val 50000"/>
            </a:avLst>
          </a:prstGeom>
          <a:solidFill>
            <a:srgbClr val="d8d8d8"/>
          </a:solidFill>
          <a:ln>
            <a:noFill/>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I</a:t>
            </a:r>
            <a:endParaRPr b="0" lang="en-US" sz="1200" spc="-1" strike="noStrike">
              <a:latin typeface="Arial"/>
            </a:endParaRPr>
          </a:p>
        </p:txBody>
      </p:sp>
      <p:sp>
        <p:nvSpPr>
          <p:cNvPr id="68" name="CustomShape 24"/>
          <p:cNvSpPr/>
          <p:nvPr/>
        </p:nvSpPr>
        <p:spPr>
          <a:xfrm>
            <a:off x="8245800" y="6503040"/>
            <a:ext cx="431640" cy="215640"/>
          </a:xfrm>
          <a:prstGeom prst="chevron">
            <a:avLst>
              <a:gd name="adj" fmla="val 50000"/>
            </a:avLst>
          </a:prstGeom>
          <a:solidFill>
            <a:srgbClr val="d8d8d8"/>
          </a:solidFill>
          <a:ln>
            <a:noFill/>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P</a:t>
            </a:r>
            <a:endParaRPr b="0" lang="en-US" sz="1200" spc="-1" strike="noStrike">
              <a:latin typeface="Arial"/>
            </a:endParaRPr>
          </a:p>
        </p:txBody>
      </p:sp>
      <p:sp>
        <p:nvSpPr>
          <p:cNvPr id="69" name="CustomShape 25"/>
          <p:cNvSpPr/>
          <p:nvPr/>
        </p:nvSpPr>
        <p:spPr>
          <a:xfrm>
            <a:off x="8099280" y="707040"/>
            <a:ext cx="431640" cy="2048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anchor="ctr"/>
          <a:p>
            <a:pPr algn="ctr">
              <a:lnSpc>
                <a:spcPct val="100000"/>
              </a:lnSpc>
            </a:pPr>
            <a:r>
              <a:rPr b="1" lang="en-US" sz="1200" spc="-1" strike="noStrike">
                <a:solidFill>
                  <a:srgbClr val="ffffff"/>
                </a:solidFill>
                <a:latin typeface="Quattrocento Sans"/>
                <a:ea typeface="Quattrocento Sans"/>
              </a:rPr>
              <a:t>H</a:t>
            </a:r>
            <a:endParaRPr b="0" lang="en-US" sz="1200" spc="-1" strike="noStrike">
              <a:latin typeface="Arial"/>
            </a:endParaRPr>
          </a:p>
        </p:txBody>
      </p:sp>
      <p:sp>
        <p:nvSpPr>
          <p:cNvPr id="70" name="CustomShape 26"/>
          <p:cNvSpPr/>
          <p:nvPr/>
        </p:nvSpPr>
        <p:spPr>
          <a:xfrm>
            <a:off x="121680" y="116640"/>
            <a:ext cx="7724520" cy="1136880"/>
          </a:xfrm>
          <a:prstGeom prst="wedgeRectCallout">
            <a:avLst>
              <a:gd name="adj1" fmla="val 53513"/>
              <a:gd name="adj2" fmla="val 6588"/>
            </a:avLst>
          </a:prstGeom>
          <a:solidFill>
            <a:srgbClr val="fef2da"/>
          </a:solidFill>
          <a:ln>
            <a:noFill/>
          </a:ln>
        </p:spPr>
        <p:style>
          <a:lnRef idx="0"/>
          <a:fillRef idx="0"/>
          <a:effectRef idx="0"/>
          <a:fontRef idx="minor"/>
        </p:style>
      </p:sp>
      <p:sp>
        <p:nvSpPr>
          <p:cNvPr id="71" name="TextShape 27"/>
          <p:cNvSpPr txBox="1"/>
          <p:nvPr/>
        </p:nvSpPr>
        <p:spPr>
          <a:xfrm>
            <a:off x="184320" y="189720"/>
            <a:ext cx="8793360" cy="307440"/>
          </a:xfrm>
          <a:prstGeom prst="rect">
            <a:avLst/>
          </a:prstGeom>
          <a:noFill/>
          <a:ln>
            <a:noFill/>
          </a:ln>
        </p:spPr>
        <p:txBody>
          <a:bodyPr lIns="0" rIns="0" tIns="0" bIns="0"/>
          <a:p>
            <a:pPr>
              <a:lnSpc>
                <a:spcPct val="100000"/>
              </a:lnSpc>
            </a:pPr>
            <a:r>
              <a:rPr b="1" lang="en-US" sz="2000" spc="-1" strike="noStrike">
                <a:solidFill>
                  <a:srgbClr val="29748d"/>
                </a:solidFill>
                <a:latin typeface="Quattrocento Sans"/>
                <a:ea typeface="Quattrocento Sans"/>
              </a:rPr>
              <a:t>Problem Statement Worksheet (Hypothesis Formation)</a:t>
            </a:r>
            <a:endParaRPr b="0" lang="en-US" sz="2000" spc="-1" strike="noStrike">
              <a:solidFill>
                <a:srgbClr val="000000"/>
              </a:solidFill>
              <a:latin typeface="Arial"/>
            </a:endParaRPr>
          </a:p>
        </p:txBody>
      </p:sp>
      <p:sp>
        <p:nvSpPr>
          <p:cNvPr id="72" name="CustomShape 28"/>
          <p:cNvSpPr/>
          <p:nvPr/>
        </p:nvSpPr>
        <p:spPr>
          <a:xfrm>
            <a:off x="4607280" y="3547440"/>
            <a:ext cx="4323960" cy="1080720"/>
          </a:xfrm>
          <a:prstGeom prst="rect">
            <a:avLst/>
          </a:prstGeom>
          <a:noFill/>
          <a:ln>
            <a:noFill/>
          </a:ln>
        </p:spPr>
        <p:style>
          <a:lnRef idx="0"/>
          <a:fillRef idx="0"/>
          <a:effectRef idx="0"/>
          <a:fontRef idx="minor"/>
        </p:style>
        <p:txBody>
          <a:bodyPr/>
          <a:p>
            <a:pPr>
              <a:lnSpc>
                <a:spcPct val="100000"/>
              </a:lnSpc>
            </a:pPr>
            <a:r>
              <a:rPr b="0" lang="en-US" sz="1070" spc="-1" strike="noStrike">
                <a:solidFill>
                  <a:srgbClr val="000000"/>
                </a:solidFill>
                <a:latin typeface="Arial"/>
                <a:ea typeface="Arial"/>
              </a:rPr>
              <a:t>&lt;</a:t>
            </a:r>
            <a:r>
              <a:rPr b="1" lang="en-US" sz="1070" spc="-1" strike="noStrike">
                <a:solidFill>
                  <a:srgbClr val="000000"/>
                </a:solidFill>
                <a:latin typeface="Arial"/>
                <a:ea typeface="Arial"/>
              </a:rPr>
              <a:t>Who are the key stakeholders that need to be involved in this project? Where will you source your data from and who will you present your recommendation to once you have identified a solution?&gt;</a:t>
            </a:r>
            <a:endParaRPr b="0" lang="en-US" sz="1070" spc="-1" strike="noStrike">
              <a:latin typeface="Arial"/>
            </a:endParaRPr>
          </a:p>
        </p:txBody>
      </p:sp>
      <p:sp>
        <p:nvSpPr>
          <p:cNvPr id="73" name="CustomShape 29"/>
          <p:cNvSpPr/>
          <p:nvPr/>
        </p:nvSpPr>
        <p:spPr>
          <a:xfrm>
            <a:off x="184320" y="541080"/>
            <a:ext cx="8584200" cy="492120"/>
          </a:xfrm>
          <a:prstGeom prst="rect">
            <a:avLst/>
          </a:prstGeom>
          <a:noFill/>
          <a:ln>
            <a:noFill/>
          </a:ln>
        </p:spPr>
        <p:style>
          <a:lnRef idx="0"/>
          <a:fillRef idx="0"/>
          <a:effectRef idx="0"/>
          <a:fontRef idx="minor"/>
        </p:style>
        <p:txBody>
          <a:bodyPr/>
          <a:p>
            <a:pPr>
              <a:lnSpc>
                <a:spcPct val="100000"/>
              </a:lnSpc>
            </a:pPr>
            <a:r>
              <a:rPr b="1" lang="en-US" sz="1400" spc="-1" strike="noStrike">
                <a:solidFill>
                  <a:srgbClr val="000000"/>
                </a:solidFill>
                <a:latin typeface="Arial"/>
                <a:ea typeface="Arial"/>
              </a:rPr>
              <a:t>Identify the top 3 of the given features that lead to heart attack mortality in 1 week</a:t>
            </a: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2021-03-16T13:36:40Z</dcterms:modified>
  <cp:revision>1</cp:revision>
  <dc:subject/>
  <dc:title/>
</cp:coreProperties>
</file>