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</p:sldIdLst>
  <p:sldSz cy="6858000" cx="9144000"/>
  <p:notesSz cx="6858000" cy="9144000"/>
  <p:embeddedFontLst>
    <p:embeddedFont>
      <p:font typeface="Quattrocento Sans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QuattrocentoSans-boldItalic.fntdata"/><Relationship Id="rId5" Type="http://schemas.openxmlformats.org/officeDocument/2006/relationships/slide" Target="slides/slide1.xml"/><Relationship Id="rId6" Type="http://schemas.openxmlformats.org/officeDocument/2006/relationships/font" Target="fonts/QuattrocentoSans-regular.fntdata"/><Relationship Id="rId7" Type="http://schemas.openxmlformats.org/officeDocument/2006/relationships/font" Target="fonts/QuattrocentoSans-bold.fntdata"/><Relationship Id="rId8" Type="http://schemas.openxmlformats.org/officeDocument/2006/relationships/font" Target="fonts/Quattrocento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33520" y="764280"/>
            <a:ext cx="670464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/>
        </p:nvSpPr>
        <p:spPr>
          <a:xfrm>
            <a:off x="6042240" y="9493560"/>
            <a:ext cx="169560" cy="18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-2319480" y="1265400"/>
            <a:ext cx="11201040" cy="84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789480" y="605160"/>
            <a:ext cx="5470560" cy="245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Hypothesis: </a:t>
            </a:r>
            <a:r>
              <a:rPr b="0" i="1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b="1" i="1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 – Specific, M – Measurable, A – Achievable, R – Realistic, T – Timebound). </a:t>
            </a:r>
            <a:r>
              <a:rPr b="0"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you cannot do this, you </a:t>
            </a:r>
            <a:r>
              <a:rPr b="1"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not</a:t>
            </a:r>
            <a:r>
              <a:rPr b="0"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have a good grasp on the business problem.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Context: </a:t>
            </a:r>
            <a:r>
              <a:rPr b="0"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 context, we have </a:t>
            </a:r>
            <a:r>
              <a:rPr b="1" lang="en-US" sz="1200" u="sng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clearly identified the problem at hand </a:t>
            </a:r>
            <a:r>
              <a:rPr b="0"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have elucidated on how our initiative may solve this problem, alongside the commercial implications this will have on the business. 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Criteria for Success</a:t>
            </a:r>
            <a:r>
              <a:rPr b="0"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Scope of Solution Space: </a:t>
            </a:r>
            <a:r>
              <a:rPr b="0"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Constraints within Solution Space: </a:t>
            </a:r>
            <a:r>
              <a:rPr b="0"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Looking forward, what are the foreseeable problems we are likely to encounter? Could this be stakeholder resistance? Could this be we don’t have access to the right data? 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Stakeholders to provide key insight: </a:t>
            </a:r>
            <a:r>
              <a:rPr b="0"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Who are the people I need to speak to, to get the answers I need for my data analysis?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key data sources are required</a:t>
            </a:r>
            <a:r>
              <a:rPr b="0"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174960" y="234720"/>
            <a:ext cx="8793720" cy="138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8298360" y="37080"/>
            <a:ext cx="670320" cy="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137880" y="1576080"/>
            <a:ext cx="4343760" cy="4680720"/>
          </a:xfrm>
          <a:prstGeom prst="rect">
            <a:avLst/>
          </a:prstGeom>
          <a:solidFill>
            <a:schemeClr val="lt1"/>
          </a:solidFill>
          <a:ln cap="flat" cmpd="sng" w="190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4587480" y="1576080"/>
            <a:ext cx="4343760" cy="4680720"/>
          </a:xfrm>
          <a:prstGeom prst="rect">
            <a:avLst/>
          </a:prstGeom>
          <a:solidFill>
            <a:schemeClr val="lt1"/>
          </a:solidFill>
          <a:ln cap="flat" cmpd="sng" w="190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218880" y="1618200"/>
            <a:ext cx="288000" cy="2880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00" lIns="47500" spcFirstLastPara="1" rIns="47500" wrap="square" tIns="47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3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3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4668480" y="1618200"/>
            <a:ext cx="288000" cy="2880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00" lIns="47500" spcFirstLastPara="1" rIns="47500" wrap="square" tIns="47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3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3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01200" y="1650240"/>
            <a:ext cx="3597120" cy="22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30" u="none" cap="none" strike="noStrik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b="0" i="0" sz="143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5050800" y="1650240"/>
            <a:ext cx="3597120" cy="22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30" u="none" cap="none" strike="noStrik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b="0" i="0" sz="143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4668480" y="3207240"/>
            <a:ext cx="288000" cy="2880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00" lIns="47500" spcFirstLastPara="1" rIns="47500" wrap="square" tIns="47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3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3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218880" y="3207240"/>
            <a:ext cx="288000" cy="2880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00" lIns="47500" spcFirstLastPara="1" rIns="47500" wrap="square" tIns="47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3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3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601200" y="3239280"/>
            <a:ext cx="3597120" cy="22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30" u="none" cap="none" strike="noStrik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b="0" i="0" sz="143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5050800" y="3239280"/>
            <a:ext cx="3597120" cy="22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30" u="none" cap="none" strike="noStrik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b="0" i="0" sz="143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218880" y="4797720"/>
            <a:ext cx="288000" cy="2880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00" lIns="47500" spcFirstLastPara="1" rIns="47500" wrap="square" tIns="47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3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3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4668480" y="4797720"/>
            <a:ext cx="288000" cy="2880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00" lIns="47500" spcFirstLastPara="1" rIns="47500" wrap="square" tIns="47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3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3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601200" y="4831920"/>
            <a:ext cx="3597120" cy="21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30" u="none" cap="none" strike="noStrik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b="0" i="0" sz="143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5050800" y="4829760"/>
            <a:ext cx="3597120" cy="22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30" u="none" cap="none" strike="noStrik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Key data sources </a:t>
            </a:r>
            <a:endParaRPr b="0" i="0" sz="143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143280" y="1964880"/>
            <a:ext cx="432396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654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"/>
              <a:buFont typeface="Arial"/>
              <a:buChar char="-"/>
            </a:pPr>
            <a:r>
              <a:rPr b="1" lang="en-US" sz="1070"/>
              <a:t>This project was selected as part of the Springboard Capstone project # 2.</a:t>
            </a:r>
            <a:endParaRPr b="1" sz="1070"/>
          </a:p>
        </p:txBody>
      </p:sp>
      <p:sp>
        <p:nvSpPr>
          <p:cNvPr id="81" name="Google Shape;81;p14"/>
          <p:cNvSpPr/>
          <p:nvPr/>
        </p:nvSpPr>
        <p:spPr>
          <a:xfrm>
            <a:off x="143280" y="3538800"/>
            <a:ext cx="43239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654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"/>
              <a:buFont typeface="Arial"/>
              <a:buChar char="-"/>
            </a:pPr>
            <a:r>
              <a:rPr b="1" lang="en-US" sz="1070"/>
              <a:t>Use the Data Science Method.</a:t>
            </a:r>
            <a:endParaRPr b="1" sz="1070"/>
          </a:p>
          <a:p>
            <a:pPr indent="-29654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"/>
              <a:buChar char="-"/>
            </a:pPr>
            <a:r>
              <a:rPr b="1" lang="en-US" sz="1070"/>
              <a:t>Identity the top 3 features that lead to more than 70% heart attack mortality. </a:t>
            </a:r>
            <a:endParaRPr b="1" sz="1070"/>
          </a:p>
          <a:p>
            <a:pPr indent="-29654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"/>
              <a:buChar char="-"/>
            </a:pPr>
            <a:r>
              <a:rPr b="1" lang="en-US" sz="1070"/>
              <a:t>Complete the project in 1 week.</a:t>
            </a:r>
            <a:endParaRPr b="1" sz="1070"/>
          </a:p>
        </p:txBody>
      </p:sp>
      <p:sp>
        <p:nvSpPr>
          <p:cNvPr id="82" name="Google Shape;82;p14"/>
          <p:cNvSpPr/>
          <p:nvPr/>
        </p:nvSpPr>
        <p:spPr>
          <a:xfrm>
            <a:off x="186840" y="5184720"/>
            <a:ext cx="4323960" cy="7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654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"/>
              <a:buFont typeface="Arial"/>
              <a:buChar char="-"/>
            </a:pPr>
            <a:r>
              <a:rPr lang="en-US" sz="1070"/>
              <a:t>Limited to listed data set.</a:t>
            </a:r>
            <a:endParaRPr sz="1070"/>
          </a:p>
          <a:p>
            <a:pPr indent="-29654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"/>
              <a:buFont typeface="Arial"/>
              <a:buChar char="-"/>
            </a:pPr>
            <a:r>
              <a:rPr lang="en-US" sz="1070"/>
              <a:t>Features will be limited to age, anaemia, creatinine_phosphokinase, diabetes, ejection_fraction, high_blood_pressure, platelets, serum_creatinine, serum_sodium, sex, smoking, time</a:t>
            </a:r>
            <a:endParaRPr sz="1070"/>
          </a:p>
        </p:txBody>
      </p:sp>
      <p:sp>
        <p:nvSpPr>
          <p:cNvPr id="83" name="Google Shape;83;p14"/>
          <p:cNvSpPr/>
          <p:nvPr/>
        </p:nvSpPr>
        <p:spPr>
          <a:xfrm>
            <a:off x="4558320" y="1963800"/>
            <a:ext cx="4323960" cy="1080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654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"/>
              <a:buFont typeface="Arial"/>
              <a:buChar char="-"/>
            </a:pPr>
            <a:r>
              <a:rPr b="1" lang="en-US" sz="1070"/>
              <a:t>Need to understand the “time” feature.</a:t>
            </a:r>
            <a:endParaRPr b="1" sz="1070"/>
          </a:p>
          <a:p>
            <a:pPr indent="-296544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"/>
              <a:buChar char="-"/>
            </a:pPr>
            <a:r>
              <a:rPr b="1" lang="en-US" sz="1070"/>
              <a:t>Is it a timestamp?</a:t>
            </a:r>
            <a:endParaRPr b="1" sz="1070"/>
          </a:p>
          <a:p>
            <a:pPr indent="-296544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"/>
              <a:buChar char="-"/>
            </a:pPr>
            <a:r>
              <a:rPr b="1" lang="en-US" sz="1070"/>
              <a:t>Time elapsed since heart attack?</a:t>
            </a:r>
            <a:endParaRPr b="1" sz="1070"/>
          </a:p>
        </p:txBody>
      </p:sp>
      <p:sp>
        <p:nvSpPr>
          <p:cNvPr id="84" name="Google Shape;84;p14"/>
          <p:cNvSpPr/>
          <p:nvPr/>
        </p:nvSpPr>
        <p:spPr>
          <a:xfrm>
            <a:off x="4591080" y="5085000"/>
            <a:ext cx="4323960" cy="1080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70"/>
              <a:t>https://archive.ics.uci.edu/ml/datasets/Heart+failure+clinical+records#</a:t>
            </a:r>
            <a:endParaRPr b="1" sz="107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70"/>
              <a:t>Davide Chicco, Giuseppe Jurman: "Machine learning can predict survival of patients with heart failure from serum creatinine and ejection fraction alone". BMC Medical Informatics and Decision Making 20, 16 (2020)</a:t>
            </a:r>
            <a:endParaRPr b="1" sz="107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70"/>
          </a:p>
        </p:txBody>
      </p:sp>
      <p:sp>
        <p:nvSpPr>
          <p:cNvPr id="85" name="Google Shape;85;p14"/>
          <p:cNvSpPr/>
          <p:nvPr/>
        </p:nvSpPr>
        <p:spPr>
          <a:xfrm>
            <a:off x="6633360" y="6524280"/>
            <a:ext cx="431640" cy="20484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7028640" y="6513840"/>
            <a:ext cx="431640" cy="21564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7452360" y="6503040"/>
            <a:ext cx="431640" cy="21564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7846560" y="6508080"/>
            <a:ext cx="431640" cy="21564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8245800" y="6503040"/>
            <a:ext cx="431640" cy="215640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8099280" y="707040"/>
            <a:ext cx="431640" cy="20484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21680" y="116640"/>
            <a:ext cx="7724520" cy="1136880"/>
          </a:xfrm>
          <a:prstGeom prst="wedgeRectCallout">
            <a:avLst>
              <a:gd fmla="val 53513" name="adj1"/>
              <a:gd fmla="val 6588" name="adj2"/>
            </a:avLst>
          </a:prstGeom>
          <a:solidFill>
            <a:srgbClr val="FEF2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184320" y="189720"/>
            <a:ext cx="87933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Capstone # 2 Project Proposal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4607280" y="3547440"/>
            <a:ext cx="4323960" cy="1080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/>
              <a:t>Wei Ang (Springboard Mentor).</a:t>
            </a:r>
            <a:endParaRPr b="0" i="0" sz="107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184320" y="541080"/>
            <a:ext cx="8584200" cy="49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 1 week, identify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top 3 features that lead to</a:t>
            </a:r>
            <a:r>
              <a:rPr b="1" lang="en-US"/>
              <a:t>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than 70</a:t>
            </a:r>
            <a:r>
              <a:rPr b="1" lang="en-US"/>
              <a:t>%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heart attack mortality</a:t>
            </a:r>
            <a:r>
              <a:rPr b="1" lang="en-US"/>
              <a:t>.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