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1280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821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84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24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496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62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41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657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701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494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76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6865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ADE21E8-FD9E-4A1A-8B2D-4486CDD67087}" type="datetimeFigureOut">
              <a:rPr lang="en-IN" smtClean="0"/>
              <a:pPr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993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reeja-vattikonda-539403341/" TargetMode="External"/><Relationship Id="rId2" Type="http://schemas.openxmlformats.org/officeDocument/2006/relationships/hyperlink" Target="mailto:makshaya270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0D3B0-AB39-E128-A378-29C936C54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892627"/>
            <a:ext cx="10782300" cy="2305353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Student Performance Dataset </a:t>
            </a:r>
            <a:r>
              <a:rPr lang="en-IN" dirty="0">
                <a:solidFill>
                  <a:schemeClr val="tx1"/>
                </a:solidFill>
                <a:latin typeface="Agency FB" panose="020B0503020202020204" pitchFamily="34" charset="0"/>
              </a:rPr>
              <a:t>Analysis Using Py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B5BDCA-74D9-105A-D780-2CEC6EDF1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2255666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latin typeface="Agency FB" panose="020B0503020202020204" pitchFamily="34" charset="0"/>
              </a:rPr>
              <a:t>Name: </a:t>
            </a:r>
            <a:r>
              <a:rPr lang="en-IN" sz="2000" b="1" dirty="0" err="1" smtClean="0">
                <a:latin typeface="Agency FB" panose="020B0503020202020204" pitchFamily="34" charset="0"/>
              </a:rPr>
              <a:t>V.Sreeja</a:t>
            </a:r>
            <a:endParaRPr lang="en-IN" sz="2000" b="1" dirty="0" smtClean="0">
              <a:latin typeface="Agency FB" panose="020B0503020202020204" pitchFamily="34" charset="0"/>
            </a:endParaRPr>
          </a:p>
          <a:p>
            <a:r>
              <a:rPr lang="en-IN" sz="2000" b="1" dirty="0" smtClean="0">
                <a:latin typeface="Agency FB" panose="020B0503020202020204" pitchFamily="34" charset="0"/>
              </a:rPr>
              <a:t>Roll No: 2211CS010684 (S1)</a:t>
            </a:r>
          </a:p>
          <a:p>
            <a:r>
              <a:rPr lang="en-IN" sz="2000" b="1" dirty="0" smtClean="0">
                <a:latin typeface="Agency FB" panose="020B0503020202020204" pitchFamily="34" charset="0"/>
              </a:rPr>
              <a:t>Dataset: Student Performance Dataset (</a:t>
            </a:r>
            <a:r>
              <a:rPr lang="en-IN" sz="2000" b="1" dirty="0" err="1" smtClean="0">
                <a:latin typeface="Agency FB" panose="020B0503020202020204" pitchFamily="34" charset="0"/>
              </a:rPr>
              <a:t>Kaggle</a:t>
            </a:r>
            <a:r>
              <a:rPr lang="en-IN" sz="2000" b="1" dirty="0" smtClean="0">
                <a:latin typeface="Agency FB" panose="020B0503020202020204" pitchFamily="34" charset="0"/>
              </a:rPr>
              <a:t>)</a:t>
            </a:r>
          </a:p>
          <a:p>
            <a:r>
              <a:rPr lang="en-IN" sz="2000" b="1" dirty="0" smtClean="0">
                <a:latin typeface="Agency FB" panose="020B0503020202020204" pitchFamily="34" charset="0"/>
              </a:rPr>
              <a:t>Email: vattikondasreeja4</a:t>
            </a:r>
            <a:r>
              <a:rPr lang="en-IN" sz="2000" b="1" dirty="0" smtClean="0">
                <a:latin typeface="Agency FB" panose="020B05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@gmail.com</a:t>
            </a:r>
            <a:endParaRPr lang="en-IN" sz="2000" b="1" dirty="0" smtClean="0">
              <a:latin typeface="Agency FB" panose="020B0503020202020204" pitchFamily="34" charset="0"/>
            </a:endParaRPr>
          </a:p>
          <a:p>
            <a:r>
              <a:rPr lang="en-IN" sz="2000" b="1" dirty="0" smtClean="0">
                <a:latin typeface="Agency FB" panose="020B0503020202020204" pitchFamily="34" charset="0"/>
              </a:rPr>
              <a:t>Linked In:</a:t>
            </a:r>
            <a:r>
              <a:rPr lang="en-US" sz="2000" dirty="0" smtClean="0">
                <a:hlinkClick r:id="rId3"/>
              </a:rPr>
              <a:t>(23) </a:t>
            </a:r>
            <a:r>
              <a:rPr lang="en-US" sz="2000" dirty="0" err="1" smtClean="0">
                <a:hlinkClick r:id="rId3"/>
              </a:rPr>
              <a:t>Sreeja</a:t>
            </a:r>
            <a:r>
              <a:rPr lang="en-US" sz="2000" dirty="0" smtClean="0">
                <a:hlinkClick r:id="rId3"/>
              </a:rPr>
              <a:t> </a:t>
            </a:r>
            <a:r>
              <a:rPr lang="en-US" sz="2000" dirty="0" err="1" smtClean="0">
                <a:hlinkClick r:id="rId3"/>
              </a:rPr>
              <a:t>Vattikonda</a:t>
            </a:r>
            <a:r>
              <a:rPr lang="en-US" sz="2000" dirty="0" smtClean="0">
                <a:hlinkClick r:id="rId3"/>
              </a:rPr>
              <a:t> | LinkedIn</a:t>
            </a:r>
            <a:endParaRPr lang="en-IN" sz="2000" b="1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54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665CEF1-B50A-944C-2276-6A3316B1FC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81801-06C7-A98A-8EE9-2C33626C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45" y="817512"/>
            <a:ext cx="10780776" cy="61328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E91C14-0925-BBC7-929A-83A4EBEF7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845" y="1732371"/>
            <a:ext cx="11297173" cy="3917659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gency FB" pitchFamily="34" charset="0"/>
              </a:rPr>
              <a:t>✅ </a:t>
            </a:r>
            <a:r>
              <a:rPr lang="en-US" sz="3200" b="1" dirty="0" smtClean="0">
                <a:latin typeface="Agency FB" pitchFamily="34" charset="0"/>
              </a:rPr>
              <a:t>Findings:</a:t>
            </a:r>
            <a:endParaRPr lang="en-US" sz="3200" dirty="0" smtClean="0">
              <a:latin typeface="Agency FB" pitchFamily="34" charset="0"/>
            </a:endParaRPr>
          </a:p>
          <a:p>
            <a:r>
              <a:rPr lang="en-US" sz="3200" dirty="0" smtClean="0">
                <a:latin typeface="Agency FB" pitchFamily="34" charset="0"/>
              </a:rPr>
              <a:t>Balanced study and lifestyle habits improve performance.</a:t>
            </a:r>
          </a:p>
          <a:p>
            <a:r>
              <a:rPr lang="en-US" sz="3200" dirty="0" smtClean="0">
                <a:latin typeface="Agency FB" pitchFamily="34" charset="0"/>
              </a:rPr>
              <a:t>Encouraging parental involvement and academic motivation are key.</a:t>
            </a:r>
          </a:p>
          <a:p>
            <a:r>
              <a:rPr lang="en-US" sz="3200" dirty="0" smtClean="0">
                <a:latin typeface="Agency FB" pitchFamily="34" charset="0"/>
              </a:rPr>
              <a:t>Educational institutions can use these insights for targeted academic support.</a:t>
            </a:r>
          </a:p>
          <a:p>
            <a:r>
              <a:rPr lang="en-US" sz="3200" dirty="0" smtClean="0">
                <a:latin typeface="Agency FB" pitchFamily="34" charset="0"/>
              </a:rPr>
              <a:t>🎯 </a:t>
            </a:r>
            <a:r>
              <a:rPr lang="en-US" sz="3200" b="1" dirty="0" smtClean="0">
                <a:latin typeface="Agency FB" pitchFamily="34" charset="0"/>
              </a:rPr>
              <a:t>Future Scope:</a:t>
            </a:r>
            <a:endParaRPr lang="en-US" sz="3200" dirty="0" smtClean="0">
              <a:latin typeface="Agency FB" pitchFamily="34" charset="0"/>
            </a:endParaRPr>
          </a:p>
          <a:p>
            <a:r>
              <a:rPr lang="en-US" sz="3200" dirty="0" smtClean="0">
                <a:latin typeface="Agency FB" pitchFamily="34" charset="0"/>
              </a:rPr>
              <a:t>Apply predictive models (e.g., Linear Regression) using </a:t>
            </a:r>
            <a:r>
              <a:rPr lang="en-US" sz="3200" dirty="0" err="1" smtClean="0">
                <a:latin typeface="Agency FB" pitchFamily="34" charset="0"/>
              </a:rPr>
              <a:t>PySpark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MLlib</a:t>
            </a:r>
            <a:r>
              <a:rPr lang="en-US" sz="3200" dirty="0" smtClean="0">
                <a:latin typeface="Agency FB" pitchFamily="34" charset="0"/>
              </a:rPr>
              <a:t>.</a:t>
            </a:r>
          </a:p>
          <a:p>
            <a:r>
              <a:rPr lang="en-US" sz="3200" dirty="0" smtClean="0">
                <a:latin typeface="Agency FB" pitchFamily="34" charset="0"/>
              </a:rPr>
              <a:t>Expand analysis to real-time student data tracking.</a:t>
            </a:r>
            <a:endParaRPr lang="en-US" sz="32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4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E7329B-38EC-B4B3-9EEF-F5B54DB5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04" y="1750742"/>
            <a:ext cx="6692293" cy="424861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The objective of this project is to analyze various factors that influence student performance, with the ultimate goal of building a predictive model to forecast a student's </a:t>
            </a:r>
            <a:r>
              <a:rPr lang="en-US" sz="2400" b="1" dirty="0" err="1" smtClean="0"/>
              <a:t>Exam_Score</a:t>
            </a:r>
            <a:r>
              <a:rPr lang="en-US" sz="2400" b="1" dirty="0" smtClean="0"/>
              <a:t>. The project uses a dataset containing a mix of demographic, academic, and personal factors.</a:t>
            </a:r>
            <a:endParaRPr lang="en-IN" sz="2400" b="1" dirty="0">
              <a:latin typeface="Agency FB" panose="020B0503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C795C4A-05E0-5EF0-105F-3E82CB03FA53}"/>
              </a:ext>
            </a:extLst>
          </p:cNvPr>
          <p:cNvSpPr txBox="1">
            <a:spLocks/>
          </p:cNvSpPr>
          <p:nvPr/>
        </p:nvSpPr>
        <p:spPr>
          <a:xfrm>
            <a:off x="547316" y="542282"/>
            <a:ext cx="6692293" cy="1103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Agency FB" panose="020B0503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261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39B77-939E-3B95-8A2A-26DD35D2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400173"/>
            <a:ext cx="10370633" cy="12767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Initial Analysis of the Dataset</a:t>
            </a:r>
            <a:endParaRPr lang="en-IN" sz="4000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A3429F-A5AC-6990-CDE0-AA6D70339729}"/>
              </a:ext>
            </a:extLst>
          </p:cNvPr>
          <p:cNvSpPr/>
          <p:nvPr/>
        </p:nvSpPr>
        <p:spPr>
          <a:xfrm>
            <a:off x="153984" y="0"/>
            <a:ext cx="4509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165D64-0198-422A-B13F-5B7F46E7659B}"/>
              </a:ext>
            </a:extLst>
          </p:cNvPr>
          <p:cNvSpPr/>
          <p:nvPr/>
        </p:nvSpPr>
        <p:spPr>
          <a:xfrm rot="19860024">
            <a:off x="6727755" y="6152170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145DDE-3756-FA8A-C559-96BF860AD262}"/>
              </a:ext>
            </a:extLst>
          </p:cNvPr>
          <p:cNvSpPr/>
          <p:nvPr/>
        </p:nvSpPr>
        <p:spPr>
          <a:xfrm rot="5400000">
            <a:off x="7200353" y="4073655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EFEF726A-1604-BEFB-BDE1-0254355D8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1264545"/>
            <a:ext cx="1000621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Dataset Size: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6,6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00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users, </a:t>
            </a: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20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main columns including demographics, subscription details, and activity information.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Key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Columns</a:t>
            </a:r>
            <a:r>
              <a:rPr lang="en-US" sz="3200" dirty="0" err="1" smtClean="0">
                <a:latin typeface="Agency FB" pitchFamily="34" charset="0"/>
              </a:rPr>
              <a:t>The</a:t>
            </a:r>
            <a:r>
              <a:rPr lang="en-US" sz="3200" dirty="0" smtClean="0">
                <a:latin typeface="Agency FB" pitchFamily="34" charset="0"/>
              </a:rPr>
              <a:t> key columns in the student performance dataset are: </a:t>
            </a:r>
            <a:r>
              <a:rPr lang="en-US" sz="3200" dirty="0" err="1" smtClean="0">
                <a:latin typeface="Agency FB" pitchFamily="34" charset="0"/>
              </a:rPr>
              <a:t>Hours_Studied</a:t>
            </a:r>
            <a:r>
              <a:rPr lang="en-US" sz="3200" dirty="0" smtClean="0">
                <a:latin typeface="Agency FB" pitchFamily="34" charset="0"/>
              </a:rPr>
              <a:t>, Attendance, </a:t>
            </a:r>
            <a:r>
              <a:rPr lang="en-US" sz="3200" dirty="0" err="1" smtClean="0">
                <a:latin typeface="Agency FB" pitchFamily="34" charset="0"/>
              </a:rPr>
              <a:t>Parental_Involvement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Access_to_Resources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Extracurricular_Activities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Sleep_Hours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Previous_Scores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Motivation_Level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Internet_Access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Missing Values: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Some missing entries in </a:t>
            </a:r>
            <a:r>
              <a:rPr lang="en-US" sz="3200" dirty="0" err="1" smtClean="0">
                <a:latin typeface="Agency FB" pitchFamily="34" charset="0"/>
              </a:rPr>
              <a:t>Sleep_Hours</a:t>
            </a:r>
            <a:r>
              <a:rPr lang="en-US" sz="3200" dirty="0" smtClean="0">
                <a:latin typeface="Agency FB" pitchFamily="34" charset="0"/>
              </a:rPr>
              <a:t>, Attendance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dirty="0" err="1" smtClean="0">
                <a:latin typeface="Agency FB" pitchFamily="34" charset="0"/>
              </a:rPr>
              <a:t>Motivation_Level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Duplicates: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3200" dirty="0" smtClean="0">
                <a:latin typeface="Agency FB" pitchFamily="34" charset="0"/>
              </a:rPr>
              <a:t>No duplicates were found in the </a:t>
            </a:r>
            <a:r>
              <a:rPr lang="en-US" sz="3200" dirty="0" smtClean="0">
                <a:latin typeface="Agency FB" pitchFamily="34" charset="0"/>
              </a:rPr>
              <a:t>dataset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Outliers: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3200" dirty="0" smtClean="0">
                <a:latin typeface="Agency FB" pitchFamily="34" charset="0"/>
              </a:rPr>
              <a:t>Outliers were detected in the Age column using a box plot.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56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3FD5139-AD10-9FB3-63B7-C55EBB652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BD0AC-4A57-F93F-F7FA-F6309865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400173"/>
            <a:ext cx="10370633" cy="12767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Initial Analysis of the Dataset</a:t>
            </a:r>
            <a:endParaRPr lang="en-IN" sz="4000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0C61B11-D153-A3D7-84E6-13B9D639778F}"/>
              </a:ext>
            </a:extLst>
          </p:cNvPr>
          <p:cNvSpPr/>
          <p:nvPr/>
        </p:nvSpPr>
        <p:spPr>
          <a:xfrm>
            <a:off x="153984" y="0"/>
            <a:ext cx="4509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A7D54B-0E84-8AB7-A0AC-EDBAD5052C96}"/>
              </a:ext>
            </a:extLst>
          </p:cNvPr>
          <p:cNvSpPr/>
          <p:nvPr/>
        </p:nvSpPr>
        <p:spPr>
          <a:xfrm rot="19860024">
            <a:off x="6727755" y="6152170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DF4DFA-9799-FB2F-A477-D1CC4D4A5215}"/>
              </a:ext>
            </a:extLst>
          </p:cNvPr>
          <p:cNvSpPr/>
          <p:nvPr/>
        </p:nvSpPr>
        <p:spPr>
          <a:xfrm rot="5400000">
            <a:off x="7200353" y="4073655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388F6996-8C72-97EE-15A6-8EEA28C07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1583325"/>
            <a:ext cx="10006212" cy="498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Basic Statistics</a:t>
            </a:r>
            <a:r>
              <a:rPr lang="en-US" altLang="en-US" sz="32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  <a:endParaRPr lang="en-US" alt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/>
              <a:t>Average Exam Score</a:t>
            </a:r>
            <a:r>
              <a:rPr lang="en-US" dirty="0" smtClean="0"/>
              <a:t>: 68</a:t>
            </a:r>
            <a:endParaRPr lang="en-US" dirty="0" smtClean="0"/>
          </a:p>
          <a:p>
            <a:r>
              <a:rPr lang="en-US" b="1" dirty="0" smtClean="0"/>
              <a:t>Average Hours </a:t>
            </a:r>
            <a:r>
              <a:rPr lang="en-US" b="1" dirty="0" smtClean="0"/>
              <a:t>Studied</a:t>
            </a:r>
            <a:r>
              <a:rPr lang="en-US" dirty="0" smtClean="0"/>
              <a:t>:20</a:t>
            </a:r>
            <a:endParaRPr lang="en-US" dirty="0" smtClean="0"/>
          </a:p>
          <a:p>
            <a:r>
              <a:rPr lang="en-US" b="1" dirty="0" smtClean="0"/>
              <a:t>Average Sleep Hours</a:t>
            </a:r>
            <a:r>
              <a:rPr lang="en-US" dirty="0" smtClean="0"/>
              <a:t>: 8</a:t>
            </a: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Categorical Distributions:</a:t>
            </a:r>
            <a:endParaRPr lang="en-US" altLang="en-US" sz="32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25603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Gender: Mostly Male and Female</a:t>
            </a:r>
          </a:p>
          <a:p>
            <a:pPr marL="25603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Access To Resources</a:t>
            </a: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: High&gt; Medium&gt;Low</a:t>
            </a:r>
            <a:endParaRPr lang="en-US" alt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25603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Internet Access: Yes Or No</a:t>
            </a:r>
            <a:endParaRPr lang="en-US" alt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Geography:</a:t>
            </a:r>
            <a:r>
              <a:rPr lang="en-US" alt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3200" dirty="0" smtClean="0">
                <a:latin typeface="Agency FB" pitchFamily="34" charset="0"/>
              </a:rPr>
              <a:t>T</a:t>
            </a:r>
            <a:r>
              <a:rPr lang="en-US" sz="3200" dirty="0" smtClean="0">
                <a:latin typeface="Agency FB" pitchFamily="34" charset="0"/>
              </a:rPr>
              <a:t>he </a:t>
            </a:r>
            <a:r>
              <a:rPr lang="en-US" sz="3200" dirty="0" smtClean="0">
                <a:latin typeface="Agency FB" pitchFamily="34" charset="0"/>
              </a:rPr>
              <a:t>geographical information for the students is categorized into three main groups: </a:t>
            </a:r>
            <a:r>
              <a:rPr lang="en-US" sz="3200" b="1" dirty="0" smtClean="0">
                <a:latin typeface="Agency FB" pitchFamily="34" charset="0"/>
              </a:rPr>
              <a:t>Near</a:t>
            </a:r>
            <a:r>
              <a:rPr lang="en-US" sz="3200" dirty="0" smtClean="0">
                <a:latin typeface="Agency FB" pitchFamily="34" charset="0"/>
              </a:rPr>
              <a:t>, </a:t>
            </a:r>
            <a:r>
              <a:rPr lang="en-US" sz="3200" b="1" dirty="0" smtClean="0">
                <a:latin typeface="Agency FB" pitchFamily="34" charset="0"/>
              </a:rPr>
              <a:t>Moderate</a:t>
            </a:r>
            <a:r>
              <a:rPr lang="en-US" sz="3200" dirty="0" smtClean="0">
                <a:latin typeface="Agency FB" pitchFamily="34" charset="0"/>
              </a:rPr>
              <a:t>, and </a:t>
            </a:r>
            <a:r>
              <a:rPr lang="en-US" sz="3200" b="1" dirty="0" smtClean="0">
                <a:latin typeface="Agency FB" pitchFamily="34" charset="0"/>
              </a:rPr>
              <a:t>Far</a:t>
            </a:r>
            <a:r>
              <a:rPr lang="en-US" sz="3200" dirty="0" smtClean="0">
                <a:latin typeface="Agency FB" pitchFamily="34" charset="0"/>
              </a:rPr>
              <a:t>. </a:t>
            </a:r>
            <a:endParaRPr lang="en-US" altLang="en-US" sz="3200" dirty="0">
              <a:solidFill>
                <a:schemeClr val="tx1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77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D2584-22B3-98B3-83BE-393E2D77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0"/>
            <a:ext cx="10502972" cy="117565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Dataset Observations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9F39BE-1F2E-89BD-8992-2BBF0FC99404}"/>
              </a:ext>
            </a:extLst>
          </p:cNvPr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9FD80E-2D84-FCD5-2140-BEA5B357C5C5}"/>
              </a:ext>
            </a:extLst>
          </p:cNvPr>
          <p:cNvSpPr/>
          <p:nvPr/>
        </p:nvSpPr>
        <p:spPr>
          <a:xfrm>
            <a:off x="0" y="6073432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463CF12-131A-2271-BAFF-B1886F87AFCC}"/>
              </a:ext>
            </a:extLst>
          </p:cNvPr>
          <p:cNvSpPr/>
          <p:nvPr/>
        </p:nvSpPr>
        <p:spPr>
          <a:xfrm>
            <a:off x="0" y="6368999"/>
            <a:ext cx="10872000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6DB51BD-6B5D-9AB4-C978-BB2B0887AEF3}"/>
              </a:ext>
            </a:extLst>
          </p:cNvPr>
          <p:cNvSpPr/>
          <p:nvPr/>
        </p:nvSpPr>
        <p:spPr>
          <a:xfrm>
            <a:off x="0" y="6628588"/>
            <a:ext cx="12312000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A2FE2FA9-3EF2-E11A-8437-3336CEC57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75" y="838785"/>
            <a:ext cx="1103595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Total records: </a:t>
            </a:r>
            <a:r>
              <a:rPr lang="en-US" alt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6,6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00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users.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Majority of users are </a:t>
            </a:r>
            <a:r>
              <a:rPr lang="en-US" alt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gender Male.</a:t>
            </a:r>
            <a:endParaRPr lang="en-US" altLang="en-US" sz="28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The </a:t>
            </a:r>
            <a:r>
              <a:rPr lang="en-US" sz="2800" dirty="0" smtClean="0">
                <a:latin typeface="Agency FB" pitchFamily="34" charset="0"/>
              </a:rPr>
              <a:t>main target variable, </a:t>
            </a:r>
            <a:r>
              <a:rPr lang="en-US" sz="2800" dirty="0" err="1" smtClean="0">
                <a:latin typeface="Agency FB" pitchFamily="34" charset="0"/>
              </a:rPr>
              <a:t>Exam_Score</a:t>
            </a:r>
            <a:r>
              <a:rPr lang="en-US" sz="2800" dirty="0" smtClean="0">
                <a:latin typeface="Agency FB" pitchFamily="34" charset="0"/>
              </a:rPr>
              <a:t>, has a wide range from a minimum of 55 to a maximum of 101, with an average score of </a:t>
            </a:r>
            <a:r>
              <a:rPr lang="en-US" sz="2800" dirty="0" smtClean="0">
                <a:latin typeface="Agency FB" pitchFamily="34" charset="0"/>
              </a:rPr>
              <a:t>67.75.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Key </a:t>
            </a:r>
            <a:r>
              <a:rPr lang="en-US" sz="2800" dirty="0" smtClean="0">
                <a:latin typeface="Agency FB" pitchFamily="34" charset="0"/>
              </a:rPr>
              <a:t>factors influencing student performance include </a:t>
            </a:r>
            <a:r>
              <a:rPr lang="en-US" sz="2800" dirty="0" err="1" smtClean="0">
                <a:latin typeface="Agency FB" pitchFamily="34" charset="0"/>
              </a:rPr>
              <a:t>Hours_Studied</a:t>
            </a:r>
            <a:r>
              <a:rPr lang="en-US" sz="2800" dirty="0" smtClean="0">
                <a:latin typeface="Agency FB" pitchFamily="34" charset="0"/>
              </a:rPr>
              <a:t>, Attendance, and </a:t>
            </a:r>
            <a:r>
              <a:rPr lang="en-US" sz="2800" dirty="0" err="1" smtClean="0">
                <a:latin typeface="Agency FB" pitchFamily="34" charset="0"/>
              </a:rPr>
              <a:t>Previous_Scores</a:t>
            </a:r>
            <a:r>
              <a:rPr lang="en-US" sz="2800" dirty="0" smtClean="0">
                <a:latin typeface="Agency FB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Other </a:t>
            </a:r>
            <a:r>
              <a:rPr lang="en-US" sz="2800" dirty="0" smtClean="0">
                <a:latin typeface="Agency FB" pitchFamily="34" charset="0"/>
              </a:rPr>
              <a:t>important columns are </a:t>
            </a:r>
            <a:r>
              <a:rPr lang="en-US" sz="2800" dirty="0" err="1" smtClean="0">
                <a:latin typeface="Agency FB" pitchFamily="34" charset="0"/>
              </a:rPr>
              <a:t>Parental_Involvement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Motivation_Level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Sleep_Hours</a:t>
            </a:r>
            <a:r>
              <a:rPr lang="en-US" sz="2800" dirty="0" smtClean="0">
                <a:latin typeface="Agency FB" pitchFamily="34" charset="0"/>
              </a:rPr>
              <a:t>, and </a:t>
            </a:r>
            <a:r>
              <a:rPr lang="en-US" sz="2800" dirty="0" err="1" smtClean="0">
                <a:latin typeface="Agency FB" pitchFamily="34" charset="0"/>
              </a:rPr>
              <a:t>Family_Income</a:t>
            </a:r>
            <a:r>
              <a:rPr lang="en-US" sz="2800" dirty="0" smtClean="0">
                <a:latin typeface="Agency FB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The </a:t>
            </a:r>
            <a:r>
              <a:rPr lang="en-US" sz="2800" dirty="0" smtClean="0">
                <a:latin typeface="Agency FB" pitchFamily="34" charset="0"/>
              </a:rPr>
              <a:t>geographical data is categorized by </a:t>
            </a:r>
            <a:r>
              <a:rPr lang="en-US" sz="2800" dirty="0" err="1" smtClean="0">
                <a:latin typeface="Agency FB" pitchFamily="34" charset="0"/>
              </a:rPr>
              <a:t>Distance_from_Home</a:t>
            </a:r>
            <a:r>
              <a:rPr lang="en-US" sz="2800" dirty="0" smtClean="0">
                <a:latin typeface="Agency FB" pitchFamily="34" charset="0"/>
              </a:rPr>
              <a:t> (Near, Moderate, Far), and the </a:t>
            </a:r>
            <a:r>
              <a:rPr lang="en-US" sz="2800" dirty="0" err="1" smtClean="0">
                <a:latin typeface="Agency FB" pitchFamily="34" charset="0"/>
              </a:rPr>
              <a:t>School_Type</a:t>
            </a:r>
            <a:r>
              <a:rPr lang="en-US" sz="2800" dirty="0" smtClean="0">
                <a:latin typeface="Agency FB" pitchFamily="34" charset="0"/>
              </a:rPr>
              <a:t> is either Public or </a:t>
            </a:r>
            <a:r>
              <a:rPr lang="en-US" sz="2800" dirty="0" smtClean="0">
                <a:latin typeface="Agency FB" pitchFamily="34" charset="0"/>
              </a:rPr>
              <a:t>Private.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itchFamily="34" charset="0"/>
              </a:rPr>
              <a:t>No duplicate records were found in the dataset, and outliers were detected and handled in the Age column during preprocessing.</a:t>
            </a:r>
            <a:endParaRPr lang="en-US" sz="28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5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CA09C9-3021-B16E-1B15-2E6C95CD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5ECCB0B-FBAA-8C82-C2FF-790568215A1B}"/>
              </a:ext>
            </a:extLst>
          </p:cNvPr>
          <p:cNvSpPr txBox="1"/>
          <p:nvPr/>
        </p:nvSpPr>
        <p:spPr>
          <a:xfrm>
            <a:off x="581186" y="4003288"/>
            <a:ext cx="4393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itchFamily="34" charset="0"/>
              </a:rPr>
              <a:t>1.Histogram</a:t>
            </a:r>
            <a:r>
              <a:rPr lang="en-US" sz="2000" b="1" dirty="0" smtClean="0">
                <a:latin typeface="Agency FB" pitchFamily="34" charset="0"/>
              </a:rPr>
              <a:t>: Exam Score Distribution</a:t>
            </a:r>
          </a:p>
          <a:p>
            <a:r>
              <a:rPr lang="en-US" sz="2000" dirty="0" smtClean="0">
                <a:latin typeface="Agency FB" pitchFamily="34" charset="0"/>
              </a:rPr>
              <a:t>📊 </a:t>
            </a:r>
            <a:r>
              <a:rPr lang="en-US" sz="2000" b="1" dirty="0" smtClean="0">
                <a:latin typeface="Agency FB" pitchFamily="34" charset="0"/>
              </a:rPr>
              <a:t>Observation: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Most students score between 60–80 marks.</a:t>
            </a:r>
          </a:p>
          <a:p>
            <a:r>
              <a:rPr lang="en-US" sz="2000" dirty="0" smtClean="0">
                <a:latin typeface="Agency FB" pitchFamily="34" charset="0"/>
              </a:rPr>
              <a:t>Few students below 40 or above 90.</a:t>
            </a:r>
          </a:p>
          <a:p>
            <a:r>
              <a:rPr lang="en-US" sz="2000" dirty="0" smtClean="0">
                <a:latin typeface="Agency FB" pitchFamily="34" charset="0"/>
              </a:rPr>
              <a:t>Indicates a moderate difficulty level of exams.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AF152B-9EAF-8578-3E35-058F357EA359}"/>
              </a:ext>
            </a:extLst>
          </p:cNvPr>
          <p:cNvSpPr txBox="1"/>
          <p:nvPr/>
        </p:nvSpPr>
        <p:spPr>
          <a:xfrm>
            <a:off x="6338807" y="4003288"/>
            <a:ext cx="42930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2. </a:t>
            </a:r>
            <a:r>
              <a:rPr lang="en-US" sz="2000" b="1" dirty="0" smtClean="0">
                <a:latin typeface="Agency FB" pitchFamily="34" charset="0"/>
              </a:rPr>
              <a:t>Bar Chart: Gender Distribution</a:t>
            </a:r>
          </a:p>
          <a:p>
            <a:r>
              <a:rPr lang="en-US" sz="2000" dirty="0" smtClean="0">
                <a:latin typeface="Agency FB" pitchFamily="34" charset="0"/>
              </a:rPr>
              <a:t>📊 </a:t>
            </a:r>
            <a:r>
              <a:rPr lang="en-US" sz="2000" b="1" dirty="0" smtClean="0">
                <a:latin typeface="Agency FB" pitchFamily="34" charset="0"/>
              </a:rPr>
              <a:t>Observation: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Nearly equal male and female representation.</a:t>
            </a:r>
          </a:p>
          <a:p>
            <a:r>
              <a:rPr lang="en-US" sz="2000" dirty="0" smtClean="0">
                <a:latin typeface="Agency FB" pitchFamily="34" charset="0"/>
              </a:rPr>
              <a:t>Slightly higher male count in dataset.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5F8C0B9-D7E2-DB07-43F9-E58848C1A7D1}"/>
              </a:ext>
            </a:extLst>
          </p:cNvPr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CFDE849-FC55-691E-2674-11D0461C3C62}"/>
              </a:ext>
            </a:extLst>
          </p:cNvPr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1A18858-DE29-6EEF-0BFF-F228D9D38B74}"/>
              </a:ext>
            </a:extLst>
          </p:cNvPr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A28AFED-F97C-8758-7213-A1AE7069CC37}"/>
              </a:ext>
            </a:extLst>
          </p:cNvPr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786" y="1227138"/>
            <a:ext cx="4451629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013" y="550240"/>
            <a:ext cx="4400550" cy="27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485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4800C23-7527-D603-7CED-7B650DA73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DDE02-DB80-E7F6-A397-F223829B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0896A0F-64F9-8151-9E83-A638E9BF61DA}"/>
              </a:ext>
            </a:extLst>
          </p:cNvPr>
          <p:cNvSpPr txBox="1"/>
          <p:nvPr/>
        </p:nvSpPr>
        <p:spPr>
          <a:xfrm>
            <a:off x="581186" y="4003288"/>
            <a:ext cx="4393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3. </a:t>
            </a:r>
            <a:r>
              <a:rPr lang="en-US" sz="2000" b="1" dirty="0" smtClean="0">
                <a:latin typeface="Agency FB" pitchFamily="34" charset="0"/>
              </a:rPr>
              <a:t>Bar Chart: School Type Distribution</a:t>
            </a:r>
          </a:p>
          <a:p>
            <a:r>
              <a:rPr lang="en-US" sz="2000" dirty="0" smtClean="0">
                <a:latin typeface="Agency FB" pitchFamily="34" charset="0"/>
              </a:rPr>
              <a:t>📊 </a:t>
            </a:r>
            <a:r>
              <a:rPr lang="en-US" sz="2000" b="1" dirty="0" smtClean="0">
                <a:latin typeface="Agency FB" pitchFamily="34" charset="0"/>
              </a:rPr>
              <a:t>Observation: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Majority of students belong to government schools.</a:t>
            </a:r>
          </a:p>
          <a:p>
            <a:r>
              <a:rPr lang="en-US" sz="2000" dirty="0" smtClean="0">
                <a:latin typeface="Agency FB" pitchFamily="34" charset="0"/>
              </a:rPr>
              <a:t>Private schools form a smaller portion</a:t>
            </a:r>
            <a:r>
              <a:rPr lang="en-US" sz="2000" dirty="0" smtClean="0">
                <a:latin typeface="Agency FB" pitchFamily="34" charset="0"/>
              </a:rPr>
              <a:t>.</a:t>
            </a:r>
            <a:endParaRPr lang="en-US" sz="2000" dirty="0" smtClean="0">
              <a:latin typeface="Agency FB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8B2539-5523-8CA1-B0D0-DC1871FEC409}"/>
              </a:ext>
            </a:extLst>
          </p:cNvPr>
          <p:cNvSpPr txBox="1"/>
          <p:nvPr/>
        </p:nvSpPr>
        <p:spPr>
          <a:xfrm>
            <a:off x="6338807" y="4003288"/>
            <a:ext cx="429303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4. </a:t>
            </a:r>
            <a:r>
              <a:rPr lang="en-US" sz="2000" b="1" dirty="0" smtClean="0">
                <a:latin typeface="Agency FB" pitchFamily="34" charset="0"/>
              </a:rPr>
              <a:t>Scatter Plot: Hours Studied </a:t>
            </a:r>
            <a:r>
              <a:rPr lang="en-US" sz="2000" b="1" dirty="0" err="1" smtClean="0">
                <a:latin typeface="Agency FB" pitchFamily="34" charset="0"/>
              </a:rPr>
              <a:t>vs</a:t>
            </a:r>
            <a:r>
              <a:rPr lang="en-US" sz="2000" b="1" dirty="0" smtClean="0">
                <a:latin typeface="Agency FB" pitchFamily="34" charset="0"/>
              </a:rPr>
              <a:t> Exam Score</a:t>
            </a:r>
          </a:p>
          <a:p>
            <a:r>
              <a:rPr lang="en-US" sz="2000" dirty="0" smtClean="0">
                <a:latin typeface="Agency FB" pitchFamily="34" charset="0"/>
              </a:rPr>
              <a:t>📊 </a:t>
            </a:r>
            <a:r>
              <a:rPr lang="en-US" sz="2000" b="1" dirty="0" smtClean="0">
                <a:latin typeface="Agency FB" pitchFamily="34" charset="0"/>
              </a:rPr>
              <a:t>Observation: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Positive correlation between hours studied and exam score.</a:t>
            </a:r>
          </a:p>
          <a:p>
            <a:r>
              <a:rPr lang="en-US" sz="2000" dirty="0" smtClean="0">
                <a:latin typeface="Agency FB" pitchFamily="34" charset="0"/>
              </a:rPr>
              <a:t>Students studying more than 5 hours/day often score &gt;80.</a:t>
            </a:r>
          </a:p>
          <a:p>
            <a:r>
              <a:rPr lang="en-US" sz="2000" dirty="0" smtClean="0">
                <a:latin typeface="Agency FB" pitchFamily="34" charset="0"/>
              </a:rPr>
              <a:t>Outliers suggest study quality also matters.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EB311E0-B834-B9BD-5BC9-0B2905BA019B}"/>
              </a:ext>
            </a:extLst>
          </p:cNvPr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E4DE012-02BC-F9E0-2BD7-4A5A0DAFF5BC}"/>
              </a:ext>
            </a:extLst>
          </p:cNvPr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39311D0-3806-AADF-6A00-23A13B1C7EC9}"/>
              </a:ext>
            </a:extLst>
          </p:cNvPr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2F413F4-9146-4919-A9C3-C56E0FCD90AD}"/>
              </a:ext>
            </a:extLst>
          </p:cNvPr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359" y="1227138"/>
            <a:ext cx="439648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013" y="642779"/>
            <a:ext cx="4400550" cy="259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1389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34F9DA6-B8DD-F277-78B1-E74373881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426A0-1A6D-E9CE-8E8B-61C17869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654B9C-50C3-9973-D13D-5B60FE5A5A7F}"/>
              </a:ext>
            </a:extLst>
          </p:cNvPr>
          <p:cNvSpPr txBox="1"/>
          <p:nvPr/>
        </p:nvSpPr>
        <p:spPr>
          <a:xfrm>
            <a:off x="581186" y="4003288"/>
            <a:ext cx="4393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5. </a:t>
            </a:r>
            <a:r>
              <a:rPr lang="en-US" sz="2000" b="1" dirty="0" smtClean="0">
                <a:latin typeface="Agency FB" pitchFamily="34" charset="0"/>
              </a:rPr>
              <a:t>Scatter Plot: Sleep Hours </a:t>
            </a:r>
            <a:r>
              <a:rPr lang="en-US" sz="2000" b="1" dirty="0" err="1" smtClean="0">
                <a:latin typeface="Agency FB" pitchFamily="34" charset="0"/>
              </a:rPr>
              <a:t>vs</a:t>
            </a:r>
            <a:r>
              <a:rPr lang="en-US" sz="2000" b="1" dirty="0" smtClean="0">
                <a:latin typeface="Agency FB" pitchFamily="34" charset="0"/>
              </a:rPr>
              <a:t> Exam Score</a:t>
            </a:r>
          </a:p>
          <a:p>
            <a:r>
              <a:rPr lang="en-US" sz="2000" dirty="0" smtClean="0">
                <a:latin typeface="Agency FB" pitchFamily="34" charset="0"/>
              </a:rPr>
              <a:t>📊 </a:t>
            </a:r>
            <a:r>
              <a:rPr lang="en-US" sz="2000" b="1" dirty="0" smtClean="0">
                <a:latin typeface="Agency FB" pitchFamily="34" charset="0"/>
              </a:rPr>
              <a:t>Observation: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Optimal sleep (6–8 hours) correlates with higher exam scores.</a:t>
            </a:r>
          </a:p>
          <a:p>
            <a:r>
              <a:rPr lang="en-US" sz="2000" dirty="0" smtClean="0">
                <a:latin typeface="Agency FB" pitchFamily="34" charset="0"/>
              </a:rPr>
              <a:t>Too little (&lt;4 hrs) or too much (&gt;9 hrs) sleep tends to reduce performance.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DD0C26-E7AF-512A-0D33-4CF322B9CBE4}"/>
              </a:ext>
            </a:extLst>
          </p:cNvPr>
          <p:cNvSpPr txBox="1"/>
          <p:nvPr/>
        </p:nvSpPr>
        <p:spPr>
          <a:xfrm>
            <a:off x="6338807" y="4003288"/>
            <a:ext cx="42930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6. </a:t>
            </a:r>
            <a:r>
              <a:rPr lang="en-US" sz="2000" b="1" dirty="0" smtClean="0">
                <a:latin typeface="Agency FB" pitchFamily="34" charset="0"/>
              </a:rPr>
              <a:t>Parental Education Level Analysis</a:t>
            </a:r>
          </a:p>
          <a:p>
            <a:r>
              <a:rPr lang="en-US" sz="2000" dirty="0" smtClean="0">
                <a:latin typeface="Agency FB" pitchFamily="34" charset="0"/>
              </a:rPr>
              <a:t>📊 </a:t>
            </a:r>
            <a:r>
              <a:rPr lang="en-US" sz="2000" b="1" dirty="0" smtClean="0">
                <a:latin typeface="Agency FB" pitchFamily="34" charset="0"/>
              </a:rPr>
              <a:t>Observation: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Higher parental education often leads to better student performance.</a:t>
            </a:r>
          </a:p>
          <a:p>
            <a:r>
              <a:rPr lang="en-US" sz="2000" dirty="0" smtClean="0">
                <a:latin typeface="Agency FB" pitchFamily="34" charset="0"/>
              </a:rPr>
              <a:t>Bachelor’s and Master’s degree parents’ children score higher on average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B4595D-A498-672A-83FB-812E37518108}"/>
              </a:ext>
            </a:extLst>
          </p:cNvPr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C7C1767-98AF-74C2-22EC-F0EC6E94AB6D}"/>
              </a:ext>
            </a:extLst>
          </p:cNvPr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C00814B-80EB-6DEE-427B-E9DB840108C5}"/>
              </a:ext>
            </a:extLst>
          </p:cNvPr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E45313D-A431-C125-C5D1-0BED5E61AF86}"/>
              </a:ext>
            </a:extLst>
          </p:cNvPr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826" y="1227138"/>
            <a:ext cx="4483548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013" y="630924"/>
            <a:ext cx="4400550" cy="282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989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921D89D-DFBA-F4C5-275F-78C52CF4A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90137-6D87-CA62-2876-7E7181CE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85E33D-E786-8381-E2BF-71D52D302CD7}"/>
              </a:ext>
            </a:extLst>
          </p:cNvPr>
          <p:cNvSpPr txBox="1"/>
          <p:nvPr/>
        </p:nvSpPr>
        <p:spPr>
          <a:xfrm>
            <a:off x="657224" y="4003288"/>
            <a:ext cx="4450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itchFamily="34" charset="0"/>
              </a:rPr>
              <a:t>7</a:t>
            </a:r>
            <a:r>
              <a:rPr lang="en-US" sz="2000" b="1" dirty="0" smtClean="0">
                <a:latin typeface="Agency FB" pitchFamily="34" charset="0"/>
              </a:rPr>
              <a:t> Box Plot: Exam Score by Parental Education</a:t>
            </a:r>
          </a:p>
          <a:p>
            <a:r>
              <a:rPr lang="en-US" sz="2000" dirty="0" smtClean="0">
                <a:latin typeface="Agency FB" pitchFamily="34" charset="0"/>
              </a:rPr>
              <a:t>📊 </a:t>
            </a:r>
            <a:r>
              <a:rPr lang="en-US" sz="2000" b="1" dirty="0" smtClean="0">
                <a:latin typeface="Agency FB" pitchFamily="34" charset="0"/>
              </a:rPr>
              <a:t>Observation: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Median exam score rises with parental education.</a:t>
            </a:r>
          </a:p>
          <a:p>
            <a:r>
              <a:rPr lang="en-US" sz="2000" dirty="0" smtClean="0">
                <a:latin typeface="Agency FB" pitchFamily="34" charset="0"/>
              </a:rPr>
              <a:t>More variation in students from less educated families.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611560-0A96-5B11-D271-D1753A592A8A}"/>
              </a:ext>
            </a:extLst>
          </p:cNvPr>
          <p:cNvSpPr txBox="1"/>
          <p:nvPr/>
        </p:nvSpPr>
        <p:spPr>
          <a:xfrm>
            <a:off x="6338807" y="4003288"/>
            <a:ext cx="4293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8. </a:t>
            </a:r>
            <a:r>
              <a:rPr lang="en-US" sz="2000" b="1" dirty="0" smtClean="0">
                <a:latin typeface="Agency FB" pitchFamily="34" charset="0"/>
              </a:rPr>
              <a:t>Scatter Plot: Previous </a:t>
            </a:r>
            <a:r>
              <a:rPr lang="en-US" sz="2000" b="1" dirty="0" err="1" smtClean="0">
                <a:latin typeface="Agency FB" pitchFamily="34" charset="0"/>
              </a:rPr>
              <a:t>vs</a:t>
            </a:r>
            <a:r>
              <a:rPr lang="en-US" sz="2000" b="1" dirty="0" smtClean="0">
                <a:latin typeface="Agency FB" pitchFamily="34" charset="0"/>
              </a:rPr>
              <a:t> Exam Score</a:t>
            </a:r>
          </a:p>
          <a:p>
            <a:r>
              <a:rPr lang="en-US" sz="2000" dirty="0" smtClean="0">
                <a:latin typeface="Agency FB" pitchFamily="34" charset="0"/>
              </a:rPr>
              <a:t>📊 </a:t>
            </a:r>
            <a:r>
              <a:rPr lang="en-US" sz="2000" b="1" dirty="0" smtClean="0">
                <a:latin typeface="Agency FB" pitchFamily="34" charset="0"/>
              </a:rPr>
              <a:t>Observation:</a:t>
            </a:r>
            <a:endParaRPr lang="en-US" sz="2000" dirty="0" smtClean="0">
              <a:latin typeface="Agency FB" pitchFamily="34" charset="0"/>
            </a:endParaRPr>
          </a:p>
          <a:p>
            <a:r>
              <a:rPr lang="en-US" sz="2000" dirty="0" smtClean="0">
                <a:latin typeface="Agency FB" pitchFamily="34" charset="0"/>
              </a:rPr>
              <a:t>Strong correlation: students with high previous scores generally perform well in exams.</a:t>
            </a:r>
          </a:p>
          <a:p>
            <a:r>
              <a:rPr lang="en-US" sz="2000" dirty="0" smtClean="0">
                <a:latin typeface="Agency FB" pitchFamily="34" charset="0"/>
              </a:rPr>
              <a:t>Motivation level enhances this effect.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E8AC30-5173-F551-3608-E828A6B4C717}"/>
              </a:ext>
            </a:extLst>
          </p:cNvPr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85DE3A6-5CD6-6052-0E44-32F0A965A6B3}"/>
              </a:ext>
            </a:extLst>
          </p:cNvPr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88D8053-7574-AE3D-CF2B-6CE1A9CCB276}"/>
              </a:ext>
            </a:extLst>
          </p:cNvPr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1EC4CD1-29C2-1383-DB75-D2CC9EC24290}"/>
              </a:ext>
            </a:extLst>
          </p:cNvPr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243" y="1227138"/>
            <a:ext cx="4498715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013" y="606232"/>
            <a:ext cx="4400550" cy="266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570891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169</TotalTime>
  <Words>670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Metropolitan</vt:lpstr>
      <vt:lpstr>Student Performance Dataset Analysis Using Py Spark</vt:lpstr>
      <vt:lpstr>Slide 2</vt:lpstr>
      <vt:lpstr>Initial Analysis of the Dataset</vt:lpstr>
      <vt:lpstr>Initial Analysis of the Dataset</vt:lpstr>
      <vt:lpstr>Dataset Observations</vt:lpstr>
      <vt:lpstr>Graphs</vt:lpstr>
      <vt:lpstr>Graphs</vt:lpstr>
      <vt:lpstr>Graphs</vt:lpstr>
      <vt:lpstr>Graphs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User Behaviour Dataset Analysis Using Py Spark</dc:title>
  <dc:creator>B B</dc:creator>
  <cp:lastModifiedBy>naresh</cp:lastModifiedBy>
  <cp:revision>8</cp:revision>
  <dcterms:created xsi:type="dcterms:W3CDTF">2025-09-27T12:01:06Z</dcterms:created>
  <dcterms:modified xsi:type="dcterms:W3CDTF">2025-10-04T12:29:54Z</dcterms:modified>
</cp:coreProperties>
</file>