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4" r:id="rId8"/>
    <p:sldId id="265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ADE21E8-FD9E-4A1A-8B2D-4486CDD67087}" type="datetimeFigureOut">
              <a:rPr lang="en-IN" smtClean="0"/>
              <a:pPr/>
              <a:t>07-10-2025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21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84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469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4962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6208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4126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07-10-2025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57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701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07-10-2025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940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E21E8-FD9E-4A1A-8B2D-4486CDD67087}" type="datetimeFigureOut">
              <a:rPr lang="en-IN" smtClean="0"/>
              <a:pPr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7624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8ADE21E8-FD9E-4A1A-8B2D-4486CDD67087}" type="datetimeFigureOut">
              <a:rPr lang="en-IN" smtClean="0"/>
              <a:pPr/>
              <a:t>07-10-2025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68656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8ADE21E8-FD9E-4A1A-8B2D-4486CDD67087}" type="datetimeFigureOut">
              <a:rPr lang="en-IN" smtClean="0"/>
              <a:pPr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8B686A6D-9C47-46E8-9BAE-0A16A7E7D38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9930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kshaya2704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0D3B0-AB39-E128-A378-29C936C54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7512" y="892627"/>
            <a:ext cx="10782300" cy="2305353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Agency FB" panose="020B0503020202020204" pitchFamily="34" charset="0"/>
              </a:rPr>
              <a:t>Student Performance Dataset Analysis Using Py Spark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B5BDCA-74D9-105A-D780-2CEC6EDF16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2255666"/>
          </a:xfrm>
        </p:spPr>
        <p:txBody>
          <a:bodyPr>
            <a:noAutofit/>
          </a:bodyPr>
          <a:lstStyle/>
          <a:p>
            <a:r>
              <a:rPr lang="en-IN" sz="2000" b="1" dirty="0">
                <a:latin typeface="Agency FB" panose="020B0503020202020204" pitchFamily="34" charset="0"/>
              </a:rPr>
              <a:t>Name: Divvela Hema</a:t>
            </a:r>
          </a:p>
          <a:p>
            <a:r>
              <a:rPr lang="en-IN" sz="2000" b="1" dirty="0">
                <a:latin typeface="Agency FB" panose="020B0503020202020204" pitchFamily="34" charset="0"/>
              </a:rPr>
              <a:t>Roll No: 2211CS010153 (S5)</a:t>
            </a:r>
          </a:p>
          <a:p>
            <a:r>
              <a:rPr lang="en-IN" sz="2000" b="1" dirty="0">
                <a:latin typeface="Agency FB" panose="020B0503020202020204" pitchFamily="34" charset="0"/>
              </a:rPr>
              <a:t>Dataset: Student Performance Dataset (</a:t>
            </a:r>
            <a:r>
              <a:rPr lang="en-IN" sz="2000" b="1" dirty="0" err="1">
                <a:latin typeface="Agency FB" panose="020B0503020202020204" pitchFamily="34" charset="0"/>
              </a:rPr>
              <a:t>Kaggle</a:t>
            </a:r>
            <a:r>
              <a:rPr lang="en-IN" sz="2000" b="1" dirty="0">
                <a:latin typeface="Agency FB" panose="020B0503020202020204" pitchFamily="34" charset="0"/>
              </a:rPr>
              <a:t>)</a:t>
            </a:r>
          </a:p>
          <a:p>
            <a:r>
              <a:rPr lang="en-IN" sz="2000" b="1" dirty="0">
                <a:latin typeface="Agency FB" panose="020B0503020202020204" pitchFamily="34" charset="0"/>
              </a:rPr>
              <a:t>Email: divvelahema345</a:t>
            </a:r>
            <a:r>
              <a:rPr lang="en-IN" sz="2000" b="1" dirty="0">
                <a:latin typeface="Agency FB" panose="020B0503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@gmail.com</a:t>
            </a:r>
            <a:endParaRPr lang="en-IN" sz="2000" b="1" dirty="0">
              <a:latin typeface="Agency FB" panose="020B0503020202020204" pitchFamily="34" charset="0"/>
            </a:endParaRPr>
          </a:p>
          <a:p>
            <a:r>
              <a:rPr lang="en-IN" sz="2000" b="1" dirty="0">
                <a:latin typeface="Agency FB" panose="020B0503020202020204" pitchFamily="34" charset="0"/>
              </a:rPr>
              <a:t>Linked </a:t>
            </a:r>
            <a:r>
              <a:rPr lang="en-IN" sz="2000" b="1">
                <a:latin typeface="Agency FB" panose="020B0503020202020204" pitchFamily="34" charset="0"/>
              </a:rPr>
              <a:t>In:https://www.linkedin.com/in/hema-laxmi-divvela-a2a245337/</a:t>
            </a:r>
            <a:endParaRPr lang="en-IN" sz="2000" b="1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545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65CEF1-B50A-944C-2276-6A3316B1FC81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81801-06C7-A98A-8EE9-2C33626C4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845" y="817512"/>
            <a:ext cx="10780776" cy="613283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chemeClr val="tx1"/>
                </a:solidFill>
                <a:latin typeface="Agency FB" panose="020B0503020202020204" pitchFamily="34" charset="0"/>
              </a:rPr>
              <a:t>Conclusion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91C14-0925-BBC7-929A-83A4EBEF7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04845" y="1732371"/>
            <a:ext cx="11297173" cy="3917659"/>
          </a:xfrm>
        </p:spPr>
        <p:txBody>
          <a:bodyPr>
            <a:noAutofit/>
          </a:bodyPr>
          <a:lstStyle/>
          <a:p>
            <a:r>
              <a:rPr lang="en-US" sz="3200" dirty="0">
                <a:latin typeface="Agency FB" pitchFamily="34" charset="0"/>
              </a:rPr>
              <a:t>✅ </a:t>
            </a:r>
            <a:r>
              <a:rPr lang="en-US" sz="3200" b="1" dirty="0">
                <a:latin typeface="Agency FB" pitchFamily="34" charset="0"/>
              </a:rPr>
              <a:t>Findings:</a:t>
            </a:r>
            <a:endParaRPr lang="en-US" sz="3200" dirty="0">
              <a:latin typeface="Agency FB" pitchFamily="34" charset="0"/>
            </a:endParaRPr>
          </a:p>
          <a:p>
            <a:r>
              <a:rPr lang="en-US" sz="3200" dirty="0">
                <a:latin typeface="Agency FB" pitchFamily="34" charset="0"/>
              </a:rPr>
              <a:t>Balanced study and lifestyle habits improve performance.</a:t>
            </a:r>
          </a:p>
          <a:p>
            <a:r>
              <a:rPr lang="en-US" sz="3200" dirty="0">
                <a:latin typeface="Agency FB" pitchFamily="34" charset="0"/>
              </a:rPr>
              <a:t>Encouraging parental involvement and academic motivation are key.</a:t>
            </a:r>
          </a:p>
          <a:p>
            <a:r>
              <a:rPr lang="en-US" sz="3200" dirty="0">
                <a:latin typeface="Agency FB" pitchFamily="34" charset="0"/>
              </a:rPr>
              <a:t>Educational institutions can use these insights for targeted academic support.</a:t>
            </a:r>
          </a:p>
          <a:p>
            <a:r>
              <a:rPr lang="en-US" sz="3200" dirty="0">
                <a:latin typeface="Agency FB" pitchFamily="34" charset="0"/>
              </a:rPr>
              <a:t>🎯 </a:t>
            </a:r>
            <a:r>
              <a:rPr lang="en-US" sz="3200" b="1" dirty="0">
                <a:latin typeface="Agency FB" pitchFamily="34" charset="0"/>
              </a:rPr>
              <a:t>Future Scope:</a:t>
            </a:r>
            <a:endParaRPr lang="en-US" sz="3200" dirty="0">
              <a:latin typeface="Agency FB" pitchFamily="34" charset="0"/>
            </a:endParaRPr>
          </a:p>
          <a:p>
            <a:r>
              <a:rPr lang="en-US" sz="3200" dirty="0">
                <a:latin typeface="Agency FB" pitchFamily="34" charset="0"/>
              </a:rPr>
              <a:t>Apply predictive models (e.g., Linear Regression) using </a:t>
            </a:r>
            <a:r>
              <a:rPr lang="en-US" sz="3200" dirty="0" err="1">
                <a:latin typeface="Agency FB" pitchFamily="34" charset="0"/>
              </a:rPr>
              <a:t>PySpark</a:t>
            </a:r>
            <a:r>
              <a:rPr lang="en-US" sz="3200" dirty="0">
                <a:latin typeface="Agency FB" pitchFamily="34" charset="0"/>
              </a:rPr>
              <a:t> </a:t>
            </a:r>
            <a:r>
              <a:rPr lang="en-US" sz="3200" dirty="0" err="1">
                <a:latin typeface="Agency FB" pitchFamily="34" charset="0"/>
              </a:rPr>
              <a:t>MLlib</a:t>
            </a:r>
            <a:r>
              <a:rPr lang="en-US" sz="3200" dirty="0">
                <a:latin typeface="Agency FB" pitchFamily="34" charset="0"/>
              </a:rPr>
              <a:t>.</a:t>
            </a:r>
          </a:p>
          <a:p>
            <a:r>
              <a:rPr lang="en-US" sz="3200" dirty="0">
                <a:latin typeface="Agency FB" pitchFamily="34" charset="0"/>
              </a:rPr>
              <a:t>Expand analysis to real-time student data tracking.</a:t>
            </a:r>
          </a:p>
        </p:txBody>
      </p:sp>
    </p:spTree>
    <p:extLst>
      <p:ext uri="{BB962C8B-B14F-4D97-AF65-F5344CB8AC3E}">
        <p14:creationId xmlns:p14="http://schemas.microsoft.com/office/powerpoint/2010/main" val="2133461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7329B-38EC-B4B3-9EEF-F5B54DB55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04" y="1750742"/>
            <a:ext cx="6692293" cy="4248615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The objective of this project is to analyze various factors that influence student performance, with the ultimate goal of building a predictive model to forecast a student's </a:t>
            </a:r>
            <a:r>
              <a:rPr lang="en-US" sz="2400" b="1" dirty="0" err="1"/>
              <a:t>Exam_Score</a:t>
            </a:r>
            <a:r>
              <a:rPr lang="en-US" sz="2400" b="1" dirty="0"/>
              <a:t>. The project uses a dataset containing a mix of demographic, academic, and personal factors.</a:t>
            </a:r>
            <a:endParaRPr lang="en-IN" sz="2400" b="1" dirty="0">
              <a:latin typeface="Agency FB" panose="020B0503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795C4A-05E0-5EF0-105F-3E82CB03FA53}"/>
              </a:ext>
            </a:extLst>
          </p:cNvPr>
          <p:cNvSpPr txBox="1">
            <a:spLocks/>
          </p:cNvSpPr>
          <p:nvPr/>
        </p:nvSpPr>
        <p:spPr>
          <a:xfrm>
            <a:off x="547316" y="542282"/>
            <a:ext cx="6692293" cy="11034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000" kern="1200" spc="-12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solidFill>
                  <a:schemeClr val="tx1"/>
                </a:solidFill>
                <a:latin typeface="Agency FB" panose="020B050302020202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32613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9B77-939E-3B95-8A2A-26DD35D2A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400173"/>
            <a:ext cx="10370633" cy="127678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Initial Analysis of the Dataset</a:t>
            </a:r>
            <a:endParaRPr lang="en-IN" sz="4000" dirty="0">
              <a:latin typeface="Agency FB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A3429F-A5AC-6990-CDE0-AA6D70339729}"/>
              </a:ext>
            </a:extLst>
          </p:cNvPr>
          <p:cNvSpPr/>
          <p:nvPr/>
        </p:nvSpPr>
        <p:spPr>
          <a:xfrm>
            <a:off x="153984" y="0"/>
            <a:ext cx="4509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165D64-0198-422A-B13F-5B7F46E7659B}"/>
              </a:ext>
            </a:extLst>
          </p:cNvPr>
          <p:cNvSpPr/>
          <p:nvPr/>
        </p:nvSpPr>
        <p:spPr>
          <a:xfrm rot="19860024">
            <a:off x="6727755" y="6152170"/>
            <a:ext cx="9158868" cy="41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D145DDE-3756-FA8A-C559-96BF860AD262}"/>
              </a:ext>
            </a:extLst>
          </p:cNvPr>
          <p:cNvSpPr/>
          <p:nvPr/>
        </p:nvSpPr>
        <p:spPr>
          <a:xfrm rot="5400000">
            <a:off x="7200353" y="4073655"/>
            <a:ext cx="9158868" cy="41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FEF726A-1604-BEFB-BDE1-0254355D81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656" y="1264545"/>
            <a:ext cx="10006212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Dataset Size: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alt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6,6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00 users, </a:t>
            </a:r>
            <a:r>
              <a:rPr lang="en-US" alt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20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main columns including demographics, subscription details, and activity information.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Key 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Columns</a:t>
            </a:r>
            <a:r>
              <a:rPr lang="en-US" sz="3200" dirty="0" err="1">
                <a:latin typeface="Agency FB" pitchFamily="34" charset="0"/>
              </a:rPr>
              <a:t>The</a:t>
            </a:r>
            <a:r>
              <a:rPr lang="en-US" sz="3200" dirty="0">
                <a:latin typeface="Agency FB" pitchFamily="34" charset="0"/>
              </a:rPr>
              <a:t> key columns in the student performance dataset are: </a:t>
            </a:r>
            <a:r>
              <a:rPr lang="en-US" sz="3200" dirty="0" err="1">
                <a:latin typeface="Agency FB" pitchFamily="34" charset="0"/>
              </a:rPr>
              <a:t>Hours_Studied</a:t>
            </a:r>
            <a:r>
              <a:rPr lang="en-US" sz="3200" dirty="0">
                <a:latin typeface="Agency FB" pitchFamily="34" charset="0"/>
              </a:rPr>
              <a:t>, Attendance, </a:t>
            </a:r>
            <a:r>
              <a:rPr lang="en-US" sz="3200" dirty="0" err="1">
                <a:latin typeface="Agency FB" pitchFamily="34" charset="0"/>
              </a:rPr>
              <a:t>Parental_Involvement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Access_to_Resources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Extracurricular_Activities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Sleep_Hours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Previous_Scores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Motivation_Level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dirty="0" err="1">
                <a:latin typeface="Agency FB" pitchFamily="34" charset="0"/>
              </a:rPr>
              <a:t>Internet_Access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Missing Values: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Some missing entries in </a:t>
            </a:r>
            <a:r>
              <a:rPr lang="en-US" sz="3200" dirty="0" err="1">
                <a:latin typeface="Agency FB" pitchFamily="34" charset="0"/>
              </a:rPr>
              <a:t>Sleep_Hours</a:t>
            </a:r>
            <a:r>
              <a:rPr lang="en-US" sz="3200" dirty="0">
                <a:latin typeface="Agency FB" pitchFamily="34" charset="0"/>
              </a:rPr>
              <a:t>, Attendance, </a:t>
            </a:r>
            <a:r>
              <a:rPr lang="en-US" sz="3200" dirty="0" err="1">
                <a:latin typeface="Agency FB" pitchFamily="34" charset="0"/>
              </a:rPr>
              <a:t>Motivation_Level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anose="020B0503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Duplicates: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sz="3200" dirty="0">
                <a:latin typeface="Agency FB" pitchFamily="34" charset="0"/>
              </a:rPr>
              <a:t>No duplicates were found in the dataset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Outliers: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 </a:t>
            </a:r>
            <a:r>
              <a:rPr lang="en-US" sz="3200" dirty="0">
                <a:latin typeface="Agency FB" pitchFamily="34" charset="0"/>
              </a:rPr>
              <a:t>Outliers were detected in the Age column using a box plot.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623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D5139-AD10-9FB3-63B7-C55EBB652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D0AC-4A57-F93F-F7FA-F63098650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400173"/>
            <a:ext cx="10370633" cy="1276785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gency FB" panose="020B0503020202020204" pitchFamily="34" charset="0"/>
              </a:rPr>
              <a:t>Initial Analysis of the Dataset</a:t>
            </a:r>
            <a:endParaRPr lang="en-IN" sz="4000" dirty="0">
              <a:latin typeface="Agency FB" panose="020B0503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C61B11-D153-A3D7-84E6-13B9D639778F}"/>
              </a:ext>
            </a:extLst>
          </p:cNvPr>
          <p:cNvSpPr/>
          <p:nvPr/>
        </p:nvSpPr>
        <p:spPr>
          <a:xfrm>
            <a:off x="153984" y="0"/>
            <a:ext cx="45092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A7D54B-0E84-8AB7-A0AC-EDBAD5052C96}"/>
              </a:ext>
            </a:extLst>
          </p:cNvPr>
          <p:cNvSpPr/>
          <p:nvPr/>
        </p:nvSpPr>
        <p:spPr>
          <a:xfrm rot="19860024">
            <a:off x="6727755" y="6152170"/>
            <a:ext cx="9158868" cy="41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DF4DFA-9799-FB2F-A477-D1CC4D4A5215}"/>
              </a:ext>
            </a:extLst>
          </p:cNvPr>
          <p:cNvSpPr/>
          <p:nvPr/>
        </p:nvSpPr>
        <p:spPr>
          <a:xfrm rot="5400000">
            <a:off x="7200353" y="4073655"/>
            <a:ext cx="9158868" cy="41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88F6996-8C72-97EE-15A6-8EEA28C072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656" y="1583325"/>
            <a:ext cx="10006212" cy="49813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Basic Statistics:</a:t>
            </a:r>
            <a:endParaRPr lang="en-US" alt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r>
              <a:rPr lang="en-US" b="1" dirty="0"/>
              <a:t>Average Exam Score</a:t>
            </a:r>
            <a:r>
              <a:rPr lang="en-US" dirty="0"/>
              <a:t>: 68</a:t>
            </a:r>
          </a:p>
          <a:p>
            <a:r>
              <a:rPr lang="en-US" b="1" dirty="0"/>
              <a:t>Average Hours Studied</a:t>
            </a:r>
            <a:r>
              <a:rPr lang="en-US" dirty="0"/>
              <a:t>:20</a:t>
            </a:r>
          </a:p>
          <a:p>
            <a:r>
              <a:rPr lang="en-US" b="1" dirty="0"/>
              <a:t>Average Sleep Hours</a:t>
            </a:r>
            <a:r>
              <a:rPr lang="en-US" dirty="0"/>
              <a:t>: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Categorical Distributions:</a:t>
            </a:r>
            <a:endParaRPr lang="en-US" altLang="en-US" sz="3200" dirty="0">
              <a:solidFill>
                <a:schemeClr val="tx1"/>
              </a:solidFill>
              <a:latin typeface="Agency FB" panose="020B0503020202020204" pitchFamily="34" charset="0"/>
            </a:endParaRPr>
          </a:p>
          <a:p>
            <a:pPr marL="25603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Gender: Mostly Male and Female</a:t>
            </a:r>
          </a:p>
          <a:p>
            <a:pPr marL="25603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Access To Resources: High&gt; Medium&gt;Low</a:t>
            </a:r>
          </a:p>
          <a:p>
            <a:pPr marL="256032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Internet Access: Yes Or No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b="1" dirty="0">
                <a:solidFill>
                  <a:schemeClr val="tx1"/>
                </a:solidFill>
                <a:latin typeface="Agency FB" panose="020B0503020202020204" pitchFamily="34" charset="0"/>
              </a:rPr>
              <a:t>Geography:</a:t>
            </a:r>
            <a:r>
              <a:rPr lang="en-US" altLang="en-US" sz="3200" dirty="0">
                <a:solidFill>
                  <a:schemeClr val="tx1"/>
                </a:solidFill>
                <a:latin typeface="Agency FB" panose="020B0503020202020204" pitchFamily="34" charset="0"/>
              </a:rPr>
              <a:t> </a:t>
            </a:r>
            <a:r>
              <a:rPr lang="en-US" altLang="en-US" sz="3200" dirty="0">
                <a:latin typeface="Agency FB" pitchFamily="34" charset="0"/>
              </a:rPr>
              <a:t>T</a:t>
            </a:r>
            <a:r>
              <a:rPr lang="en-US" sz="3200" dirty="0">
                <a:latin typeface="Agency FB" pitchFamily="34" charset="0"/>
              </a:rPr>
              <a:t>he geographical information for the students is categorized into three main groups: </a:t>
            </a:r>
            <a:r>
              <a:rPr lang="en-US" sz="3200" b="1" dirty="0">
                <a:latin typeface="Agency FB" pitchFamily="34" charset="0"/>
              </a:rPr>
              <a:t>Near</a:t>
            </a:r>
            <a:r>
              <a:rPr lang="en-US" sz="3200" dirty="0">
                <a:latin typeface="Agency FB" pitchFamily="34" charset="0"/>
              </a:rPr>
              <a:t>, </a:t>
            </a:r>
            <a:r>
              <a:rPr lang="en-US" sz="3200" b="1" dirty="0">
                <a:latin typeface="Agency FB" pitchFamily="34" charset="0"/>
              </a:rPr>
              <a:t>Moderate</a:t>
            </a:r>
            <a:r>
              <a:rPr lang="en-US" sz="3200" dirty="0">
                <a:latin typeface="Agency FB" pitchFamily="34" charset="0"/>
              </a:rPr>
              <a:t>, and </a:t>
            </a:r>
            <a:r>
              <a:rPr lang="en-US" sz="3200" b="1" dirty="0">
                <a:latin typeface="Agency FB" pitchFamily="34" charset="0"/>
              </a:rPr>
              <a:t>Far</a:t>
            </a:r>
            <a:r>
              <a:rPr lang="en-US" sz="3200" dirty="0">
                <a:latin typeface="Agency FB" pitchFamily="34" charset="0"/>
              </a:rPr>
              <a:t>. </a:t>
            </a:r>
            <a:endParaRPr lang="en-US" altLang="en-US" sz="3200" dirty="0">
              <a:solidFill>
                <a:schemeClr val="tx1"/>
              </a:solidFill>
              <a:latin typeface="Agency FB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770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D2584-22B3-98B3-83BE-393E2D774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0"/>
            <a:ext cx="10502972" cy="1175657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Dataset Observations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9F39BE-1F2E-89BD-8992-2BBF0FC99404}"/>
              </a:ext>
            </a:extLst>
          </p:cNvPr>
          <p:cNvSpPr/>
          <p:nvPr/>
        </p:nvSpPr>
        <p:spPr>
          <a:xfrm rot="5400000">
            <a:off x="-4258116" y="34486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9FD80E-2D84-FCD5-2140-BEA5B357C5C5}"/>
              </a:ext>
            </a:extLst>
          </p:cNvPr>
          <p:cNvSpPr/>
          <p:nvPr/>
        </p:nvSpPr>
        <p:spPr>
          <a:xfrm>
            <a:off x="0" y="6073432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63CF12-131A-2271-BAFF-B1886F87AFCC}"/>
              </a:ext>
            </a:extLst>
          </p:cNvPr>
          <p:cNvSpPr/>
          <p:nvPr/>
        </p:nvSpPr>
        <p:spPr>
          <a:xfrm>
            <a:off x="0" y="6368999"/>
            <a:ext cx="10872000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DB51BD-6B5D-9AB4-C978-BB2B0887AEF3}"/>
              </a:ext>
            </a:extLst>
          </p:cNvPr>
          <p:cNvSpPr/>
          <p:nvPr/>
        </p:nvSpPr>
        <p:spPr>
          <a:xfrm>
            <a:off x="0" y="6628588"/>
            <a:ext cx="12312000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A2FE2FA9-3EF2-E11A-8437-3336CEC577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275" y="838785"/>
            <a:ext cx="11035955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Total records: </a:t>
            </a:r>
            <a:r>
              <a:rPr lang="en-US" alt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6,6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00 users.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</a:rPr>
              <a:t>Majority of users are </a:t>
            </a:r>
            <a:r>
              <a:rPr lang="en-US" altLang="en-US" sz="2800" dirty="0">
                <a:solidFill>
                  <a:schemeClr val="tx1"/>
                </a:solidFill>
                <a:latin typeface="Agency FB" panose="020B0503020202020204" pitchFamily="34" charset="0"/>
              </a:rPr>
              <a:t>gender Male.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itchFamily="34" charset="0"/>
              </a:rPr>
              <a:t>The main target variable, </a:t>
            </a:r>
            <a:r>
              <a:rPr lang="en-US" sz="2800" dirty="0" err="1">
                <a:latin typeface="Agency FB" pitchFamily="34" charset="0"/>
              </a:rPr>
              <a:t>Exam_Score</a:t>
            </a:r>
            <a:r>
              <a:rPr lang="en-US" sz="2800" dirty="0">
                <a:latin typeface="Agency FB" pitchFamily="34" charset="0"/>
              </a:rPr>
              <a:t>, has a wide range from a minimum of 55 to a maximum of 101, with an average score of 67.75.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itchFamily="34" charset="0"/>
              </a:rPr>
              <a:t>Key factors influencing student performance include </a:t>
            </a:r>
            <a:r>
              <a:rPr lang="en-US" sz="2800" dirty="0" err="1">
                <a:latin typeface="Agency FB" pitchFamily="34" charset="0"/>
              </a:rPr>
              <a:t>Hours_Studied</a:t>
            </a:r>
            <a:r>
              <a:rPr lang="en-US" sz="2800" dirty="0">
                <a:latin typeface="Agency FB" pitchFamily="34" charset="0"/>
              </a:rPr>
              <a:t>, Attendance, and </a:t>
            </a:r>
            <a:r>
              <a:rPr lang="en-US" sz="2800" dirty="0" err="1">
                <a:latin typeface="Agency FB" pitchFamily="34" charset="0"/>
              </a:rPr>
              <a:t>Previous_Scores</a:t>
            </a:r>
            <a:r>
              <a:rPr lang="en-US" sz="2800" dirty="0">
                <a:latin typeface="Agency FB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itchFamily="34" charset="0"/>
              </a:rPr>
              <a:t>Other important columns are </a:t>
            </a:r>
            <a:r>
              <a:rPr lang="en-US" sz="2800" dirty="0" err="1">
                <a:latin typeface="Agency FB" pitchFamily="34" charset="0"/>
              </a:rPr>
              <a:t>Parental_Involvement</a:t>
            </a:r>
            <a:r>
              <a:rPr lang="en-US" sz="2800" dirty="0">
                <a:latin typeface="Agency FB" pitchFamily="34" charset="0"/>
              </a:rPr>
              <a:t>, </a:t>
            </a:r>
            <a:r>
              <a:rPr lang="en-US" sz="2800" dirty="0" err="1">
                <a:latin typeface="Agency FB" pitchFamily="34" charset="0"/>
              </a:rPr>
              <a:t>Motivation_Level</a:t>
            </a:r>
            <a:r>
              <a:rPr lang="en-US" sz="2800" dirty="0">
                <a:latin typeface="Agency FB" pitchFamily="34" charset="0"/>
              </a:rPr>
              <a:t>, </a:t>
            </a:r>
            <a:r>
              <a:rPr lang="en-US" sz="2800" dirty="0" err="1">
                <a:latin typeface="Agency FB" pitchFamily="34" charset="0"/>
              </a:rPr>
              <a:t>Sleep_Hours</a:t>
            </a:r>
            <a:r>
              <a:rPr lang="en-US" sz="2800" dirty="0">
                <a:latin typeface="Agency FB" pitchFamily="34" charset="0"/>
              </a:rPr>
              <a:t>, and </a:t>
            </a:r>
            <a:r>
              <a:rPr lang="en-US" sz="2800" dirty="0" err="1">
                <a:latin typeface="Agency FB" pitchFamily="34" charset="0"/>
              </a:rPr>
              <a:t>Family_Income</a:t>
            </a:r>
            <a:r>
              <a:rPr lang="en-US" sz="2800" dirty="0">
                <a:latin typeface="Agency FB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itchFamily="34" charset="0"/>
              </a:rPr>
              <a:t>The geographical data is categorized by </a:t>
            </a:r>
            <a:r>
              <a:rPr lang="en-US" sz="2800" dirty="0" err="1">
                <a:latin typeface="Agency FB" pitchFamily="34" charset="0"/>
              </a:rPr>
              <a:t>Distance_from_Home</a:t>
            </a:r>
            <a:r>
              <a:rPr lang="en-US" sz="2800" dirty="0">
                <a:latin typeface="Agency FB" pitchFamily="34" charset="0"/>
              </a:rPr>
              <a:t> (Near, Moderate, Far), and the </a:t>
            </a:r>
            <a:r>
              <a:rPr lang="en-US" sz="2800" dirty="0" err="1">
                <a:latin typeface="Agency FB" pitchFamily="34" charset="0"/>
              </a:rPr>
              <a:t>School_Type</a:t>
            </a:r>
            <a:r>
              <a:rPr lang="en-US" sz="2800" dirty="0">
                <a:latin typeface="Agency FB" pitchFamily="34" charset="0"/>
              </a:rPr>
              <a:t> is either Public or Private.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sz="2800" dirty="0">
                <a:latin typeface="Agency FB" pitchFamily="34" charset="0"/>
              </a:rPr>
              <a:t>No duplicate records were found in the dataset, and outliers were detected and handled in the Age column during preprocessing.</a:t>
            </a:r>
          </a:p>
        </p:txBody>
      </p:sp>
    </p:spTree>
    <p:extLst>
      <p:ext uri="{BB962C8B-B14F-4D97-AF65-F5344CB8AC3E}">
        <p14:creationId xmlns:p14="http://schemas.microsoft.com/office/powerpoint/2010/main" val="24754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09C9-3021-B16E-1B15-2E6C95CDF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710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Graphs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ECCB0B-FBAA-8C82-C2FF-790568215A1B}"/>
              </a:ext>
            </a:extLst>
          </p:cNvPr>
          <p:cNvSpPr txBox="1"/>
          <p:nvPr/>
        </p:nvSpPr>
        <p:spPr>
          <a:xfrm>
            <a:off x="581186" y="4003288"/>
            <a:ext cx="43937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itchFamily="34" charset="0"/>
              </a:rPr>
              <a:t>1.Histogram: Exam Score Distribution</a:t>
            </a:r>
          </a:p>
          <a:p>
            <a:r>
              <a:rPr lang="en-US" sz="2000" dirty="0">
                <a:latin typeface="Agency FB" pitchFamily="34" charset="0"/>
              </a:rPr>
              <a:t>📊 </a:t>
            </a:r>
            <a:r>
              <a:rPr lang="en-US" sz="2000" b="1" dirty="0">
                <a:latin typeface="Agency FB" pitchFamily="34" charset="0"/>
              </a:rPr>
              <a:t>Observation:</a:t>
            </a:r>
            <a:endParaRPr lang="en-US" sz="2000" dirty="0">
              <a:latin typeface="Agency FB" pitchFamily="34" charset="0"/>
            </a:endParaRPr>
          </a:p>
          <a:p>
            <a:r>
              <a:rPr lang="en-US" sz="2000" dirty="0">
                <a:latin typeface="Agency FB" pitchFamily="34" charset="0"/>
              </a:rPr>
              <a:t>Most students score between 60–80 marks.</a:t>
            </a:r>
          </a:p>
          <a:p>
            <a:r>
              <a:rPr lang="en-US" sz="2000" dirty="0">
                <a:latin typeface="Agency FB" pitchFamily="34" charset="0"/>
              </a:rPr>
              <a:t>Few students below 40 or above 90.</a:t>
            </a:r>
          </a:p>
          <a:p>
            <a:r>
              <a:rPr lang="en-US" sz="2000" dirty="0">
                <a:latin typeface="Agency FB" pitchFamily="34" charset="0"/>
              </a:rPr>
              <a:t>Indicates a moderate difficulty level of exams.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F152B-9EAF-8578-3E35-058F357EA359}"/>
              </a:ext>
            </a:extLst>
          </p:cNvPr>
          <p:cNvSpPr txBox="1"/>
          <p:nvPr/>
        </p:nvSpPr>
        <p:spPr>
          <a:xfrm>
            <a:off x="6338807" y="4003288"/>
            <a:ext cx="42930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itchFamily="34" charset="0"/>
              </a:rPr>
              <a:t>2. Bar Chart: Gender Distribution</a:t>
            </a:r>
          </a:p>
          <a:p>
            <a:r>
              <a:rPr lang="en-US" sz="2000" dirty="0">
                <a:latin typeface="Agency FB" pitchFamily="34" charset="0"/>
              </a:rPr>
              <a:t>📊 </a:t>
            </a:r>
            <a:r>
              <a:rPr lang="en-US" sz="2000" b="1" dirty="0">
                <a:latin typeface="Agency FB" pitchFamily="34" charset="0"/>
              </a:rPr>
              <a:t>Observation:</a:t>
            </a:r>
            <a:endParaRPr lang="en-US" sz="2000" dirty="0">
              <a:latin typeface="Agency FB" pitchFamily="34" charset="0"/>
            </a:endParaRPr>
          </a:p>
          <a:p>
            <a:r>
              <a:rPr lang="en-US" sz="2000" dirty="0">
                <a:latin typeface="Agency FB" pitchFamily="34" charset="0"/>
              </a:rPr>
              <a:t>Nearly equal male and female representation.</a:t>
            </a:r>
          </a:p>
          <a:p>
            <a:r>
              <a:rPr lang="en-US" sz="2000" dirty="0">
                <a:latin typeface="Agency FB" pitchFamily="34" charset="0"/>
              </a:rPr>
              <a:t>Slightly higher male count in dataset.</a:t>
            </a:r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F8C0B9-D7E2-DB07-43F9-E58848C1A7D1}"/>
              </a:ext>
            </a:extLst>
          </p:cNvPr>
          <p:cNvSpPr/>
          <p:nvPr/>
        </p:nvSpPr>
        <p:spPr>
          <a:xfrm rot="5400000">
            <a:off x="7396234" y="4138303"/>
            <a:ext cx="9158868" cy="206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FDE849-FC55-691E-2674-11D0461C3C62}"/>
              </a:ext>
            </a:extLst>
          </p:cNvPr>
          <p:cNvSpPr/>
          <p:nvPr/>
        </p:nvSpPr>
        <p:spPr>
          <a:xfrm rot="5400000">
            <a:off x="-4410516" y="32962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1A18858-DE29-6EEF-0BFF-F228D9D38B74}"/>
              </a:ext>
            </a:extLst>
          </p:cNvPr>
          <p:cNvSpPr/>
          <p:nvPr/>
        </p:nvSpPr>
        <p:spPr>
          <a:xfrm rot="5400000">
            <a:off x="-4258116" y="34486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A28AFED-F97C-8758-7213-A1AE7069CC37}"/>
              </a:ext>
            </a:extLst>
          </p:cNvPr>
          <p:cNvSpPr/>
          <p:nvPr/>
        </p:nvSpPr>
        <p:spPr>
          <a:xfrm rot="8731448">
            <a:off x="-1102528" y="94072"/>
            <a:ext cx="2847688" cy="83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2786" y="1227138"/>
            <a:ext cx="4451629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013" y="550240"/>
            <a:ext cx="4400550" cy="278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4858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00C23-7527-D603-7CED-7B650DA73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DDE02-DB80-E7F6-A397-F223829B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710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Graphs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896A0F-64F9-8151-9E83-A638E9BF61DA}"/>
              </a:ext>
            </a:extLst>
          </p:cNvPr>
          <p:cNvSpPr txBox="1"/>
          <p:nvPr/>
        </p:nvSpPr>
        <p:spPr>
          <a:xfrm>
            <a:off x="581186" y="4003288"/>
            <a:ext cx="43937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itchFamily="34" charset="0"/>
              </a:rPr>
              <a:t>3. Bar Chart: School Type Distribution</a:t>
            </a:r>
          </a:p>
          <a:p>
            <a:r>
              <a:rPr lang="en-US" sz="2000" dirty="0">
                <a:latin typeface="Agency FB" pitchFamily="34" charset="0"/>
              </a:rPr>
              <a:t>📊 </a:t>
            </a:r>
            <a:r>
              <a:rPr lang="en-US" sz="2000" b="1" dirty="0">
                <a:latin typeface="Agency FB" pitchFamily="34" charset="0"/>
              </a:rPr>
              <a:t>Observation:</a:t>
            </a:r>
            <a:endParaRPr lang="en-US" sz="2000" dirty="0">
              <a:latin typeface="Agency FB" pitchFamily="34" charset="0"/>
            </a:endParaRPr>
          </a:p>
          <a:p>
            <a:r>
              <a:rPr lang="en-US" sz="2000" dirty="0">
                <a:latin typeface="Agency FB" pitchFamily="34" charset="0"/>
              </a:rPr>
              <a:t>Majority of students belong to government schools.</a:t>
            </a:r>
          </a:p>
          <a:p>
            <a:r>
              <a:rPr lang="en-US" sz="2000" dirty="0">
                <a:latin typeface="Agency FB" pitchFamily="34" charset="0"/>
              </a:rPr>
              <a:t>Private schools form a smaller portion.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8B2539-5523-8CA1-B0D0-DC1871FEC409}"/>
              </a:ext>
            </a:extLst>
          </p:cNvPr>
          <p:cNvSpPr txBox="1"/>
          <p:nvPr/>
        </p:nvSpPr>
        <p:spPr>
          <a:xfrm>
            <a:off x="6338807" y="4003288"/>
            <a:ext cx="429303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itchFamily="34" charset="0"/>
              </a:rPr>
              <a:t>4. Scatter Plot: Hours Studied </a:t>
            </a:r>
            <a:r>
              <a:rPr lang="en-US" sz="2000" b="1" dirty="0" err="1">
                <a:latin typeface="Agency FB" pitchFamily="34" charset="0"/>
              </a:rPr>
              <a:t>vs</a:t>
            </a:r>
            <a:r>
              <a:rPr lang="en-US" sz="2000" b="1" dirty="0">
                <a:latin typeface="Agency FB" pitchFamily="34" charset="0"/>
              </a:rPr>
              <a:t> Exam Score</a:t>
            </a:r>
          </a:p>
          <a:p>
            <a:r>
              <a:rPr lang="en-US" sz="2000" dirty="0">
                <a:latin typeface="Agency FB" pitchFamily="34" charset="0"/>
              </a:rPr>
              <a:t>📊 </a:t>
            </a:r>
            <a:r>
              <a:rPr lang="en-US" sz="2000" b="1" dirty="0">
                <a:latin typeface="Agency FB" pitchFamily="34" charset="0"/>
              </a:rPr>
              <a:t>Observation:</a:t>
            </a:r>
            <a:endParaRPr lang="en-US" sz="2000" dirty="0">
              <a:latin typeface="Agency FB" pitchFamily="34" charset="0"/>
            </a:endParaRPr>
          </a:p>
          <a:p>
            <a:r>
              <a:rPr lang="en-US" sz="2000" dirty="0">
                <a:latin typeface="Agency FB" pitchFamily="34" charset="0"/>
              </a:rPr>
              <a:t>Positive correlation between hours studied and exam score.</a:t>
            </a:r>
          </a:p>
          <a:p>
            <a:r>
              <a:rPr lang="en-US" sz="2000" dirty="0">
                <a:latin typeface="Agency FB" pitchFamily="34" charset="0"/>
              </a:rPr>
              <a:t>Students studying more than 5 hours/day often score &gt;80.</a:t>
            </a:r>
          </a:p>
          <a:p>
            <a:r>
              <a:rPr lang="en-US" sz="2000" dirty="0">
                <a:latin typeface="Agency FB" pitchFamily="34" charset="0"/>
              </a:rPr>
              <a:t>Outliers suggest study quality also matters.</a:t>
            </a:r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B311E0-B834-B9BD-5BC9-0B2905BA019B}"/>
              </a:ext>
            </a:extLst>
          </p:cNvPr>
          <p:cNvSpPr/>
          <p:nvPr/>
        </p:nvSpPr>
        <p:spPr>
          <a:xfrm rot="5400000">
            <a:off x="7396234" y="4138303"/>
            <a:ext cx="9158868" cy="206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4DE012-02BC-F9E0-2BD7-4A5A0DAFF5BC}"/>
              </a:ext>
            </a:extLst>
          </p:cNvPr>
          <p:cNvSpPr/>
          <p:nvPr/>
        </p:nvSpPr>
        <p:spPr>
          <a:xfrm rot="5400000">
            <a:off x="-4410516" y="32962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9311D0-3806-AADF-6A00-23A13B1C7EC9}"/>
              </a:ext>
            </a:extLst>
          </p:cNvPr>
          <p:cNvSpPr/>
          <p:nvPr/>
        </p:nvSpPr>
        <p:spPr>
          <a:xfrm rot="5400000">
            <a:off x="-4258116" y="34486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2F413F4-9146-4919-A9C3-C56E0FCD90AD}"/>
              </a:ext>
            </a:extLst>
          </p:cNvPr>
          <p:cNvSpPr/>
          <p:nvPr/>
        </p:nvSpPr>
        <p:spPr>
          <a:xfrm rot="8731448">
            <a:off x="-1102528" y="94072"/>
            <a:ext cx="2847688" cy="83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0359" y="1227138"/>
            <a:ext cx="4396483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013" y="642779"/>
            <a:ext cx="4400550" cy="2595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13890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4F9DA6-B8DD-F277-78B1-E74373881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426A0-1A6D-E9CE-8E8B-61C178693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710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Graphs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654B9C-50C3-9973-D13D-5B60FE5A5A7F}"/>
              </a:ext>
            </a:extLst>
          </p:cNvPr>
          <p:cNvSpPr txBox="1"/>
          <p:nvPr/>
        </p:nvSpPr>
        <p:spPr>
          <a:xfrm>
            <a:off x="581186" y="4003288"/>
            <a:ext cx="43937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anose="020B0503020202020204" pitchFamily="34" charset="0"/>
              </a:rPr>
              <a:t>5. Scatter Plot: Sleep Hours </a:t>
            </a:r>
            <a:r>
              <a:rPr lang="en-US" sz="2000" b="1" dirty="0" err="1">
                <a:latin typeface="Agency FB" pitchFamily="34" charset="0"/>
              </a:rPr>
              <a:t>vs</a:t>
            </a:r>
            <a:r>
              <a:rPr lang="en-US" sz="2000" b="1" dirty="0">
                <a:latin typeface="Agency FB" pitchFamily="34" charset="0"/>
              </a:rPr>
              <a:t> Exam Score</a:t>
            </a:r>
          </a:p>
          <a:p>
            <a:r>
              <a:rPr lang="en-US" sz="2000" dirty="0">
                <a:latin typeface="Agency FB" pitchFamily="34" charset="0"/>
              </a:rPr>
              <a:t>📊 </a:t>
            </a:r>
            <a:r>
              <a:rPr lang="en-US" sz="2000" b="1" dirty="0">
                <a:latin typeface="Agency FB" pitchFamily="34" charset="0"/>
              </a:rPr>
              <a:t>Observation:</a:t>
            </a:r>
            <a:endParaRPr lang="en-US" sz="2000" dirty="0">
              <a:latin typeface="Agency FB" pitchFamily="34" charset="0"/>
            </a:endParaRPr>
          </a:p>
          <a:p>
            <a:r>
              <a:rPr lang="en-US" sz="2000" dirty="0">
                <a:latin typeface="Agency FB" pitchFamily="34" charset="0"/>
              </a:rPr>
              <a:t>Optimal sleep (6–8 hours) correlates with higher exam scores.</a:t>
            </a:r>
          </a:p>
          <a:p>
            <a:r>
              <a:rPr lang="en-US" sz="2000" dirty="0">
                <a:latin typeface="Agency FB" pitchFamily="34" charset="0"/>
              </a:rPr>
              <a:t>Too little (&lt;4 hrs) or too much (&gt;9 hrs) sleep tends to reduce performance.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DD0C26-E7AF-512A-0D33-4CF322B9CBE4}"/>
              </a:ext>
            </a:extLst>
          </p:cNvPr>
          <p:cNvSpPr txBox="1"/>
          <p:nvPr/>
        </p:nvSpPr>
        <p:spPr>
          <a:xfrm>
            <a:off x="6338807" y="4003288"/>
            <a:ext cx="429303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itchFamily="34" charset="0"/>
              </a:rPr>
              <a:t>6. Parental Education Level Analysis</a:t>
            </a:r>
          </a:p>
          <a:p>
            <a:r>
              <a:rPr lang="en-US" sz="2000" dirty="0">
                <a:latin typeface="Agency FB" pitchFamily="34" charset="0"/>
              </a:rPr>
              <a:t>📊 </a:t>
            </a:r>
            <a:r>
              <a:rPr lang="en-US" sz="2000" b="1" dirty="0">
                <a:latin typeface="Agency FB" pitchFamily="34" charset="0"/>
              </a:rPr>
              <a:t>Observation:</a:t>
            </a:r>
            <a:endParaRPr lang="en-US" sz="2000" dirty="0">
              <a:latin typeface="Agency FB" pitchFamily="34" charset="0"/>
            </a:endParaRPr>
          </a:p>
          <a:p>
            <a:r>
              <a:rPr lang="en-US" sz="2000" dirty="0">
                <a:latin typeface="Agency FB" pitchFamily="34" charset="0"/>
              </a:rPr>
              <a:t>Higher parental education often leads to better student performance.</a:t>
            </a:r>
          </a:p>
          <a:p>
            <a:r>
              <a:rPr lang="en-US" sz="2000" dirty="0">
                <a:latin typeface="Agency FB" pitchFamily="34" charset="0"/>
              </a:rPr>
              <a:t>Bachelor’s and Master’s degree parents’ children score higher on average</a:t>
            </a:r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B4595D-A498-672A-83FB-812E37518108}"/>
              </a:ext>
            </a:extLst>
          </p:cNvPr>
          <p:cNvSpPr/>
          <p:nvPr/>
        </p:nvSpPr>
        <p:spPr>
          <a:xfrm rot="5400000">
            <a:off x="7396234" y="4138303"/>
            <a:ext cx="9158868" cy="206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7C1767-98AF-74C2-22EC-F0EC6E94AB6D}"/>
              </a:ext>
            </a:extLst>
          </p:cNvPr>
          <p:cNvSpPr/>
          <p:nvPr/>
        </p:nvSpPr>
        <p:spPr>
          <a:xfrm rot="5400000">
            <a:off x="-4410516" y="32962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00814B-80EB-6DEE-427B-E9DB840108C5}"/>
              </a:ext>
            </a:extLst>
          </p:cNvPr>
          <p:cNvSpPr/>
          <p:nvPr/>
        </p:nvSpPr>
        <p:spPr>
          <a:xfrm rot="5400000">
            <a:off x="-4258116" y="34486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E45313D-A431-C125-C5D1-0BED5E61AF86}"/>
              </a:ext>
            </a:extLst>
          </p:cNvPr>
          <p:cNvSpPr/>
          <p:nvPr/>
        </p:nvSpPr>
        <p:spPr>
          <a:xfrm rot="8731448">
            <a:off x="-1102528" y="94072"/>
            <a:ext cx="2847688" cy="83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6826" y="1227138"/>
            <a:ext cx="4483548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013" y="630924"/>
            <a:ext cx="4400550" cy="2823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19898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1D89D-DFBA-F4C5-275F-78C52CF4A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0137-6D87-CA62-2876-7E7181CE1F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727101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gency FB" panose="020B0503020202020204" pitchFamily="34" charset="0"/>
              </a:rPr>
              <a:t>Graphs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85E33D-E786-8381-E2BF-71D52D302CD7}"/>
              </a:ext>
            </a:extLst>
          </p:cNvPr>
          <p:cNvSpPr txBox="1"/>
          <p:nvPr/>
        </p:nvSpPr>
        <p:spPr>
          <a:xfrm>
            <a:off x="657224" y="4003288"/>
            <a:ext cx="4450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itchFamily="34" charset="0"/>
              </a:rPr>
              <a:t>7 Box Plot: Exam Score by Parental Education</a:t>
            </a:r>
          </a:p>
          <a:p>
            <a:r>
              <a:rPr lang="en-US" sz="2000" dirty="0">
                <a:latin typeface="Agency FB" pitchFamily="34" charset="0"/>
              </a:rPr>
              <a:t>📊 </a:t>
            </a:r>
            <a:r>
              <a:rPr lang="en-US" sz="2000" b="1" dirty="0">
                <a:latin typeface="Agency FB" pitchFamily="34" charset="0"/>
              </a:rPr>
              <a:t>Observation:</a:t>
            </a:r>
            <a:endParaRPr lang="en-US" sz="2000" dirty="0">
              <a:latin typeface="Agency FB" pitchFamily="34" charset="0"/>
            </a:endParaRPr>
          </a:p>
          <a:p>
            <a:r>
              <a:rPr lang="en-US" sz="2000" dirty="0">
                <a:latin typeface="Agency FB" pitchFamily="34" charset="0"/>
              </a:rPr>
              <a:t>Median exam score rises with parental education.</a:t>
            </a:r>
          </a:p>
          <a:p>
            <a:r>
              <a:rPr lang="en-US" sz="2000" dirty="0">
                <a:latin typeface="Agency FB" pitchFamily="34" charset="0"/>
              </a:rPr>
              <a:t>More variation in students from less educated families.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611560-0A96-5B11-D271-D1753A592A8A}"/>
              </a:ext>
            </a:extLst>
          </p:cNvPr>
          <p:cNvSpPr txBox="1"/>
          <p:nvPr/>
        </p:nvSpPr>
        <p:spPr>
          <a:xfrm>
            <a:off x="6338807" y="4003288"/>
            <a:ext cx="429303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gency FB" pitchFamily="34" charset="0"/>
              </a:rPr>
              <a:t>8. Scatter Plot: Previous </a:t>
            </a:r>
            <a:r>
              <a:rPr lang="en-US" sz="2000" b="1" dirty="0" err="1">
                <a:latin typeface="Agency FB" pitchFamily="34" charset="0"/>
              </a:rPr>
              <a:t>vs</a:t>
            </a:r>
            <a:r>
              <a:rPr lang="en-US" sz="2000" b="1" dirty="0">
                <a:latin typeface="Agency FB" pitchFamily="34" charset="0"/>
              </a:rPr>
              <a:t> Exam Score</a:t>
            </a:r>
          </a:p>
          <a:p>
            <a:r>
              <a:rPr lang="en-US" sz="2000" dirty="0">
                <a:latin typeface="Agency FB" pitchFamily="34" charset="0"/>
              </a:rPr>
              <a:t>📊 </a:t>
            </a:r>
            <a:r>
              <a:rPr lang="en-US" sz="2000" b="1" dirty="0">
                <a:latin typeface="Agency FB" pitchFamily="34" charset="0"/>
              </a:rPr>
              <a:t>Observation:</a:t>
            </a:r>
            <a:endParaRPr lang="en-US" sz="2000" dirty="0">
              <a:latin typeface="Agency FB" pitchFamily="34" charset="0"/>
            </a:endParaRPr>
          </a:p>
          <a:p>
            <a:r>
              <a:rPr lang="en-US" sz="2000" dirty="0">
                <a:latin typeface="Agency FB" pitchFamily="34" charset="0"/>
              </a:rPr>
              <a:t>Strong correlation: students with high previous scores generally perform well in exams.</a:t>
            </a:r>
          </a:p>
          <a:p>
            <a:r>
              <a:rPr lang="en-US" sz="2000" dirty="0">
                <a:latin typeface="Agency FB" pitchFamily="34" charset="0"/>
              </a:rPr>
              <a:t>Motivation level enhances this effect.</a:t>
            </a:r>
          </a:p>
          <a:p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E8AC30-5173-F551-3608-E828A6B4C717}"/>
              </a:ext>
            </a:extLst>
          </p:cNvPr>
          <p:cNvSpPr/>
          <p:nvPr/>
        </p:nvSpPr>
        <p:spPr>
          <a:xfrm rot="5400000">
            <a:off x="7396234" y="4138303"/>
            <a:ext cx="9158868" cy="2062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5DE3A6-5CD6-6052-0E44-32F0A965A6B3}"/>
              </a:ext>
            </a:extLst>
          </p:cNvPr>
          <p:cNvSpPr/>
          <p:nvPr/>
        </p:nvSpPr>
        <p:spPr>
          <a:xfrm rot="5400000">
            <a:off x="-4410516" y="32962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8D8053-7574-AE3D-CF2B-6CE1A9CCB276}"/>
              </a:ext>
            </a:extLst>
          </p:cNvPr>
          <p:cNvSpPr/>
          <p:nvPr/>
        </p:nvSpPr>
        <p:spPr>
          <a:xfrm rot="5400000">
            <a:off x="-4258116" y="3448665"/>
            <a:ext cx="9158868" cy="1114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EC4CD1-29C2-1383-DB75-D2CC9EC24290}"/>
              </a:ext>
            </a:extLst>
          </p:cNvPr>
          <p:cNvSpPr/>
          <p:nvPr/>
        </p:nvSpPr>
        <p:spPr>
          <a:xfrm rot="8731448">
            <a:off x="-1102528" y="94072"/>
            <a:ext cx="2847688" cy="83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9243" y="1227138"/>
            <a:ext cx="4498715" cy="259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69013" y="606232"/>
            <a:ext cx="4400550" cy="2668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57089145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Metropolitan</Template>
  <TotalTime>172</TotalTime>
  <Words>734</Words>
  <Application>Microsoft Office PowerPoint</Application>
  <PresentationFormat>Widescreen</PresentationFormat>
  <Paragraphs>78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Agency FB</vt:lpstr>
      <vt:lpstr>Arial</vt:lpstr>
      <vt:lpstr>Calibri Light</vt:lpstr>
      <vt:lpstr>Metropolitan</vt:lpstr>
      <vt:lpstr>Student Performance Dataset Analysis Using Py Spark</vt:lpstr>
      <vt:lpstr>PowerPoint Presentation</vt:lpstr>
      <vt:lpstr>Initial Analysis of the Dataset</vt:lpstr>
      <vt:lpstr>Initial Analysis of the Dataset</vt:lpstr>
      <vt:lpstr>Dataset Observations</vt:lpstr>
      <vt:lpstr>Graphs</vt:lpstr>
      <vt:lpstr>Graphs</vt:lpstr>
      <vt:lpstr>Graphs</vt:lpstr>
      <vt:lpstr>Graphs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User Behaviour Dataset Analysis Using Py Spark</dc:title>
  <dc:creator>B B</dc:creator>
  <cp:lastModifiedBy>Divvela Swathi</cp:lastModifiedBy>
  <cp:revision>9</cp:revision>
  <dcterms:created xsi:type="dcterms:W3CDTF">2025-09-27T12:01:06Z</dcterms:created>
  <dcterms:modified xsi:type="dcterms:W3CDTF">2025-10-07T16:55:22Z</dcterms:modified>
</cp:coreProperties>
</file>