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2" r:id="rId6"/>
    <p:sldMasterId id="2147483668" r:id="rId7"/>
  </p:sldMasterIdLst>
  <p:notesMasterIdLst>
    <p:notesMasterId r:id="rId39"/>
  </p:notesMasterIdLst>
  <p:handoutMasterIdLst>
    <p:handoutMasterId r:id="rId40"/>
  </p:handoutMasterIdLst>
  <p:sldIdLst>
    <p:sldId id="256" r:id="rId8"/>
    <p:sldId id="283" r:id="rId9"/>
    <p:sldId id="257" r:id="rId10"/>
    <p:sldId id="266" r:id="rId11"/>
    <p:sldId id="286" r:id="rId12"/>
    <p:sldId id="289" r:id="rId13"/>
    <p:sldId id="288" r:id="rId14"/>
    <p:sldId id="270" r:id="rId15"/>
    <p:sldId id="291" r:id="rId16"/>
    <p:sldId id="290" r:id="rId17"/>
    <p:sldId id="280" r:id="rId18"/>
    <p:sldId id="268" r:id="rId19"/>
    <p:sldId id="269" r:id="rId20"/>
    <p:sldId id="273" r:id="rId21"/>
    <p:sldId id="287" r:id="rId22"/>
    <p:sldId id="275" r:id="rId23"/>
    <p:sldId id="260" r:id="rId24"/>
    <p:sldId id="262" r:id="rId25"/>
    <p:sldId id="259" r:id="rId26"/>
    <p:sldId id="284" r:id="rId27"/>
    <p:sldId id="292" r:id="rId28"/>
    <p:sldId id="274" r:id="rId29"/>
    <p:sldId id="293" r:id="rId30"/>
    <p:sldId id="285" r:id="rId31"/>
    <p:sldId id="267" r:id="rId32"/>
    <p:sldId id="277" r:id="rId33"/>
    <p:sldId id="272" r:id="rId34"/>
    <p:sldId id="281" r:id="rId35"/>
    <p:sldId id="295" r:id="rId36"/>
    <p:sldId id="282" r:id="rId37"/>
    <p:sldId id="294" r:id="rId38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iddels stil 1 – utheving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Ingen stil, ingen rutenet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8" autoAdjust="0"/>
    <p:restoredTop sz="94628"/>
  </p:normalViewPr>
  <p:slideViewPr>
    <p:cSldViewPr snapToGrid="0">
      <p:cViewPr>
        <p:scale>
          <a:sx n="95" d="100"/>
          <a:sy n="95" d="100"/>
        </p:scale>
        <p:origin x="1080" y="704"/>
      </p:cViewPr>
      <p:guideLst/>
    </p:cSldViewPr>
  </p:slideViewPr>
  <p:outlineViewPr>
    <p:cViewPr>
      <p:scale>
        <a:sx n="33" d="100"/>
        <a:sy n="33" d="100"/>
      </p:scale>
      <p:origin x="0" y="-10440"/>
    </p:cViewPr>
  </p:outlineViewPr>
  <p:notesTextViewPr>
    <p:cViewPr>
      <p:scale>
        <a:sx n="70" d="100"/>
        <a:sy n="70" d="100"/>
      </p:scale>
      <p:origin x="0" y="0"/>
    </p:cViewPr>
  </p:notesTextViewPr>
  <p:notesViewPr>
    <p:cSldViewPr snapToGrid="0">
      <p:cViewPr varScale="1">
        <p:scale>
          <a:sx n="95" d="100"/>
          <a:sy n="95" d="100"/>
        </p:scale>
        <p:origin x="32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50899-3D14-4A38-B0C5-4D2CF77B5B8A}" type="datetimeFigureOut">
              <a:rPr lang="nb-NO" smtClean="0"/>
              <a:t>02.10.2019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35F46-3402-4F9A-A575-76C8BB429A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481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8E2F1A-4A90-CB44-8201-DA336DF49EB2}" type="datetimeFigureOut">
              <a:rPr lang="nb-NO" smtClean="0"/>
              <a:t>02.10.2019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6F7C1-BD5B-194B-86E4-D849E4D3995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856742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</p:spPr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F7C1-BD5B-194B-86E4-D849E4D3995B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7028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 err="1"/>
              <a:t>Bergsland</a:t>
            </a:r>
            <a:r>
              <a:rPr lang="nb-NO" dirty="0"/>
              <a:t>: lys eller </a:t>
            </a:r>
            <a:r>
              <a:rPr lang="nb-NO"/>
              <a:t>mørk «Klangfarve</a:t>
            </a:r>
            <a:r>
              <a:rPr lang="nb-NO" dirty="0"/>
              <a:t>»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F7C1-BD5B-194B-86E4-D849E4D3995B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299926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F7C1-BD5B-194B-86E4-D849E4D3995B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038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Evt. går </a:t>
            </a:r>
            <a:r>
              <a:rPr lang="nb-NO" dirty="0" err="1"/>
              <a:t>ie</a:t>
            </a:r>
            <a:r>
              <a:rPr lang="nb-NO" dirty="0"/>
              <a:t> </a:t>
            </a:r>
            <a:r>
              <a:rPr lang="nb-NO" dirty="0">
                <a:sym typeface="Wingdings" pitchFamily="2" charset="2"/>
              </a:rPr>
              <a:t> u ikke via lys schwa men direkte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F7C1-BD5B-194B-86E4-D849E4D3995B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0605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F7C1-BD5B-194B-86E4-D849E4D3995B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3723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26F7C1-BD5B-194B-86E4-D849E4D3995B}" type="slidenum">
              <a:rPr lang="nb-NO" smtClean="0"/>
              <a:t>28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8412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b="0" i="0" baseline="0">
                <a:solidFill>
                  <a:schemeClr val="bg1"/>
                </a:solidFill>
                <a:latin typeface="Arial Regular"/>
                <a:cs typeface="Times New Roman Regular" panose="02020603050405020304" pitchFamily="18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Arial Regular"/>
                <a:cs typeface="Times New Roman Regular" panose="02020603050405020304" pitchFamily="18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</a:t>
            </a:r>
          </a:p>
        </p:txBody>
      </p:sp>
    </p:spTree>
    <p:extLst>
      <p:ext uri="{BB962C8B-B14F-4D97-AF65-F5344CB8AC3E}">
        <p14:creationId xmlns:p14="http://schemas.microsoft.com/office/powerpoint/2010/main" val="6158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9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b="0" i="0" baseline="0">
                <a:solidFill>
                  <a:schemeClr val="bg1"/>
                </a:solidFill>
                <a:latin typeface="Arial Regular"/>
                <a:cs typeface="Times New Roman Regular" panose="02020603050405020304" pitchFamily="18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Arial Regular"/>
                <a:cs typeface="Times New Roman Regular" panose="02020603050405020304" pitchFamily="18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</a:t>
            </a:r>
          </a:p>
        </p:txBody>
      </p:sp>
    </p:spTree>
    <p:extLst>
      <p:ext uri="{BB962C8B-B14F-4D97-AF65-F5344CB8AC3E}">
        <p14:creationId xmlns:p14="http://schemas.microsoft.com/office/powerpoint/2010/main" val="133468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08140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709082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427022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b="0" i="0" baseline="0">
                <a:solidFill>
                  <a:schemeClr val="bg1"/>
                </a:solidFill>
                <a:latin typeface="Arial Regular"/>
                <a:cs typeface="Times New Roman Regular" panose="02020603050405020304" pitchFamily="18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Arial Regular"/>
                <a:cs typeface="Times New Roman Regular" panose="02020603050405020304" pitchFamily="18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</a:t>
            </a:r>
          </a:p>
        </p:txBody>
      </p:sp>
    </p:spTree>
    <p:extLst>
      <p:ext uri="{BB962C8B-B14F-4D97-AF65-F5344CB8AC3E}">
        <p14:creationId xmlns:p14="http://schemas.microsoft.com/office/powerpoint/2010/main" val="2108539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95541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84416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25734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6777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78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41876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b="0" i="0" baseline="0">
                <a:solidFill>
                  <a:schemeClr val="bg1"/>
                </a:solidFill>
                <a:latin typeface="Arial Regular"/>
                <a:cs typeface="Times New Roman Regular" panose="02020603050405020304" pitchFamily="18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Arial Regular"/>
                <a:cs typeface="Times New Roman Regular" panose="02020603050405020304" pitchFamily="18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</a:t>
            </a:r>
          </a:p>
        </p:txBody>
      </p:sp>
    </p:spTree>
    <p:extLst>
      <p:ext uri="{BB962C8B-B14F-4D97-AF65-F5344CB8AC3E}">
        <p14:creationId xmlns:p14="http://schemas.microsoft.com/office/powerpoint/2010/main" val="226782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89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7618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107526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D5356DEE-ECD7-4857-92A6-90269DFA2DF5}" type="datetimeFigureOut">
              <a:rPr lang="nb-NO" smtClean="0"/>
              <a:pPr/>
              <a:t>02.10.2019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45502961-D91A-442E-803D-6BE684C4B44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5094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D5356DEE-ECD7-4857-92A6-90269DFA2DF5}" type="datetimeFigureOut">
              <a:rPr lang="nb-NO" smtClean="0"/>
              <a:pPr/>
              <a:t>02.10.2019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45502961-D91A-442E-803D-6BE684C4B44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0976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D5356DEE-ECD7-4857-92A6-90269DFA2DF5}" type="datetimeFigureOut">
              <a:rPr lang="nb-NO" smtClean="0"/>
              <a:pPr/>
              <a:t>02.10.2019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45502961-D91A-442E-803D-6BE684C4B44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8861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Arial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Arial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Arial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Arial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Arial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Arial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D5356DEE-ECD7-4857-92A6-90269DFA2DF5}" type="datetimeFigureOut">
              <a:rPr lang="nb-NO" smtClean="0"/>
              <a:pPr/>
              <a:t>02.10.2019</a:t>
            </a:fld>
            <a:endParaRPr lang="nb-N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endParaRPr lang="nb-N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fld id="{45502961-D91A-442E-803D-6BE684C4B445}" type="slidenum">
              <a:rPr lang="nb-NO" smtClean="0"/>
              <a:pPr/>
              <a:t>‹#›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825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bg1"/>
          </a:solidFill>
          <a:latin typeface="Arial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Arial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Arial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Arial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Arial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Arial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>
                <a:latin typeface="+mj-lt"/>
              </a:rPr>
              <a:t>Lys og mørke hos </a:t>
            </a:r>
            <a:r>
              <a:rPr lang="nb-NO" dirty="0" err="1">
                <a:latin typeface="+mj-lt"/>
              </a:rPr>
              <a:t>Bergsland</a:t>
            </a:r>
            <a:endParaRPr lang="nb-NO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nb-NO" sz="1400" b="1" dirty="0"/>
          </a:p>
          <a:p>
            <a:r>
              <a:rPr lang="nb-NO" sz="1400" b="1" dirty="0"/>
              <a:t>1 </a:t>
            </a:r>
            <a:r>
              <a:rPr lang="nb-NO" sz="1400" b="1" dirty="0" err="1"/>
              <a:t>åarjelsaemien</a:t>
            </a:r>
            <a:r>
              <a:rPr lang="nb-NO" sz="1400" b="1" dirty="0"/>
              <a:t> </a:t>
            </a:r>
            <a:r>
              <a:rPr lang="nb-NO" sz="1400" b="1" dirty="0" err="1"/>
              <a:t>gïeledotkemebiejjieh</a:t>
            </a:r>
            <a:endParaRPr lang="nb-NO" sz="1400" b="1" dirty="0"/>
          </a:p>
          <a:p>
            <a:r>
              <a:rPr lang="nb-NO" sz="1400" dirty="0"/>
              <a:t>Levanger, 2–4 oktober 2019</a:t>
            </a:r>
            <a:r>
              <a:rPr lang="nb-NO" sz="1100" dirty="0"/>
              <a:t> </a:t>
            </a:r>
            <a:endParaRPr lang="nb-NO" sz="1100" dirty="0">
              <a:latin typeface="+mj-l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>
                <a:latin typeface="+mj-lt"/>
              </a:rPr>
              <a:t>Ove Lorentz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>
                <a:latin typeface="+mj-lt"/>
              </a:rPr>
              <a:t>Pensjonist</a:t>
            </a:r>
          </a:p>
          <a:p>
            <a:endParaRPr lang="nb-NO" dirty="0">
              <a:latin typeface="+mj-lt"/>
            </a:endParaRPr>
          </a:p>
          <a:p>
            <a:endParaRPr lang="nb-NO" dirty="0">
              <a:latin typeface="+mj-lt"/>
            </a:endParaRPr>
          </a:p>
        </p:txBody>
      </p:sp>
      <p:pic>
        <p:nvPicPr>
          <p:cNvPr id="14" name="Plassholder for bilde 13">
            <a:extLst>
              <a:ext uri="{FF2B5EF4-FFF2-40B4-BE49-F238E27FC236}">
                <a16:creationId xmlns:a16="http://schemas.microsoft.com/office/drawing/2014/main" id="{059DA327-4995-324E-80AC-CC6D974D699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13" r="23713"/>
          <a:stretch>
            <a:fillRect/>
          </a:stretch>
        </p:blipFill>
        <p:spPr>
          <a:xfrm>
            <a:off x="7448550" y="0"/>
            <a:ext cx="4743450" cy="6858000"/>
          </a:xfrm>
        </p:spPr>
      </p:pic>
      <p:sp>
        <p:nvSpPr>
          <p:cNvPr id="6" name="TekstSylinder 5">
            <a:extLst>
              <a:ext uri="{FF2B5EF4-FFF2-40B4-BE49-F238E27FC236}">
                <a16:creationId xmlns:a16="http://schemas.microsoft.com/office/drawing/2014/main" id="{19700AAA-ADDB-8946-ACFB-D1EC3EE56A0F}"/>
              </a:ext>
            </a:extLst>
          </p:cNvPr>
          <p:cNvSpPr txBox="1"/>
          <p:nvPr/>
        </p:nvSpPr>
        <p:spPr>
          <a:xfrm>
            <a:off x="7828156" y="93893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8597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0D0086-1365-304B-BC51-82BDFCAE1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Sørsamisk omlyd og palatalisering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5B83CCC-5971-1E42-84F7-412B9B67A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 Vi ser både palatalisering og omlyd i ordet for ‘bok’: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		*</a:t>
            </a:r>
            <a:r>
              <a:rPr lang="nb-NO" dirty="0" err="1"/>
              <a:t>girja</a:t>
            </a:r>
            <a:r>
              <a:rPr lang="nb-NO" dirty="0"/>
              <a:t>:  	</a:t>
            </a:r>
          </a:p>
          <a:p>
            <a:pPr marL="0" indent="0">
              <a:buNone/>
            </a:pPr>
            <a:r>
              <a:rPr lang="nb-NO" dirty="0"/>
              <a:t>	→ 	*</a:t>
            </a:r>
            <a:r>
              <a:rPr lang="nb-NO" dirty="0" err="1">
                <a:solidFill>
                  <a:srgbClr val="FF0000"/>
                </a:solidFill>
              </a:rPr>
              <a:t>gʲ</a:t>
            </a:r>
            <a:r>
              <a:rPr lang="nb-NO" dirty="0" err="1"/>
              <a:t>irja</a:t>
            </a:r>
            <a:r>
              <a:rPr lang="nb-NO" dirty="0"/>
              <a:t>:  	(</a:t>
            </a:r>
            <a:r>
              <a:rPr lang="nb-NO" dirty="0">
                <a:solidFill>
                  <a:srgbClr val="FF0000"/>
                </a:solidFill>
              </a:rPr>
              <a:t>g</a:t>
            </a:r>
            <a:r>
              <a:rPr lang="nb-NO" dirty="0"/>
              <a:t> palataliseres til </a:t>
            </a:r>
            <a:r>
              <a:rPr lang="nb-NO" dirty="0" err="1">
                <a:solidFill>
                  <a:srgbClr val="FF0000"/>
                </a:solidFill>
              </a:rPr>
              <a:t>gʲ</a:t>
            </a:r>
            <a:r>
              <a:rPr lang="nb-NO" dirty="0"/>
              <a:t> foran i)</a:t>
            </a:r>
          </a:p>
          <a:p>
            <a:pPr marL="0" indent="0">
              <a:buNone/>
            </a:pPr>
            <a:r>
              <a:rPr lang="nb-NO" dirty="0"/>
              <a:t>	→	[</a:t>
            </a:r>
            <a:r>
              <a:rPr lang="nb-NO" dirty="0" err="1"/>
              <a:t>gʲ</a:t>
            </a:r>
            <a:r>
              <a:rPr lang="nb-NO" dirty="0" err="1">
                <a:solidFill>
                  <a:srgbClr val="FF0000"/>
                </a:solidFill>
              </a:rPr>
              <a:t>æ</a:t>
            </a:r>
            <a:r>
              <a:rPr lang="nb-NO" dirty="0" err="1"/>
              <a:t>rja</a:t>
            </a:r>
            <a:r>
              <a:rPr lang="nb-NO" dirty="0"/>
              <a:t>:]	(</a:t>
            </a:r>
            <a:r>
              <a:rPr lang="nb-NO" dirty="0">
                <a:solidFill>
                  <a:srgbClr val="FF0000"/>
                </a:solidFill>
              </a:rPr>
              <a:t>i</a:t>
            </a:r>
            <a:r>
              <a:rPr lang="nb-NO" dirty="0"/>
              <a:t> får omlyd til </a:t>
            </a:r>
            <a:r>
              <a:rPr lang="nb-NO" dirty="0">
                <a:solidFill>
                  <a:srgbClr val="FF0000"/>
                </a:solidFill>
              </a:rPr>
              <a:t>æ</a:t>
            </a:r>
            <a:r>
              <a:rPr lang="nb-NO" dirty="0"/>
              <a:t> foran a)</a:t>
            </a:r>
          </a:p>
          <a:p>
            <a:endParaRPr lang="nb-NO" dirty="0"/>
          </a:p>
          <a:p>
            <a:pPr marL="0" indent="0">
              <a:buNone/>
            </a:pPr>
            <a:r>
              <a:rPr lang="nb-NO" dirty="0"/>
              <a:t>Her har [i]-vokalen først gjort at [g ] har blitt til [</a:t>
            </a:r>
            <a:r>
              <a:rPr lang="nb-NO" dirty="0" err="1"/>
              <a:t>gʲ</a:t>
            </a:r>
            <a:r>
              <a:rPr lang="nb-NO" dirty="0"/>
              <a:t>] (palatalisering).  Deretter har den lave vokalen [a:] i sidestavelsen senket [i] til en lav [æ]  (omlyd).</a:t>
            </a:r>
          </a:p>
        </p:txBody>
      </p:sp>
    </p:spTree>
    <p:extLst>
      <p:ext uri="{BB962C8B-B14F-4D97-AF65-F5344CB8AC3E}">
        <p14:creationId xmlns:p14="http://schemas.microsoft.com/office/powerpoint/2010/main" val="268587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FF03F4C-A217-D94C-B9B4-4D3F0DAF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b-NO" dirty="0"/>
              <a:t>Mer palatalisering i </a:t>
            </a:r>
            <a:r>
              <a:rPr lang="nb-NO" dirty="0" err="1"/>
              <a:t>Tännäs</a:t>
            </a:r>
            <a:r>
              <a:rPr lang="nb-NO" dirty="0"/>
              <a:t> enn i Vefsn</a:t>
            </a:r>
            <a:br>
              <a:rPr lang="nb-NO" dirty="0"/>
            </a:br>
            <a:r>
              <a:rPr lang="nb-NO" sz="2800" dirty="0"/>
              <a:t>(Data fra Lagercrantz’ ordbøker)</a:t>
            </a:r>
            <a:endParaRPr lang="nb-NO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37DD2B7C-1BBF-0348-9B2B-4F3971186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88363"/>
            <a:ext cx="10866971" cy="3653822"/>
          </a:xfrm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A9B9CC31-BC79-4442-A711-A734E014C28A}"/>
              </a:ext>
            </a:extLst>
          </p:cNvPr>
          <p:cNvSpPr txBox="1"/>
          <p:nvPr/>
        </p:nvSpPr>
        <p:spPr>
          <a:xfrm>
            <a:off x="990600" y="6121400"/>
            <a:ext cx="1036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nb-NO" dirty="0"/>
              <a:t>Tabell fra Lorentz 1973</a:t>
            </a:r>
          </a:p>
        </p:txBody>
      </p:sp>
      <p:pic>
        <p:nvPicPr>
          <p:cNvPr id="10" name="Plassholder for innhold 4">
            <a:extLst>
              <a:ext uri="{FF2B5EF4-FFF2-40B4-BE49-F238E27FC236}">
                <a16:creationId xmlns:a16="http://schemas.microsoft.com/office/drawing/2014/main" id="{45C2458D-0292-C946-89F5-B0DC2D5AD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49" y="1866735"/>
            <a:ext cx="10866971" cy="365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31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BC66D6-C3EE-BB4D-A9F5-9C2C390C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Lys og mørk </a:t>
            </a:r>
            <a:r>
              <a:rPr lang="nb-NO" i="1" dirty="0"/>
              <a:t>e</a:t>
            </a:r>
            <a:r>
              <a:rPr lang="nb-NO" dirty="0"/>
              <a:t> [</a:t>
            </a:r>
            <a:r>
              <a:rPr lang="nb-NO" dirty="0" err="1"/>
              <a:t>ə</a:t>
            </a:r>
            <a:r>
              <a:rPr lang="nb-NO" dirty="0"/>
              <a:t>] (schwa)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89F1D16-2B82-2D41-8432-7ADFB1698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3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I </a:t>
            </a:r>
            <a:r>
              <a:rPr lang="nb-NO" i="1" dirty="0"/>
              <a:t>Røroslappisk grammatikk </a:t>
            </a:r>
            <a:r>
              <a:rPr lang="nb-NO" dirty="0"/>
              <a:t>(1946:80) regner </a:t>
            </a:r>
            <a:r>
              <a:rPr lang="nb-NO" dirty="0" err="1"/>
              <a:t>Bergsland</a:t>
            </a:r>
            <a:r>
              <a:rPr lang="nb-NO" dirty="0"/>
              <a:t> med at vokaler setter spor på konsonanten foran gjennom hele ordet. Eksempler: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i="1" dirty="0" err="1"/>
              <a:t>goåtie</a:t>
            </a:r>
            <a:r>
              <a:rPr lang="nb-NO" i="1" dirty="0"/>
              <a:t> + -stie →</a:t>
            </a:r>
            <a:r>
              <a:rPr lang="nb-NO" dirty="0"/>
              <a:t> </a:t>
            </a:r>
            <a:r>
              <a:rPr lang="nb-NO" i="1" dirty="0" err="1"/>
              <a:t>goåt́əst́ə</a:t>
            </a:r>
            <a:r>
              <a:rPr lang="nb-NO" i="1" dirty="0"/>
              <a:t>		</a:t>
            </a:r>
            <a:r>
              <a:rPr lang="nb-NO" dirty="0"/>
              <a:t>(´ betyr palatalisert) </a:t>
            </a:r>
          </a:p>
          <a:p>
            <a:r>
              <a:rPr lang="nb-NO" i="1" dirty="0" err="1"/>
              <a:t>oåppa</a:t>
            </a:r>
            <a:r>
              <a:rPr lang="nb-NO" i="1" dirty="0"/>
              <a:t> + -stie →</a:t>
            </a:r>
            <a:r>
              <a:rPr lang="nb-NO" dirty="0"/>
              <a:t> </a:t>
            </a:r>
            <a:r>
              <a:rPr lang="nb-NO" i="1" dirty="0" err="1"/>
              <a:t>oåpp˱əst́ə</a:t>
            </a:r>
            <a:r>
              <a:rPr lang="nb-NO" i="1" dirty="0"/>
              <a:t> 		</a:t>
            </a:r>
            <a:r>
              <a:rPr lang="nb-NO" dirty="0"/>
              <a:t>(˱ betyr velarisert)</a:t>
            </a:r>
            <a:endParaRPr lang="nb-NO" i="1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-</a:t>
            </a:r>
            <a:r>
              <a:rPr lang="nb-NO" dirty="0" err="1"/>
              <a:t>ie</a:t>
            </a:r>
            <a:r>
              <a:rPr lang="nb-NO" dirty="0"/>
              <a:t> </a:t>
            </a:r>
            <a:r>
              <a:rPr lang="nb-NO" dirty="0">
                <a:solidFill>
                  <a:srgbClr val="FF0000"/>
                </a:solidFill>
              </a:rPr>
              <a:t>palataliserer</a:t>
            </a:r>
            <a:r>
              <a:rPr lang="nb-NO" i="1" dirty="0"/>
              <a:t> t til t́ </a:t>
            </a:r>
            <a:r>
              <a:rPr lang="nb-NO" dirty="0"/>
              <a:t>[</a:t>
            </a:r>
            <a:r>
              <a:rPr lang="nb-NO" dirty="0" err="1"/>
              <a:t>tʲ</a:t>
            </a:r>
            <a:r>
              <a:rPr lang="nb-NO" dirty="0"/>
              <a:t>] og reduseres til </a:t>
            </a:r>
            <a:r>
              <a:rPr lang="nb-NO" dirty="0">
                <a:solidFill>
                  <a:srgbClr val="FF0000"/>
                </a:solidFill>
              </a:rPr>
              <a:t>«lys </a:t>
            </a:r>
            <a:r>
              <a:rPr lang="nb-NO" dirty="0" err="1">
                <a:solidFill>
                  <a:srgbClr val="FF0000"/>
                </a:solidFill>
              </a:rPr>
              <a:t>ə</a:t>
            </a:r>
            <a:r>
              <a:rPr lang="nb-NO" dirty="0">
                <a:solidFill>
                  <a:srgbClr val="FF0000"/>
                </a:solidFill>
              </a:rPr>
              <a:t>» </a:t>
            </a:r>
            <a:r>
              <a:rPr lang="nb-NO" i="1" dirty="0"/>
              <a:t>´</a:t>
            </a:r>
            <a:r>
              <a:rPr lang="nb-NO" i="1" dirty="0" err="1"/>
              <a:t>ə</a:t>
            </a:r>
            <a:r>
              <a:rPr lang="nb-NO" i="1" dirty="0"/>
              <a:t> </a:t>
            </a:r>
          </a:p>
          <a:p>
            <a:pPr marL="0" indent="0">
              <a:buNone/>
            </a:pPr>
            <a:r>
              <a:rPr lang="nb-NO" dirty="0"/>
              <a:t>-a </a:t>
            </a:r>
            <a:r>
              <a:rPr lang="nb-NO" dirty="0">
                <a:solidFill>
                  <a:srgbClr val="FF0000"/>
                </a:solidFill>
              </a:rPr>
              <a:t>velariserer</a:t>
            </a:r>
            <a:r>
              <a:rPr lang="nb-NO" i="1" dirty="0"/>
              <a:t> p </a:t>
            </a:r>
            <a:r>
              <a:rPr lang="nb-NO" dirty="0"/>
              <a:t>til </a:t>
            </a:r>
            <a:r>
              <a:rPr lang="nb-NO" i="1" dirty="0"/>
              <a:t>p˱ </a:t>
            </a:r>
            <a:r>
              <a:rPr lang="nb-NO" dirty="0"/>
              <a:t>[</a:t>
            </a:r>
            <a:r>
              <a:rPr lang="nb-NO" dirty="0" err="1"/>
              <a:t>pʷ</a:t>
            </a:r>
            <a:r>
              <a:rPr lang="nb-NO" dirty="0"/>
              <a:t>] og reduseres til </a:t>
            </a:r>
            <a:r>
              <a:rPr lang="nb-NO" dirty="0">
                <a:solidFill>
                  <a:srgbClr val="FF0000"/>
                </a:solidFill>
              </a:rPr>
              <a:t>«mørk </a:t>
            </a:r>
            <a:r>
              <a:rPr lang="nb-NO" dirty="0" err="1">
                <a:solidFill>
                  <a:srgbClr val="FF0000"/>
                </a:solidFill>
              </a:rPr>
              <a:t>ə</a:t>
            </a:r>
            <a:r>
              <a:rPr lang="nb-NO" dirty="0">
                <a:solidFill>
                  <a:srgbClr val="FF0000"/>
                </a:solidFill>
              </a:rPr>
              <a:t>» </a:t>
            </a:r>
            <a:r>
              <a:rPr lang="nb-NO" i="1" dirty="0"/>
              <a:t>˱</a:t>
            </a:r>
            <a:r>
              <a:rPr lang="nb-NO" i="1" dirty="0" err="1"/>
              <a:t>ə</a:t>
            </a:r>
            <a:endParaRPr lang="nb-NO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endParaRPr lang="nb-NO" i="1" dirty="0"/>
          </a:p>
          <a:p>
            <a:endParaRPr lang="nb-NO" dirty="0"/>
          </a:p>
          <a:p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291626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526182D-7300-324C-A110-A8851847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Forskjellen vises foran v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9498BA1-1026-B34F-84ED-E0DAE87F1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171" y="188368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/>
              <a:t>Lys schwa gir </a:t>
            </a:r>
            <a:r>
              <a:rPr lang="nb-NO" b="1" dirty="0"/>
              <a:t>u</a:t>
            </a:r>
            <a:r>
              <a:rPr lang="nb-NO" dirty="0"/>
              <a:t>, ikke </a:t>
            </a:r>
            <a:r>
              <a:rPr lang="nb-NO" b="1" dirty="0"/>
              <a:t>o</a:t>
            </a:r>
            <a:r>
              <a:rPr lang="nb-NO" dirty="0"/>
              <a:t> foran v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ym typeface="Wingdings" pitchFamily="2" charset="2"/>
              </a:rPr>
              <a:t>å</a:t>
            </a:r>
            <a:r>
              <a:rPr lang="nb-NO" b="1" i="1" dirty="0" err="1">
                <a:sym typeface="Wingdings" pitchFamily="2" charset="2"/>
              </a:rPr>
              <a:t>eruve</a:t>
            </a:r>
            <a:r>
              <a:rPr lang="nb-NO" b="1" i="1" dirty="0">
                <a:sym typeface="Wingdings" pitchFamily="2" charset="2"/>
              </a:rPr>
              <a:t> : </a:t>
            </a:r>
            <a:r>
              <a:rPr lang="nb-NO" b="1" i="1" dirty="0" err="1">
                <a:sym typeface="Wingdings" pitchFamily="2" charset="2"/>
              </a:rPr>
              <a:t>åerievistie</a:t>
            </a:r>
            <a:r>
              <a:rPr lang="nb-NO" b="1" i="1" dirty="0">
                <a:sym typeface="Wingdings" pitchFamily="2" charset="2"/>
              </a:rPr>
              <a:t> </a:t>
            </a:r>
            <a:r>
              <a:rPr lang="nb-NO" dirty="0">
                <a:sym typeface="Wingdings" pitchFamily="2" charset="2"/>
              </a:rPr>
              <a:t>‘ekorn’ </a:t>
            </a:r>
            <a:r>
              <a:rPr lang="nb-NO" cap="small" dirty="0">
                <a:sym typeface="Wingdings" pitchFamily="2" charset="2"/>
              </a:rPr>
              <a:t>nom. og iness. sg.</a:t>
            </a:r>
          </a:p>
          <a:p>
            <a:pPr marL="0" indent="0">
              <a:buNone/>
            </a:pPr>
            <a:r>
              <a:rPr lang="nb-NO" dirty="0"/>
              <a:t>jf.	</a:t>
            </a:r>
            <a:r>
              <a:rPr lang="nb-NO" b="1" i="1" dirty="0" err="1"/>
              <a:t>vuanove</a:t>
            </a:r>
            <a:r>
              <a:rPr lang="nb-NO" b="1" i="1" dirty="0"/>
              <a:t> : </a:t>
            </a:r>
            <a:r>
              <a:rPr lang="nb-NO" b="1" i="1" dirty="0" err="1"/>
              <a:t>vuanavistie</a:t>
            </a:r>
            <a:r>
              <a:rPr lang="nb-NO" b="1" i="1" dirty="0"/>
              <a:t> </a:t>
            </a:r>
            <a:r>
              <a:rPr lang="nb-NO" dirty="0">
                <a:sym typeface="Wingdings" pitchFamily="2" charset="2"/>
              </a:rPr>
              <a:t>‘svigermor’ </a:t>
            </a:r>
            <a:r>
              <a:rPr lang="nb-NO" cap="small" dirty="0">
                <a:sym typeface="Wingdings" pitchFamily="2" charset="2"/>
              </a:rPr>
              <a:t>nom. og iness. sg.</a:t>
            </a:r>
          </a:p>
          <a:p>
            <a:pPr marL="0" indent="0">
              <a:buNone/>
            </a:pPr>
            <a:br>
              <a:rPr lang="nb-NO" dirty="0"/>
            </a:br>
            <a:r>
              <a:rPr lang="nb-NO" dirty="0"/>
              <a:t>Eller finnes ikke u i trykklett stavelse.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(Men vi skriver ikke mørk </a:t>
            </a:r>
            <a:r>
              <a:rPr lang="nb-NO" dirty="0" err="1"/>
              <a:t>ï</a:t>
            </a:r>
            <a:r>
              <a:rPr lang="nb-NO" dirty="0"/>
              <a:t> foran j for eksempel i </a:t>
            </a:r>
            <a:r>
              <a:rPr lang="nb-NO" b="1" i="1" dirty="0" err="1"/>
              <a:t>gaaltije</a:t>
            </a:r>
            <a:r>
              <a:rPr lang="nb-NO" b="1" i="1" dirty="0"/>
              <a:t>)</a:t>
            </a:r>
          </a:p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63157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F290F67-879C-3645-A007-E47E510A0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31" y="38089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b-NO" sz="4000" dirty="0"/>
              <a:t>Tilsvarende forskjell ble markert for i : </a:t>
            </a:r>
            <a:r>
              <a:rPr lang="nb-NO" sz="4000" dirty="0" err="1"/>
              <a:t>ï</a:t>
            </a:r>
            <a:r>
              <a:rPr lang="nb-NO" sz="4000" dirty="0"/>
              <a:t> i </a:t>
            </a:r>
            <a:r>
              <a:rPr lang="nb-NO" sz="4000" dirty="0" err="1"/>
              <a:t>Sámien</a:t>
            </a:r>
            <a:r>
              <a:rPr lang="nb-NO" sz="4000" dirty="0"/>
              <a:t> </a:t>
            </a:r>
            <a:r>
              <a:rPr lang="nb-NO" sz="4000" dirty="0" err="1"/>
              <a:t>luhkeme-gärjá</a:t>
            </a:r>
            <a:endParaRPr lang="nb-NO" sz="4000" dirty="0"/>
          </a:p>
        </p:txBody>
      </p:sp>
      <p:pic>
        <p:nvPicPr>
          <p:cNvPr id="5" name="Plassholder for innhold 4">
            <a:extLst>
              <a:ext uri="{FF2B5EF4-FFF2-40B4-BE49-F238E27FC236}">
                <a16:creationId xmlns:a16="http://schemas.microsoft.com/office/drawing/2014/main" id="{75B7CEC2-9A1D-D94C-A265-53BDC5FB37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041" y="1841390"/>
            <a:ext cx="9737873" cy="4351338"/>
          </a:xfrm>
        </p:spPr>
      </p:pic>
    </p:spTree>
    <p:extLst>
      <p:ext uri="{BB962C8B-B14F-4D97-AF65-F5344CB8AC3E}">
        <p14:creationId xmlns:p14="http://schemas.microsoft.com/office/powerpoint/2010/main" val="284812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83959B-86EF-A74D-ADFA-A6395BC70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Lyse og mørke domener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4920CCA-A636-F143-B76B-B0A247A05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Mellom trykkstavelsen og sidestavelsen (den trykklette stavelsen etter trykket) assimileres både vokaler og konsonanter</a:t>
            </a:r>
          </a:p>
          <a:p>
            <a:r>
              <a:rPr lang="nb-NO" dirty="0"/>
              <a:t>I et </a:t>
            </a:r>
            <a:r>
              <a:rPr lang="nb-NO" dirty="0">
                <a:solidFill>
                  <a:srgbClr val="FF0000"/>
                </a:solidFill>
              </a:rPr>
              <a:t>«lyst» domene </a:t>
            </a:r>
            <a:r>
              <a:rPr lang="nb-NO" dirty="0"/>
              <a:t>er vokaler fremre og konsonanter palataliserte, i et </a:t>
            </a:r>
            <a:r>
              <a:rPr lang="nb-NO" dirty="0">
                <a:solidFill>
                  <a:srgbClr val="FF0000"/>
                </a:solidFill>
              </a:rPr>
              <a:t>«mørkt» domene </a:t>
            </a:r>
            <a:r>
              <a:rPr lang="nb-NO" dirty="0"/>
              <a:t>er vokalene bakre og konsonantene velariserte</a:t>
            </a:r>
          </a:p>
        </p:txBody>
      </p:sp>
    </p:spTree>
    <p:extLst>
      <p:ext uri="{BB962C8B-B14F-4D97-AF65-F5344CB8AC3E}">
        <p14:creationId xmlns:p14="http://schemas.microsoft.com/office/powerpoint/2010/main" val="3906637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EEA97F0-DD98-0840-BDC7-20A64E32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Lyse og mørke domener</a:t>
            </a:r>
          </a:p>
        </p:txBody>
      </p:sp>
      <p:sp>
        <p:nvSpPr>
          <p:cNvPr id="5" name="Plassholder for innhold 4">
            <a:extLst>
              <a:ext uri="{FF2B5EF4-FFF2-40B4-BE49-F238E27FC236}">
                <a16:creationId xmlns:a16="http://schemas.microsoft.com/office/drawing/2014/main" id="{612455CE-FB07-8C4B-973A-36094F55D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sz="2400" b="1" i="1" dirty="0" err="1">
                <a:highlight>
                  <a:srgbClr val="C0C0C0"/>
                </a:highlight>
              </a:rPr>
              <a:t>bå</a:t>
            </a:r>
            <a:r>
              <a:rPr lang="nb-NO" sz="2400" b="1" i="1" dirty="0" err="1">
                <a:highlight>
                  <a:srgbClr val="FFFF00"/>
                </a:highlight>
              </a:rPr>
              <a:t>etieminie</a:t>
            </a:r>
            <a:r>
              <a:rPr lang="nb-NO" sz="2400" b="1" i="1" dirty="0">
                <a:highlight>
                  <a:srgbClr val="FFFF00"/>
                </a:highlight>
              </a:rPr>
              <a:t> </a:t>
            </a:r>
            <a:r>
              <a:rPr lang="nb-NO" sz="2400" b="1" i="1" dirty="0"/>
              <a:t>	</a:t>
            </a:r>
            <a:r>
              <a:rPr lang="nb-NO" sz="2400" dirty="0"/>
              <a:t>/</a:t>
            </a:r>
            <a:r>
              <a:rPr lang="nb-NO" sz="2400" dirty="0" err="1"/>
              <a:t>poatiemienie</a:t>
            </a:r>
            <a:r>
              <a:rPr lang="nb-NO" sz="2400" dirty="0"/>
              <a:t>/</a:t>
            </a:r>
            <a:r>
              <a:rPr lang="nb-NO" sz="2400" b="1" i="1" dirty="0"/>
              <a:t>	</a:t>
            </a:r>
            <a:r>
              <a:rPr lang="nb-NO" sz="2400" i="1" dirty="0" err="1"/>
              <a:t>b˱oεt́iəḿińiə</a:t>
            </a:r>
            <a:r>
              <a:rPr lang="nb-NO" sz="2400" i="1" dirty="0"/>
              <a:t>		</a:t>
            </a:r>
            <a:r>
              <a:rPr lang="nb-NO" sz="2400" dirty="0"/>
              <a:t>[</a:t>
            </a:r>
            <a:r>
              <a:rPr lang="nb-NO" sz="2400" dirty="0" err="1"/>
              <a:t>bʷoεtʲiəmʲinʲiə</a:t>
            </a:r>
            <a:r>
              <a:rPr lang="nb-NO" sz="2400" dirty="0"/>
              <a:t>]</a:t>
            </a:r>
            <a:endParaRPr lang="nb-NO" sz="2400" i="1" dirty="0"/>
          </a:p>
          <a:p>
            <a:endParaRPr lang="nb-NO" sz="2400" i="1" dirty="0"/>
          </a:p>
          <a:p>
            <a:pPr marL="0" indent="0">
              <a:buNone/>
            </a:pPr>
            <a:r>
              <a:rPr lang="nb-NO" sz="2400" b="1" i="1" dirty="0" err="1">
                <a:highlight>
                  <a:srgbClr val="C0C0C0"/>
                </a:highlight>
              </a:rPr>
              <a:t>båateme</a:t>
            </a:r>
            <a:r>
              <a:rPr lang="nb-NO" sz="2400" b="1" i="1" dirty="0"/>
              <a:t>	</a:t>
            </a:r>
            <a:r>
              <a:rPr lang="nb-NO" sz="2400" dirty="0"/>
              <a:t>/</a:t>
            </a:r>
            <a:r>
              <a:rPr lang="nb-NO" sz="2400" dirty="0" err="1"/>
              <a:t>poataama</a:t>
            </a:r>
            <a:r>
              <a:rPr lang="nb-NO" sz="2400" dirty="0"/>
              <a:t>/</a:t>
            </a:r>
            <a:r>
              <a:rPr lang="nb-NO" sz="2400" b="1" i="1" dirty="0"/>
              <a:t>		</a:t>
            </a:r>
            <a:r>
              <a:rPr lang="nb-NO" sz="2400" i="1" dirty="0" err="1"/>
              <a:t>b˱oɔt˱ə̑m˱ə</a:t>
            </a:r>
            <a:r>
              <a:rPr lang="nb-NO" sz="2400" i="1" dirty="0"/>
              <a:t>̑		</a:t>
            </a:r>
            <a:r>
              <a:rPr lang="nb-NO" sz="2400" dirty="0"/>
              <a:t>[</a:t>
            </a:r>
            <a:r>
              <a:rPr lang="nb-NO" sz="2400" dirty="0" err="1"/>
              <a:t>bʷoɔtʷɐmʷɐ</a:t>
            </a:r>
            <a:r>
              <a:rPr lang="nb-NO" sz="2400" dirty="0"/>
              <a:t>]</a:t>
            </a:r>
          </a:p>
          <a:p>
            <a:pPr marL="0" indent="0">
              <a:buNone/>
            </a:pPr>
            <a:endParaRPr lang="nb-NO" sz="2400" i="1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nb-NO" sz="2400" b="1" i="1" dirty="0" err="1">
                <a:highlight>
                  <a:srgbClr val="FFFF00"/>
                </a:highlight>
              </a:rPr>
              <a:t>gï</a:t>
            </a:r>
            <a:r>
              <a:rPr lang="nb-NO" sz="2400" b="1" i="1" dirty="0" err="1">
                <a:highlight>
                  <a:srgbClr val="C0C0C0"/>
                </a:highlight>
              </a:rPr>
              <a:t>ele</a:t>
            </a:r>
            <a:r>
              <a:rPr lang="nb-NO" sz="2400" b="1" i="1" dirty="0"/>
              <a:t>		</a:t>
            </a:r>
            <a:r>
              <a:rPr lang="nb-NO" sz="2400" dirty="0"/>
              <a:t>/</a:t>
            </a:r>
            <a:r>
              <a:rPr lang="nb-NO" sz="2400" dirty="0" err="1"/>
              <a:t>kiela</a:t>
            </a:r>
            <a:r>
              <a:rPr lang="nb-NO" sz="2400" dirty="0"/>
              <a:t>/			</a:t>
            </a:r>
            <a:r>
              <a:rPr lang="nb-NO" sz="2400" i="1" dirty="0" err="1"/>
              <a:t>ǵiə̑l˱ə</a:t>
            </a:r>
            <a:r>
              <a:rPr lang="nb-NO" sz="2400" i="1" dirty="0"/>
              <a:t>̑ 			</a:t>
            </a:r>
            <a:r>
              <a:rPr lang="nb-NO" sz="2400" dirty="0"/>
              <a:t>[</a:t>
            </a:r>
            <a:r>
              <a:rPr lang="nb-NO" sz="2400" dirty="0" err="1"/>
              <a:t>gʲiɐlʷɐ</a:t>
            </a:r>
            <a:r>
              <a:rPr lang="nb-NO" sz="2400" dirty="0"/>
              <a:t>]</a:t>
            </a:r>
            <a:endParaRPr lang="nb-NO" sz="2400" i="1" dirty="0"/>
          </a:p>
          <a:p>
            <a:pPr marL="0" indent="0">
              <a:buNone/>
            </a:pPr>
            <a:endParaRPr lang="nb-NO" sz="2400" b="1" i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nb-NO" sz="2400" b="1" i="1" dirty="0" err="1">
                <a:highlight>
                  <a:srgbClr val="FFFF00"/>
                </a:highlight>
              </a:rPr>
              <a:t>g</a:t>
            </a:r>
            <a:r>
              <a:rPr lang="nb-NO" sz="2400" b="1" i="1" dirty="0" err="1">
                <a:highlight>
                  <a:srgbClr val="C0C0C0"/>
                </a:highlight>
              </a:rPr>
              <a:t>yhtsele</a:t>
            </a:r>
            <a:r>
              <a:rPr lang="nb-NO" sz="2400" b="1" i="1" dirty="0"/>
              <a:t>	</a:t>
            </a:r>
            <a:r>
              <a:rPr lang="nb-NO" sz="2400" dirty="0"/>
              <a:t>/</a:t>
            </a:r>
            <a:r>
              <a:rPr lang="nb-NO" sz="2400" dirty="0" err="1"/>
              <a:t>kihcul</a:t>
            </a:r>
            <a:r>
              <a:rPr lang="nb-NO" sz="2400" dirty="0"/>
              <a:t>/		</a:t>
            </a:r>
            <a:r>
              <a:rPr lang="nb-NO" sz="2400" i="1" dirty="0" err="1"/>
              <a:t>ǵuhc˱ə̑l˱ə</a:t>
            </a:r>
            <a:r>
              <a:rPr lang="nb-NO" sz="2400" i="1" dirty="0"/>
              <a:t>̑ 		</a:t>
            </a:r>
            <a:r>
              <a:rPr lang="nb-NO" sz="2400" dirty="0"/>
              <a:t>[</a:t>
            </a:r>
            <a:r>
              <a:rPr lang="nb-NO" sz="2400" dirty="0" err="1"/>
              <a:t>gʲuhtsɐlɐ</a:t>
            </a:r>
            <a:r>
              <a:rPr lang="nb-NO" sz="2400" dirty="0"/>
              <a:t>]</a:t>
            </a:r>
            <a:endParaRPr lang="nb-NO" dirty="0">
              <a:highlight>
                <a:srgbClr val="C0C0C0"/>
              </a:highlight>
            </a:endParaRPr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EDE65DB8-28C1-554F-AAC5-C95644319AF6}"/>
              </a:ext>
            </a:extLst>
          </p:cNvPr>
          <p:cNvSpPr txBox="1"/>
          <p:nvPr/>
        </p:nvSpPr>
        <p:spPr>
          <a:xfrm>
            <a:off x="8775290" y="30971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50338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01D1AEF-B024-4242-8CC8-69ED706E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86" y="57519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nb-NO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Lys og mørk </a:t>
            </a:r>
            <a:r>
              <a:rPr lang="nb-NO" sz="4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nb-NO" sz="4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4000" dirty="0">
                <a:latin typeface="Arial" panose="020B0604020202020204" pitchFamily="34" charset="0"/>
                <a:cs typeface="Arial" panose="020B0604020202020204" pitchFamily="34" charset="0"/>
              </a:rPr>
              <a:t>i andre stavelse gir ulik omlyd i første stavelse</a:t>
            </a:r>
            <a:br>
              <a:rPr lang="nb-NO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nb-N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CDEEC82-DCB3-F241-A75D-97CB441C1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nb-NO" dirty="0"/>
          </a:p>
          <a:p>
            <a:pPr marL="457200" lvl="1" indent="0">
              <a:buNone/>
            </a:pPr>
            <a:r>
              <a:rPr lang="nb-NO" sz="2800" dirty="0"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nb-NO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lys </a:t>
            </a:r>
            <a:r>
              <a:rPr lang="nb-NO" sz="2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</a:t>
            </a:r>
            <a:r>
              <a:rPr lang="nb-NO" sz="2800" dirty="0">
                <a:latin typeface="Arial" panose="020B0604020202020204" pitchFamily="34" charset="0"/>
                <a:cs typeface="Arial" panose="020B0604020202020204" pitchFamily="34" charset="0"/>
              </a:rPr>
              <a:t>i annen stavelse (…) medfører «</a:t>
            </a:r>
            <a:r>
              <a:rPr lang="nb-NO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lys omlyd</a:t>
            </a:r>
            <a:r>
              <a:rPr lang="nb-NO" sz="2800" dirty="0">
                <a:latin typeface="Arial" panose="020B0604020202020204" pitchFamily="34" charset="0"/>
                <a:cs typeface="Arial" panose="020B0604020202020204" pitchFamily="34" charset="0"/>
              </a:rPr>
              <a:t>», dvs. </a:t>
            </a:r>
            <a:r>
              <a:rPr lang="nb-NO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lyse og høye vokaler</a:t>
            </a:r>
            <a:r>
              <a:rPr lang="nb-NO" sz="2800" dirty="0">
                <a:latin typeface="Arial" panose="020B0604020202020204" pitchFamily="34" charset="0"/>
                <a:cs typeface="Arial" panose="020B0604020202020204" pitchFamily="34" charset="0"/>
              </a:rPr>
              <a:t> i første stavelse.”</a:t>
            </a:r>
          </a:p>
          <a:p>
            <a:pPr marL="457200" lvl="1" indent="0">
              <a:buNone/>
            </a:pPr>
            <a:endParaRPr lang="nb-NO" dirty="0"/>
          </a:p>
          <a:p>
            <a:pPr marL="457200" lvl="1" indent="0">
              <a:buNone/>
            </a:pPr>
            <a:r>
              <a:rPr lang="nb-NO" sz="2800" dirty="0">
                <a:latin typeface="Arial" panose="020B0604020202020204" pitchFamily="34" charset="0"/>
                <a:cs typeface="Arial" panose="020B0604020202020204" pitchFamily="34" charset="0"/>
              </a:rPr>
              <a:t>“en </a:t>
            </a:r>
            <a:r>
              <a:rPr lang="nb-NO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oe</a:t>
            </a:r>
            <a:r>
              <a:rPr lang="nb-NO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800" dirty="0">
                <a:latin typeface="Arial" panose="020B0604020202020204" pitchFamily="34" charset="0"/>
                <a:cs typeface="Arial" panose="020B0604020202020204" pitchFamily="34" charset="0"/>
              </a:rPr>
              <a:t>i annen stavelse (…) kan skifte med en </a:t>
            </a:r>
            <a:r>
              <a:rPr lang="nb-NO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mørk </a:t>
            </a:r>
            <a:r>
              <a:rPr lang="nb-NO" sz="28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nb-NO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sz="2800" dirty="0">
                <a:latin typeface="Arial" panose="020B0604020202020204" pitchFamily="34" charset="0"/>
                <a:cs typeface="Arial" panose="020B0604020202020204" pitchFamily="34" charset="0"/>
              </a:rPr>
              <a:t>som medfører «</a:t>
            </a:r>
            <a:r>
              <a:rPr lang="nb-NO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mørk omlyd</a:t>
            </a:r>
            <a:r>
              <a:rPr lang="nb-NO" sz="2800" dirty="0">
                <a:latin typeface="Arial" panose="020B0604020202020204" pitchFamily="34" charset="0"/>
                <a:cs typeface="Arial" panose="020B0604020202020204" pitchFamily="34" charset="0"/>
              </a:rPr>
              <a:t>», dvs. </a:t>
            </a:r>
            <a:r>
              <a:rPr lang="nb-NO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mørke vokaler med lepperunding </a:t>
            </a:r>
            <a:r>
              <a:rPr lang="nb-NO" sz="2800" dirty="0">
                <a:latin typeface="Arial" panose="020B0604020202020204" pitchFamily="34" charset="0"/>
                <a:cs typeface="Arial" panose="020B0604020202020204" pitchFamily="34" charset="0"/>
              </a:rPr>
              <a:t>i første stavelse” </a:t>
            </a:r>
          </a:p>
          <a:p>
            <a:pPr marL="457200" lvl="1" indent="0">
              <a:buNone/>
            </a:pPr>
            <a:endParaRPr lang="nb-NO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nb-NO" sz="2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b-NO" sz="2800" dirty="0" err="1">
                <a:latin typeface="Arial" panose="020B0604020202020204" pitchFamily="34" charset="0"/>
                <a:cs typeface="Arial" panose="020B0604020202020204" pitchFamily="34" charset="0"/>
              </a:rPr>
              <a:t>Bergsland</a:t>
            </a:r>
            <a:r>
              <a:rPr lang="nb-NO" sz="2800" dirty="0">
                <a:latin typeface="Arial" panose="020B0604020202020204" pitchFamily="34" charset="0"/>
                <a:cs typeface="Arial" panose="020B0604020202020204" pitchFamily="34" charset="0"/>
              </a:rPr>
              <a:t> 1994:32)</a:t>
            </a:r>
          </a:p>
        </p:txBody>
      </p:sp>
    </p:spTree>
    <p:extLst>
      <p:ext uri="{BB962C8B-B14F-4D97-AF65-F5344CB8AC3E}">
        <p14:creationId xmlns:p14="http://schemas.microsoft.com/office/powerpoint/2010/main" val="4006842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D73B0F0-6394-804A-8A0D-FC0552FB7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Attributiv </a:t>
            </a:r>
            <a:r>
              <a:rPr lang="nb-N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nb-NO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eͥs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lys omlyd </a:t>
            </a:r>
            <a:b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Predikativ </a:t>
            </a:r>
            <a:r>
              <a:rPr lang="nb-N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nb-NO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eͧhke</a:t>
            </a:r>
            <a:r>
              <a:rPr lang="nb-N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 mørk omlyd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C7CA321B-3DFA-7640-B697-5326110B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nb-NO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tjeehpes</a:t>
            </a:r>
            <a:r>
              <a:rPr lang="nb-N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nb-NO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tjååhpehke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‘svart’</a:t>
            </a:r>
          </a:p>
          <a:p>
            <a:pPr marL="0" indent="0">
              <a:buNone/>
            </a:pPr>
            <a:r>
              <a:rPr lang="nb-NO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veelkes</a:t>
            </a:r>
            <a:r>
              <a:rPr lang="nb-N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nb-NO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vyölkehke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‘hvit’ </a:t>
            </a:r>
          </a:p>
          <a:p>
            <a:pPr marL="0" indent="0">
              <a:buNone/>
            </a:pPr>
            <a:r>
              <a:rPr lang="nb-NO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rööpses</a:t>
            </a:r>
            <a:r>
              <a:rPr lang="nb-N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nb-NO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rååpsehke</a:t>
            </a:r>
            <a:r>
              <a:rPr lang="nb-N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‘rød’ </a:t>
            </a:r>
          </a:p>
          <a:p>
            <a:pPr marL="0" indent="0">
              <a:buNone/>
            </a:pPr>
            <a:r>
              <a:rPr lang="nb-N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viskes					</a:t>
            </a:r>
            <a:r>
              <a:rPr lang="nb-NO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vyskehke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‘gul’ </a:t>
            </a:r>
          </a:p>
          <a:p>
            <a:pPr marL="0" indent="0">
              <a:buNone/>
            </a:pPr>
            <a:r>
              <a:rPr lang="nb-NO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söökes</a:t>
            </a:r>
            <a:r>
              <a:rPr lang="nb-N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nb-NO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sååkehke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‘tykk, tett’</a:t>
            </a:r>
          </a:p>
          <a:p>
            <a:pPr marL="0" indent="0">
              <a:buNone/>
            </a:pPr>
            <a:r>
              <a:rPr lang="nb-NO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njeerpes</a:t>
            </a:r>
            <a:r>
              <a:rPr lang="nb-N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nb-NO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njåårpehke</a:t>
            </a:r>
            <a:r>
              <a:rPr lang="nb-N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‘tynn, glissen’</a:t>
            </a:r>
          </a:p>
          <a:p>
            <a:pPr marL="0" indent="0">
              <a:buNone/>
            </a:pPr>
            <a:r>
              <a:rPr lang="nb-NO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geehpes</a:t>
            </a:r>
            <a:r>
              <a:rPr lang="nb-N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nb-NO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gyöhpehke</a:t>
            </a:r>
            <a:r>
              <a:rPr lang="nb-N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‘lett’ </a:t>
            </a:r>
          </a:p>
          <a:p>
            <a:pPr marL="0" indent="0">
              <a:buNone/>
            </a:pPr>
            <a:r>
              <a:rPr lang="nb-NO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leevles</a:t>
            </a:r>
            <a:r>
              <a:rPr lang="nb-N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b-NO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lïevles</a:t>
            </a:r>
            <a:r>
              <a:rPr lang="nb-NO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el. </a:t>
            </a:r>
            <a:r>
              <a:rPr lang="nb-NO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löövles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nb-NO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lyövlehke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‘tung’</a:t>
            </a:r>
          </a:p>
          <a:p>
            <a:pPr marL="0" indent="0">
              <a:buNone/>
            </a:pP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nb-N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Bergsland</a:t>
            </a:r>
            <a:r>
              <a:rPr lang="nb-N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1994:116)</a:t>
            </a:r>
          </a:p>
        </p:txBody>
      </p:sp>
    </p:spTree>
    <p:extLst>
      <p:ext uri="{BB962C8B-B14F-4D97-AF65-F5344CB8AC3E}">
        <p14:creationId xmlns:p14="http://schemas.microsoft.com/office/powerpoint/2010/main" val="3059280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21AA82F-FAE1-6743-992E-AEC81094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Omlyd og vokalreduksjon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6F332D1-5A4B-6241-A608-CB2B22952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Ved reduksjon oppstår en vokal uten artikulasjonssted (schwa)</a:t>
            </a:r>
          </a:p>
          <a:p>
            <a:r>
              <a:rPr lang="nb-NO" dirty="0"/>
              <a:t>Den herreløse egenskapen fremre ([</a:t>
            </a:r>
            <a:r>
              <a:rPr lang="nb-NO" dirty="0" err="1"/>
              <a:t>coronal</a:t>
            </a:r>
            <a:r>
              <a:rPr lang="nb-NO" dirty="0"/>
              <a:t>]) vises på konsonanten og vokalen foran.</a:t>
            </a:r>
          </a:p>
          <a:p>
            <a:pPr marL="0" indent="0">
              <a:buNone/>
            </a:pPr>
            <a:endParaRPr lang="nb-NO" i="1" dirty="0"/>
          </a:p>
          <a:p>
            <a:pPr marL="0" indent="0">
              <a:buNone/>
            </a:pPr>
            <a:r>
              <a:rPr lang="nb-NO" i="1" dirty="0"/>
              <a:t>	/</a:t>
            </a:r>
            <a:r>
              <a:rPr lang="nb-NO" i="1" dirty="0" err="1"/>
              <a:t>poat</a:t>
            </a:r>
            <a:r>
              <a:rPr lang="nb-NO" i="1" dirty="0" err="1">
                <a:solidFill>
                  <a:srgbClr val="FF0000"/>
                </a:solidFill>
              </a:rPr>
              <a:t>i</a:t>
            </a:r>
            <a:r>
              <a:rPr lang="nb-NO" i="1" dirty="0" err="1"/>
              <a:t>e-teh</a:t>
            </a:r>
            <a:r>
              <a:rPr lang="nb-NO" i="1" dirty="0"/>
              <a:t>/ </a:t>
            </a:r>
            <a:r>
              <a:rPr lang="nb-NO" i="1" dirty="0">
                <a:sym typeface="Wingdings" pitchFamily="2" charset="2"/>
              </a:rPr>
              <a:t> </a:t>
            </a:r>
            <a:r>
              <a:rPr lang="nb-NO" i="1" dirty="0" err="1">
                <a:sym typeface="Wingdings" pitchFamily="2" charset="2"/>
              </a:rPr>
              <a:t>poat</a:t>
            </a:r>
            <a:r>
              <a:rPr lang="nb-NO" i="1" dirty="0" err="1">
                <a:solidFill>
                  <a:srgbClr val="FF0000"/>
                </a:solidFill>
              </a:rPr>
              <a:t>ə</a:t>
            </a:r>
            <a:r>
              <a:rPr lang="nb-NO" i="1" dirty="0" err="1"/>
              <a:t>-tə̥h</a:t>
            </a:r>
            <a:r>
              <a:rPr lang="nb-NO" i="1" dirty="0"/>
              <a:t> </a:t>
            </a:r>
            <a:r>
              <a:rPr lang="nb-NO" i="1" dirty="0">
                <a:sym typeface="Wingdings" pitchFamily="2" charset="2"/>
              </a:rPr>
              <a:t> </a:t>
            </a:r>
            <a:r>
              <a:rPr lang="nb-NO" i="1" dirty="0" err="1">
                <a:sym typeface="Wingdings" pitchFamily="2" charset="2"/>
              </a:rPr>
              <a:t>po</a:t>
            </a:r>
            <a:r>
              <a:rPr lang="nb-NO" i="1" dirty="0" err="1">
                <a:solidFill>
                  <a:srgbClr val="FF0000"/>
                </a:solidFill>
                <a:sym typeface="Wingdings" pitchFamily="2" charset="2"/>
              </a:rPr>
              <a:t>ɛt</a:t>
            </a:r>
            <a:r>
              <a:rPr lang="nb-NO" i="1" dirty="0" err="1">
                <a:solidFill>
                  <a:srgbClr val="FF0000"/>
                </a:solidFill>
              </a:rPr>
              <a:t>ʲ</a:t>
            </a:r>
            <a:r>
              <a:rPr lang="nb-NO" i="1" dirty="0" err="1"/>
              <a:t>əth</a:t>
            </a:r>
            <a:r>
              <a:rPr lang="nb-NO" i="1" dirty="0"/>
              <a:t> </a:t>
            </a:r>
            <a:r>
              <a:rPr lang="nb-NO" i="1" dirty="0">
                <a:sym typeface="Wingdings" pitchFamily="2" charset="2"/>
              </a:rPr>
              <a:t> </a:t>
            </a:r>
            <a:r>
              <a:rPr lang="nb-NO" i="1" dirty="0" err="1">
                <a:sym typeface="Wingdings" pitchFamily="2" charset="2"/>
              </a:rPr>
              <a:t>poɛt</a:t>
            </a:r>
            <a:r>
              <a:rPr lang="nb-NO" i="1" dirty="0" err="1"/>
              <a:t>əth</a:t>
            </a:r>
            <a:r>
              <a:rPr lang="nb-NO" i="1" dirty="0"/>
              <a:t> 		</a:t>
            </a:r>
          </a:p>
          <a:p>
            <a:pPr marL="0" indent="0">
              <a:buNone/>
            </a:pPr>
            <a:r>
              <a:rPr lang="nb-NO" i="1" dirty="0"/>
              <a:t>                                        </a:t>
            </a:r>
            <a:endParaRPr lang="nb-NO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nb-NO" i="1" dirty="0"/>
              <a:t>	 	                </a:t>
            </a:r>
            <a:r>
              <a:rPr lang="nb-NO" i="1" dirty="0">
                <a:solidFill>
                  <a:srgbClr val="FF0000"/>
                </a:solidFill>
              </a:rPr>
              <a:t>[</a:t>
            </a:r>
            <a:r>
              <a:rPr lang="nb-NO" i="1" dirty="0" err="1">
                <a:solidFill>
                  <a:srgbClr val="FF0000"/>
                </a:solidFill>
              </a:rPr>
              <a:t>coronal</a:t>
            </a:r>
            <a:r>
              <a:rPr lang="nb-NO" i="1" dirty="0">
                <a:solidFill>
                  <a:srgbClr val="FF0000"/>
                </a:solidFill>
              </a:rPr>
              <a:t>]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061672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9BB4404-CCA2-CF49-82A1-E2202821D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Sørsamisk er i endring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42D2947D-4E79-594B-A4BA-0DE7F1640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Skal vi skrive </a:t>
            </a:r>
            <a:r>
              <a:rPr lang="nb-NO" b="1" i="1" dirty="0" err="1"/>
              <a:t>Byrkije</a:t>
            </a:r>
            <a:r>
              <a:rPr lang="nb-NO" dirty="0"/>
              <a:t> eller </a:t>
            </a:r>
            <a:r>
              <a:rPr lang="nb-NO" b="1" i="1" dirty="0" err="1"/>
              <a:t>Burkije</a:t>
            </a:r>
            <a:r>
              <a:rPr lang="nb-NO" dirty="0"/>
              <a:t>? Et opprør er i gang!</a:t>
            </a:r>
          </a:p>
          <a:p>
            <a:r>
              <a:rPr lang="nb-NO" dirty="0" err="1"/>
              <a:t>Bergslands</a:t>
            </a:r>
            <a:r>
              <a:rPr lang="nb-NO" dirty="0"/>
              <a:t> grammatikk:</a:t>
            </a:r>
          </a:p>
          <a:p>
            <a:pPr lvl="1"/>
            <a:r>
              <a:rPr lang="nb-NO" sz="2800" dirty="0"/>
              <a:t>y er en vokal som skal finnes foran «mørke» vokaler, etter palatalisert konsonant (</a:t>
            </a:r>
            <a:r>
              <a:rPr lang="nb-NO" sz="2800" b="1" i="1" dirty="0" err="1"/>
              <a:t>gyrhkesjidh</a:t>
            </a:r>
            <a:r>
              <a:rPr lang="nb-NO" sz="2800" dirty="0"/>
              <a:t> [</a:t>
            </a:r>
            <a:r>
              <a:rPr lang="nb-NO" sz="2800" dirty="0" err="1"/>
              <a:t>gʲorhke</a:t>
            </a:r>
            <a:r>
              <a:rPr lang="nb-NO" sz="2800" dirty="0"/>
              <a:t>-] ‘gå til kirke’)</a:t>
            </a:r>
          </a:p>
          <a:p>
            <a:pPr lvl="1"/>
            <a:r>
              <a:rPr lang="nb-NO" sz="2800" dirty="0"/>
              <a:t>u skal finnes foran «lyse» vokaler (</a:t>
            </a:r>
            <a:r>
              <a:rPr lang="nb-NO" sz="2800" b="1" i="1" dirty="0" err="1"/>
              <a:t>gurhkestidh</a:t>
            </a:r>
            <a:r>
              <a:rPr lang="nb-NO" sz="2800" dirty="0"/>
              <a:t> ‘stamme, stotre’)</a:t>
            </a:r>
          </a:p>
          <a:p>
            <a:r>
              <a:rPr lang="nb-NO" dirty="0"/>
              <a:t>Men høres forskjellen i de trykklette vokalene? Kanskje bare hos eldre? Kanskje bare i noen av dialektene?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68349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F89CAC-3A6C-FC49-8D8B-2C08C8FFF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Omlyd ga nye fonemer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49F6A58-3F44-3544-9ED4-205F99B49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sz="2400" dirty="0"/>
              <a:t>Omlyd innebærer at vokalkvaliteten i stavelsen etter trykkstavelsen (sidestavelsen) påvirker vokalen i trykkstavelsen. Dermed kan forskjellen i trykkstavelsen </a:t>
            </a:r>
            <a:r>
              <a:rPr lang="nb-NO" sz="2400" dirty="0" err="1"/>
              <a:t>fonemiseres</a:t>
            </a:r>
            <a:r>
              <a:rPr lang="nb-NO" sz="2400" dirty="0"/>
              <a:t>, og forskjellen i sidestavelsen blir mindre viktig. Denne vokalen kan derfor reduseres.</a:t>
            </a:r>
          </a:p>
          <a:p>
            <a:r>
              <a:rPr lang="nb-NO" sz="2400" dirty="0"/>
              <a:t>Denne utviklingen har skjedd både i norsk og sørsamisk. Det er interessant at konsonantene også assimileres i sørsamisk.  </a:t>
            </a:r>
          </a:p>
          <a:p>
            <a:r>
              <a:rPr lang="nb-NO" sz="2400" dirty="0"/>
              <a:t>Spørsmålet er nå om samisk utvikler seg som norsk, dvs. at forskjellene i de trykkløse stavelsene blir mindre og faller bort. Det er også tenkelig at det store vokalinventaret i de trykksterke stavelsene vil reduseres. </a:t>
            </a:r>
          </a:p>
          <a:p>
            <a:pPr>
              <a:buFontTx/>
              <a:buChar char="-"/>
            </a:pPr>
            <a:endParaRPr lang="nb-NO" b="1" i="1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29275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6048498-7888-674A-87D2-3FED0AB5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Norsk fikk flere vokalfonem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6820B41E-4F9F-C24F-9C5B-D33A65DB4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Germanske språk fikk nye vokaler ved omlyd</a:t>
            </a:r>
          </a:p>
          <a:p>
            <a:r>
              <a:rPr lang="nb-NO" dirty="0"/>
              <a:t>Urnordisk hadde bare fem vokaler /i/, /e/, /a/, /o/ og /u/.</a:t>
            </a:r>
          </a:p>
          <a:p>
            <a:r>
              <a:rPr lang="nb-NO" dirty="0"/>
              <a:t>Norrønt fikk tre nye vokaler /æ/, /ø/, /å/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	bok - bøker</a:t>
            </a:r>
          </a:p>
          <a:p>
            <a:pPr marL="0" indent="0">
              <a:buNone/>
            </a:pPr>
            <a:r>
              <a:rPr lang="nb-NO" dirty="0"/>
              <a:t>		</a:t>
            </a:r>
            <a:r>
              <a:rPr lang="nb-NO" dirty="0" err="1"/>
              <a:t>urn</a:t>
            </a:r>
            <a:r>
              <a:rPr lang="nb-NO" dirty="0"/>
              <a:t>. *</a:t>
            </a:r>
            <a:r>
              <a:rPr lang="nb-NO" dirty="0" err="1"/>
              <a:t>bo:kz</a:t>
            </a:r>
            <a:r>
              <a:rPr lang="nb-NO" dirty="0"/>
              <a:t> 		&gt; norr. </a:t>
            </a:r>
            <a:r>
              <a:rPr lang="nb-NO" dirty="0" err="1"/>
              <a:t>bók</a:t>
            </a:r>
            <a:r>
              <a:rPr lang="nb-NO" dirty="0"/>
              <a:t> 		‘bok’</a:t>
            </a:r>
          </a:p>
          <a:p>
            <a:pPr marL="0" indent="0">
              <a:buNone/>
            </a:pPr>
            <a:r>
              <a:rPr lang="nb-NO" dirty="0"/>
              <a:t>		</a:t>
            </a:r>
            <a:r>
              <a:rPr lang="nb-NO" dirty="0" err="1"/>
              <a:t>urn</a:t>
            </a:r>
            <a:r>
              <a:rPr lang="nb-NO" dirty="0"/>
              <a:t>. *</a:t>
            </a:r>
            <a:r>
              <a:rPr lang="nb-NO" dirty="0" err="1"/>
              <a:t>bo:kiz</a:t>
            </a:r>
            <a:r>
              <a:rPr lang="nb-NO" dirty="0"/>
              <a:t>		&gt; norr. /</a:t>
            </a:r>
            <a:r>
              <a:rPr lang="nb-NO" dirty="0" err="1"/>
              <a:t>bø:kr</a:t>
            </a:r>
            <a:r>
              <a:rPr lang="nb-NO" dirty="0"/>
              <a:t>/ 	‘bøker’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76565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4E8F39-9A50-5F48-B809-B548A73EF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Vokalene i nordsamisk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3148A7E-6834-AA4F-9DA8-AB2FDCD39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nb-NO" dirty="0"/>
            </a:br>
            <a:r>
              <a:rPr lang="nb-NO" dirty="0"/>
              <a:t> </a:t>
            </a:r>
          </a:p>
          <a:p>
            <a:pPr marL="0" indent="0">
              <a:buNone/>
            </a:pPr>
            <a:r>
              <a:rPr lang="nb-NO" dirty="0"/>
              <a:t>		i		u		</a:t>
            </a:r>
            <a:r>
              <a:rPr lang="es-ES_tradnl" dirty="0" err="1"/>
              <a:t>ie</a:t>
            </a:r>
            <a:r>
              <a:rPr lang="es-ES_tradnl" dirty="0"/>
              <a:t>		</a:t>
            </a:r>
            <a:r>
              <a:rPr lang="es-ES_tradnl" dirty="0" err="1"/>
              <a:t>uo</a:t>
            </a:r>
            <a:endParaRPr lang="nb-NO" dirty="0"/>
          </a:p>
          <a:p>
            <a:pPr marL="0" indent="0">
              <a:buNone/>
            </a:pPr>
            <a:r>
              <a:rPr lang="es-ES_tradnl" dirty="0"/>
              <a:t>		e		o		</a:t>
            </a:r>
            <a:r>
              <a:rPr lang="es-ES_tradnl" dirty="0" err="1"/>
              <a:t>ea</a:t>
            </a:r>
            <a:r>
              <a:rPr lang="es-ES_tradnl" dirty="0"/>
              <a:t>		</a:t>
            </a:r>
            <a:r>
              <a:rPr lang="es-ES_tradnl" dirty="0" err="1"/>
              <a:t>oa</a:t>
            </a:r>
            <a:endParaRPr lang="nb-NO" dirty="0"/>
          </a:p>
          <a:p>
            <a:pPr marL="0" indent="0">
              <a:buNone/>
            </a:pPr>
            <a:r>
              <a:rPr lang="es-ES_tradnl" dirty="0"/>
              <a:t>			a				</a:t>
            </a:r>
            <a:r>
              <a:rPr lang="es-ES_tradnl" dirty="0" err="1"/>
              <a:t>aa</a:t>
            </a:r>
            <a:endParaRPr lang="nb-NO" dirty="0"/>
          </a:p>
          <a:p>
            <a:pPr marL="0" indent="0">
              <a:buNone/>
            </a:pPr>
            <a:r>
              <a:rPr lang="es-ES_tradnl" dirty="0"/>
              <a:t> </a:t>
            </a:r>
            <a:endParaRPr lang="nb-NO" dirty="0"/>
          </a:p>
          <a:p>
            <a:pPr marL="0" indent="0">
              <a:buNone/>
            </a:pPr>
            <a:r>
              <a:rPr lang="es-ES_tradnl" dirty="0"/>
              <a:t> </a:t>
            </a:r>
            <a:endParaRPr lang="nb-NO" dirty="0"/>
          </a:p>
        </p:txBody>
      </p:sp>
      <p:sp>
        <p:nvSpPr>
          <p:cNvPr id="4" name="Plassholder for innhold 2">
            <a:extLst>
              <a:ext uri="{FF2B5EF4-FFF2-40B4-BE49-F238E27FC236}">
                <a16:creationId xmlns:a16="http://schemas.microsoft.com/office/drawing/2014/main" id="{65B9DE85-E816-AC4C-8106-E87513153801}"/>
              </a:ext>
            </a:extLst>
          </p:cNvPr>
          <p:cNvSpPr txBox="1">
            <a:spLocks/>
          </p:cNvSpPr>
          <p:nvPr/>
        </p:nvSpPr>
        <p:spPr>
          <a:xfrm>
            <a:off x="538655" y="15891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 Regular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nb-NO" dirty="0"/>
            </a:br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83623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3B31F8-6648-4C4E-8136-856BC107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Vokalene i sørsamisk skriftspråk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3690D18B-9D48-7D40-86C7-BBDD3127F4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853644"/>
              </p:ext>
            </p:extLst>
          </p:nvPr>
        </p:nvGraphicFramePr>
        <p:xfrm>
          <a:off x="827312" y="2100943"/>
          <a:ext cx="10515605" cy="364671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18565">
                  <a:extLst>
                    <a:ext uri="{9D8B030D-6E8A-4147-A177-3AD203B41FA5}">
                      <a16:colId xmlns:a16="http://schemas.microsoft.com/office/drawing/2014/main" val="2577793700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896573141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860294966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1237581053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3998250646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575694656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3849114478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4288327677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1356741730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4286821202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317828734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2238498297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2038852025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4194866505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1489928045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3305804366"/>
                    </a:ext>
                  </a:extLst>
                </a:gridCol>
                <a:gridCol w="618565">
                  <a:extLst>
                    <a:ext uri="{9D8B030D-6E8A-4147-A177-3AD203B41FA5}">
                      <a16:colId xmlns:a16="http://schemas.microsoft.com/office/drawing/2014/main" val="2692546430"/>
                    </a:ext>
                  </a:extLst>
                </a:gridCol>
              </a:tblGrid>
              <a:tr h="12155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 dirty="0">
                          <a:effectLst/>
                        </a:rPr>
                        <a:t>i</a:t>
                      </a:r>
                      <a:endParaRPr lang="nb-NO" sz="3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 dirty="0">
                          <a:effectLst/>
                        </a:rPr>
                        <a:t>u</a:t>
                      </a:r>
                      <a:endParaRPr lang="nb-NO" sz="3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 dirty="0" err="1">
                          <a:effectLst/>
                        </a:rPr>
                        <a:t>ï</a:t>
                      </a:r>
                      <a:endParaRPr lang="nb-NO" sz="3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 dirty="0">
                          <a:effectLst/>
                        </a:rPr>
                        <a:t>o</a:t>
                      </a:r>
                      <a:endParaRPr lang="nb-NO" sz="3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 dirty="0">
                          <a:effectLst/>
                        </a:rPr>
                        <a:t> </a:t>
                      </a:r>
                      <a:endParaRPr lang="nb-NO" sz="3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 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 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 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 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 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 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 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 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ie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ïe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ue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oe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7486556"/>
                  </a:ext>
                </a:extLst>
              </a:tr>
              <a:tr h="12155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e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 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 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 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 dirty="0">
                          <a:effectLst/>
                        </a:rPr>
                        <a:t> </a:t>
                      </a:r>
                      <a:endParaRPr lang="nb-NO" sz="3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 dirty="0">
                          <a:effectLst/>
                        </a:rPr>
                        <a:t> </a:t>
                      </a:r>
                      <a:endParaRPr lang="nb-NO" sz="3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 dirty="0" err="1">
                          <a:effectLst/>
                        </a:rPr>
                        <a:t>еe</a:t>
                      </a:r>
                      <a:endParaRPr lang="nb-NO" sz="3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 dirty="0">
                          <a:effectLst/>
                        </a:rPr>
                        <a:t> </a:t>
                      </a:r>
                      <a:endParaRPr lang="nb-NO" sz="3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 dirty="0" err="1">
                          <a:effectLst/>
                        </a:rPr>
                        <a:t>öö</a:t>
                      </a:r>
                      <a:endParaRPr lang="nb-NO" sz="3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 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åå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 dirty="0">
                          <a:effectLst/>
                        </a:rPr>
                        <a:t> </a:t>
                      </a:r>
                      <a:endParaRPr lang="nb-NO" sz="3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 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ea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ua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åe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åa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75882362"/>
                  </a:ext>
                </a:extLst>
              </a:tr>
              <a:tr h="121557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ä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 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a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å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 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 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 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ae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 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>
                          <a:effectLst/>
                        </a:rPr>
                        <a:t>aa</a:t>
                      </a:r>
                      <a:endParaRPr lang="nb-NO" sz="320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 dirty="0">
                          <a:effectLst/>
                        </a:rPr>
                        <a:t> </a:t>
                      </a:r>
                      <a:endParaRPr lang="nb-NO" sz="3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 dirty="0">
                          <a:effectLst/>
                        </a:rPr>
                        <a:t> </a:t>
                      </a:r>
                      <a:endParaRPr lang="nb-NO" sz="3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 dirty="0">
                          <a:effectLst/>
                        </a:rPr>
                        <a:t> </a:t>
                      </a:r>
                      <a:endParaRPr lang="nb-NO" sz="3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 dirty="0">
                          <a:effectLst/>
                        </a:rPr>
                        <a:t> </a:t>
                      </a:r>
                      <a:endParaRPr lang="nb-NO" sz="3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 dirty="0">
                          <a:effectLst/>
                        </a:rPr>
                        <a:t> </a:t>
                      </a:r>
                      <a:endParaRPr lang="nb-NO" sz="3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 dirty="0">
                          <a:effectLst/>
                        </a:rPr>
                        <a:t> </a:t>
                      </a:r>
                      <a:endParaRPr lang="nb-NO" sz="3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3200" dirty="0">
                          <a:effectLst/>
                        </a:rPr>
                        <a:t> </a:t>
                      </a:r>
                      <a:endParaRPr lang="nb-NO" sz="3200" dirty="0">
                        <a:effectLst/>
                        <a:latin typeface="Times" pitchFamily="2" charset="0"/>
                        <a:ea typeface="Times New Roman" panose="02020603050405020304" pitchFamily="18" charset="0"/>
                        <a:cs typeface="Times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504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2447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E2A9BA4-5862-5345-85C4-7F6D9EEAD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nb-NO" dirty="0"/>
              <a:t>Hvordan skrive sørsamisk?</a:t>
            </a:r>
            <a:br>
              <a:rPr lang="nb-NO" dirty="0"/>
            </a:br>
            <a:r>
              <a:rPr lang="nb-NO" sz="2700" dirty="0" err="1"/>
              <a:t>Bergsland</a:t>
            </a:r>
            <a:r>
              <a:rPr lang="nb-NO" sz="2700" dirty="0"/>
              <a:t> markerte tidligere palatalisering og velarisering i hele ordet</a:t>
            </a:r>
            <a:endParaRPr lang="nb-NO" dirty="0"/>
          </a:p>
        </p:txBody>
      </p:sp>
      <p:pic>
        <p:nvPicPr>
          <p:cNvPr id="8" name="Plassholder for innhold 7">
            <a:extLst>
              <a:ext uri="{FF2B5EF4-FFF2-40B4-BE49-F238E27FC236}">
                <a16:creationId xmlns:a16="http://schemas.microsoft.com/office/drawing/2014/main" id="{81336FF1-B551-EB4B-B944-B34AAEFA3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08023"/>
            <a:ext cx="10515600" cy="1786541"/>
          </a:xfrm>
        </p:spPr>
      </p:pic>
      <p:sp>
        <p:nvSpPr>
          <p:cNvPr id="4" name="Tittel 1">
            <a:extLst>
              <a:ext uri="{FF2B5EF4-FFF2-40B4-BE49-F238E27FC236}">
                <a16:creationId xmlns:a16="http://schemas.microsoft.com/office/drawing/2014/main" id="{0BCC31ED-F5C3-5F44-8F77-FFEE600BF6D5}"/>
              </a:ext>
            </a:extLst>
          </p:cNvPr>
          <p:cNvSpPr txBox="1">
            <a:spLocks/>
          </p:cNvSpPr>
          <p:nvPr/>
        </p:nvSpPr>
        <p:spPr>
          <a:xfrm>
            <a:off x="-187411" y="-6627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chemeClr val="tx1"/>
                </a:solidFill>
                <a:latin typeface="Arial Regular"/>
                <a:ea typeface="+mj-ea"/>
                <a:cs typeface="+mj-cs"/>
              </a:defRPr>
            </a:lvl1pPr>
          </a:lstStyle>
          <a:p>
            <a:endParaRPr lang="nb-NO"/>
          </a:p>
        </p:txBody>
      </p:sp>
      <p:sp>
        <p:nvSpPr>
          <p:cNvPr id="3" name="TekstSylinder 2">
            <a:extLst>
              <a:ext uri="{FF2B5EF4-FFF2-40B4-BE49-F238E27FC236}">
                <a16:creationId xmlns:a16="http://schemas.microsoft.com/office/drawing/2014/main" id="{C20392F9-9608-F240-8C90-21E3B5D1B790}"/>
              </a:ext>
            </a:extLst>
          </p:cNvPr>
          <p:cNvSpPr txBox="1"/>
          <p:nvPr/>
        </p:nvSpPr>
        <p:spPr>
          <a:xfrm>
            <a:off x="7283455" y="5313872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/>
              <a:t>Fra </a:t>
            </a:r>
            <a:r>
              <a:rPr lang="nb-NO" dirty="0" err="1"/>
              <a:t>Bergsland</a:t>
            </a:r>
            <a:r>
              <a:rPr lang="nb-NO" dirty="0"/>
              <a:t> </a:t>
            </a:r>
            <a:r>
              <a:rPr lang="nb-NO" i="1" dirty="0"/>
              <a:t>Røros-samiske tekster 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119049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7F2DBBD-247E-854E-B1D9-9D5D1571B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Problemene med å lage rettskrivning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0620B33-8499-9548-BC7A-A01CA5E58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Hasselbrink og </a:t>
            </a:r>
            <a:r>
              <a:rPr lang="nb-NO" dirty="0" err="1"/>
              <a:t>Bergsland</a:t>
            </a:r>
            <a:r>
              <a:rPr lang="nb-NO" dirty="0"/>
              <a:t> var strukturalister, men de hadde en idealisert modell for palatalisering/velarisering, basert på språkhistorie</a:t>
            </a:r>
          </a:p>
          <a:p>
            <a:r>
              <a:rPr lang="nb-NO" dirty="0"/>
              <a:t>Konsonanter er (potensielt) palataliserte foran fremre vokal, velariserte foran bakre vokal. </a:t>
            </a:r>
          </a:p>
          <a:p>
            <a:r>
              <a:rPr lang="nb-NO" dirty="0"/>
              <a:t>Non-</a:t>
            </a:r>
            <a:r>
              <a:rPr lang="nb-NO" dirty="0" err="1"/>
              <a:t>uniqueness</a:t>
            </a:r>
            <a:r>
              <a:rPr lang="nb-NO" dirty="0"/>
              <a:t> hos Hasselbrink: Er det da konsonantene eller vokalene som bærer de fonemiske forskjellene?</a:t>
            </a:r>
          </a:p>
        </p:txBody>
      </p:sp>
    </p:spTree>
    <p:extLst>
      <p:ext uri="{BB962C8B-B14F-4D97-AF65-F5344CB8AC3E}">
        <p14:creationId xmlns:p14="http://schemas.microsoft.com/office/powerpoint/2010/main" val="773775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5B45AD-B2E3-3B43-8BD7-E4A63D8E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Skal forskjellen lys og mørk schwa vises?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E73BF0F-78BB-1E4F-8272-D9CBB0223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54" y="171588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I tidligere forsøk på å lage en rettskrivning ble lys og mørk tidligere vist både på trykksterke og trykklette vokaler. Nå vises forskjellen først og fremst på trykksterke stavelser</a:t>
            </a:r>
          </a:p>
          <a:p>
            <a:endParaRPr lang="nb-NO" sz="1700" dirty="0"/>
          </a:p>
          <a:p>
            <a:pPr marL="3200400" lvl="7" indent="0">
              <a:buNone/>
            </a:pPr>
            <a:r>
              <a:rPr lang="nb-NO" dirty="0"/>
              <a:t>			</a:t>
            </a:r>
            <a:r>
              <a:rPr lang="nb-NO" sz="2600" dirty="0"/>
              <a:t>‘buss’		‘blåser’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/>
              <a:t>Bergsland</a:t>
            </a:r>
            <a:r>
              <a:rPr lang="nb-NO" dirty="0"/>
              <a:t> &amp; Hasselbrink		</a:t>
            </a:r>
            <a:r>
              <a:rPr lang="nb-NO" dirty="0" err="1"/>
              <a:t>buss’e</a:t>
            </a:r>
            <a:r>
              <a:rPr lang="nb-NO" dirty="0"/>
              <a:t>	busse 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/>
              <a:t>Bergsland</a:t>
            </a:r>
            <a:r>
              <a:rPr lang="nb-NO" dirty="0"/>
              <a:t> &amp; Bull			</a:t>
            </a:r>
            <a:r>
              <a:rPr lang="nb-NO" b="1" i="1" dirty="0"/>
              <a:t>busse	bosse</a:t>
            </a:r>
          </a:p>
          <a:p>
            <a:pPr marL="0" indent="0">
              <a:buNone/>
            </a:pPr>
            <a:endParaRPr lang="nb-NO" sz="1700" dirty="0"/>
          </a:p>
          <a:p>
            <a:r>
              <a:rPr lang="nb-NO" dirty="0"/>
              <a:t>Spørsmålet er om denne endringen også viser en utvikling fra eldre til yngre språk. Er det en generasjonsforskjell og/eller en </a:t>
            </a:r>
            <a:r>
              <a:rPr lang="nb-NO" dirty="0" err="1"/>
              <a:t>dialektforskjell</a:t>
            </a:r>
            <a:r>
              <a:rPr lang="nb-NO" dirty="0"/>
              <a:t>?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97341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B1FE66-A476-E443-B167-44E058D7D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nb-NO" sz="3600" dirty="0"/>
              <a:t>Hasselbrinks ordbok merker også sidestavelsen</a:t>
            </a:r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800742C4-8F62-B444-93FF-236BE25B5E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136921"/>
              </p:ext>
            </p:extLst>
          </p:nvPr>
        </p:nvGraphicFramePr>
        <p:xfrm>
          <a:off x="838200" y="1973942"/>
          <a:ext cx="10515601" cy="4223658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2425262">
                  <a:extLst>
                    <a:ext uri="{9D8B030D-6E8A-4147-A177-3AD203B41FA5}">
                      <a16:colId xmlns:a16="http://schemas.microsoft.com/office/drawing/2014/main" val="3114066317"/>
                    </a:ext>
                  </a:extLst>
                </a:gridCol>
                <a:gridCol w="2538248">
                  <a:extLst>
                    <a:ext uri="{9D8B030D-6E8A-4147-A177-3AD203B41FA5}">
                      <a16:colId xmlns:a16="http://schemas.microsoft.com/office/drawing/2014/main" val="2170322572"/>
                    </a:ext>
                  </a:extLst>
                </a:gridCol>
                <a:gridCol w="2625101">
                  <a:extLst>
                    <a:ext uri="{9D8B030D-6E8A-4147-A177-3AD203B41FA5}">
                      <a16:colId xmlns:a16="http://schemas.microsoft.com/office/drawing/2014/main" val="1872183418"/>
                    </a:ext>
                  </a:extLst>
                </a:gridCol>
                <a:gridCol w="2926990">
                  <a:extLst>
                    <a:ext uri="{9D8B030D-6E8A-4147-A177-3AD203B41FA5}">
                      <a16:colId xmlns:a16="http://schemas.microsoft.com/office/drawing/2014/main" val="1391234606"/>
                    </a:ext>
                  </a:extLst>
                </a:gridCol>
              </a:tblGrid>
              <a:tr h="7039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dirty="0" err="1">
                          <a:effectLst/>
                        </a:rPr>
                        <a:t>Bergsland</a:t>
                      </a:r>
                      <a:r>
                        <a:rPr lang="nb-NO" sz="2000" dirty="0">
                          <a:effectLst/>
                        </a:rPr>
                        <a:t> 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dirty="0">
                          <a:effectLst/>
                        </a:rPr>
                        <a:t>Røros-lappisk</a:t>
                      </a:r>
                      <a:endParaRPr lang="nb-NO" sz="20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dirty="0">
                          <a:effectLst/>
                        </a:rPr>
                        <a:t>Hasselbrink </a:t>
                      </a:r>
                      <a:r>
                        <a:rPr lang="nb-NO" sz="2000" dirty="0" err="1">
                          <a:effectLst/>
                        </a:rPr>
                        <a:t>Wörterbuch</a:t>
                      </a:r>
                      <a:endParaRPr lang="nb-NO" sz="20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dirty="0" err="1">
                          <a:effectLst/>
                        </a:rPr>
                        <a:t>Bergsland</a:t>
                      </a:r>
                      <a:r>
                        <a:rPr lang="nb-NO" sz="2000" dirty="0">
                          <a:effectLst/>
                        </a:rPr>
                        <a:t> &amp; Bull</a:t>
                      </a:r>
                      <a:endParaRPr lang="nb-NO" sz="20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 </a:t>
                      </a:r>
                      <a:endParaRPr lang="nb-NO" sz="200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7293621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b="0" i="1">
                          <a:effectLst/>
                        </a:rPr>
                        <a:t>galəjh : fałəjh </a:t>
                      </a:r>
                      <a:endParaRPr lang="nb-NO" sz="2000" b="0" i="1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gaal´edh : faaledh</a:t>
                      </a:r>
                      <a:endParaRPr lang="nb-NO" sz="200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b="1" i="1" dirty="0" err="1">
                          <a:effectLst/>
                        </a:rPr>
                        <a:t>gaeledh</a:t>
                      </a:r>
                      <a:r>
                        <a:rPr lang="nb-NO" sz="2000" b="1" i="1" dirty="0">
                          <a:effectLst/>
                        </a:rPr>
                        <a:t> : </a:t>
                      </a:r>
                      <a:r>
                        <a:rPr lang="nb-NO" sz="2000" b="1" i="1" dirty="0" err="1">
                          <a:effectLst/>
                        </a:rPr>
                        <a:t>faaledh</a:t>
                      </a:r>
                      <a:endParaRPr lang="nb-NO" sz="2000" b="1" i="1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‘vade, vasse’ : ‘tilby’</a:t>
                      </a:r>
                      <a:endParaRPr lang="nb-NO" sz="200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0437641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b="0" i="1">
                          <a:effectLst/>
                        </a:rPr>
                        <a:t>jiŕŕəďən : jirrəm</a:t>
                      </a:r>
                      <a:r>
                        <a:rPr lang="nb-NO" sz="1400" b="0" i="1" baseline="-25000">
                          <a:effectLst/>
                        </a:rPr>
                        <a:t>&lt;</a:t>
                      </a:r>
                      <a:r>
                        <a:rPr lang="nb-NO" sz="2000" b="0" i="1">
                          <a:effectLst/>
                        </a:rPr>
                        <a:t>ə </a:t>
                      </a:r>
                      <a:endParaRPr lang="nb-NO" sz="2000" b="0" i="1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jirr´eden : jïrreme</a:t>
                      </a:r>
                      <a:endParaRPr lang="nb-NO" sz="200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b="1" i="1" dirty="0" err="1">
                          <a:effectLst/>
                        </a:rPr>
                        <a:t>jirreden</a:t>
                      </a:r>
                      <a:r>
                        <a:rPr lang="nb-NO" sz="2000" b="1" i="1" dirty="0">
                          <a:effectLst/>
                        </a:rPr>
                        <a:t> : </a:t>
                      </a:r>
                      <a:r>
                        <a:rPr lang="nb-NO" sz="2000" b="1" i="1" dirty="0" err="1">
                          <a:effectLst/>
                        </a:rPr>
                        <a:t>jïrreme</a:t>
                      </a:r>
                      <a:r>
                        <a:rPr lang="nb-NO" sz="2000" b="1" i="1" dirty="0">
                          <a:effectLst/>
                        </a:rPr>
                        <a:t> </a:t>
                      </a:r>
                      <a:endParaRPr lang="nb-NO" sz="2000" b="1" i="1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‘i morgen’ : ‘marg(bein)’</a:t>
                      </a:r>
                      <a:endParaRPr lang="nb-NO" sz="200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5314710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e-NO" sz="2000" b="0" i="1">
                          <a:effectLst/>
                        </a:rPr>
                        <a:t>jijť</a:t>
                      </a:r>
                      <a:r>
                        <a:rPr lang="nb-NO" sz="2000" b="0" i="1">
                          <a:effectLst/>
                        </a:rPr>
                        <a:t>ə</a:t>
                      </a:r>
                      <a:r>
                        <a:rPr lang="se-NO" sz="2000" b="0" i="1">
                          <a:effectLst/>
                        </a:rPr>
                        <a:t>jh : šijt</a:t>
                      </a:r>
                      <a:r>
                        <a:rPr lang="nb-NO" sz="2000" b="0" i="1">
                          <a:effectLst/>
                        </a:rPr>
                        <a:t>ə</a:t>
                      </a:r>
                      <a:r>
                        <a:rPr lang="se-NO" sz="2000" b="0" i="1">
                          <a:effectLst/>
                        </a:rPr>
                        <a:t>jh</a:t>
                      </a:r>
                      <a:endParaRPr lang="nb-NO" sz="2000" b="0" i="1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jijt´edh : s´ïjtedh</a:t>
                      </a:r>
                      <a:endParaRPr lang="nb-NO" sz="200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b="1" i="1" dirty="0" err="1">
                          <a:effectLst/>
                        </a:rPr>
                        <a:t>jijhtedh</a:t>
                      </a:r>
                      <a:r>
                        <a:rPr lang="nb-NO" sz="2000" b="1" i="1" dirty="0">
                          <a:effectLst/>
                        </a:rPr>
                        <a:t> : </a:t>
                      </a:r>
                      <a:r>
                        <a:rPr lang="nb-NO" sz="2000" b="1" i="1" dirty="0" err="1">
                          <a:effectLst/>
                        </a:rPr>
                        <a:t>sïjhtedh</a:t>
                      </a:r>
                      <a:endParaRPr lang="nb-NO" sz="2000" b="1" i="1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‘komme til syne’ : ‘ville’</a:t>
                      </a:r>
                      <a:endParaRPr lang="nb-NO" sz="200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6744127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e-NO" sz="2000" b="0" i="1">
                          <a:effectLst/>
                        </a:rPr>
                        <a:t>boåť</a:t>
                      </a:r>
                      <a:r>
                        <a:rPr lang="nb-NO" sz="2000" b="0" i="1">
                          <a:effectLst/>
                        </a:rPr>
                        <a:t>ə</a:t>
                      </a:r>
                      <a:r>
                        <a:rPr lang="se-NO" sz="2000" b="0" i="1">
                          <a:effectLst/>
                        </a:rPr>
                        <a:t>jh : goåt</a:t>
                      </a:r>
                      <a:r>
                        <a:rPr lang="nb-NO" sz="2000" b="0" i="1">
                          <a:effectLst/>
                        </a:rPr>
                        <a:t>ə</a:t>
                      </a:r>
                      <a:r>
                        <a:rPr lang="se-NO" sz="2000" b="0" i="1">
                          <a:effectLst/>
                        </a:rPr>
                        <a:t>jh</a:t>
                      </a:r>
                      <a:endParaRPr lang="nb-NO" sz="2000" b="0" i="1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boåd´edh : goådudh</a:t>
                      </a:r>
                      <a:endParaRPr lang="nb-NO" sz="200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b="1" i="1" dirty="0" err="1">
                          <a:effectLst/>
                        </a:rPr>
                        <a:t>båetedh</a:t>
                      </a:r>
                      <a:r>
                        <a:rPr lang="nb-NO" sz="2000" b="1" i="1" dirty="0">
                          <a:effectLst/>
                        </a:rPr>
                        <a:t> : </a:t>
                      </a:r>
                      <a:r>
                        <a:rPr lang="nb-NO" sz="2000" b="1" i="1" dirty="0" err="1">
                          <a:effectLst/>
                        </a:rPr>
                        <a:t>gåatodh</a:t>
                      </a:r>
                      <a:endParaRPr lang="nb-NO" sz="2000" b="1" i="1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‘komme’ : ‘beite’</a:t>
                      </a:r>
                      <a:endParaRPr lang="nb-NO" sz="200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5203135"/>
                  </a:ext>
                </a:extLst>
              </a:tr>
              <a:tr h="7039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e-NO" sz="2000" b="0" i="1" dirty="0">
                          <a:effectLst/>
                        </a:rPr>
                        <a:t>jaw</a:t>
                      </a:r>
                      <a:r>
                        <a:rPr lang="nb-NO" sz="2000" b="0" i="1" dirty="0" err="1">
                          <a:effectLst/>
                        </a:rPr>
                        <a:t>ŕəs</a:t>
                      </a:r>
                      <a:r>
                        <a:rPr lang="se-NO" sz="2000" b="0" i="1" dirty="0">
                          <a:effectLst/>
                        </a:rPr>
                        <a:t>ť</a:t>
                      </a:r>
                      <a:r>
                        <a:rPr lang="nb-NO" sz="2000" b="0" i="1" dirty="0" err="1">
                          <a:effectLst/>
                        </a:rPr>
                        <a:t>ə</a:t>
                      </a:r>
                      <a:r>
                        <a:rPr lang="nb-NO" sz="2000" b="0" i="1" dirty="0">
                          <a:effectLst/>
                        </a:rPr>
                        <a:t> : </a:t>
                      </a:r>
                      <a:r>
                        <a:rPr lang="nb-NO" sz="2000" b="0" i="1" dirty="0" err="1">
                          <a:effectLst/>
                        </a:rPr>
                        <a:t>fawrəb</a:t>
                      </a:r>
                      <a:r>
                        <a:rPr lang="nb-NO" sz="1400" b="0" i="1" baseline="-25000" dirty="0">
                          <a:effectLst/>
                        </a:rPr>
                        <a:t>&lt;</a:t>
                      </a:r>
                      <a:r>
                        <a:rPr lang="nb-NO" sz="2000" b="0" i="1" dirty="0" err="1">
                          <a:effectLst/>
                        </a:rPr>
                        <a:t>ə</a:t>
                      </a:r>
                      <a:endParaRPr lang="nb-NO" sz="2000" b="0" i="1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>
                          <a:effectLst/>
                        </a:rPr>
                        <a:t>jaavr´este : faavrube</a:t>
                      </a:r>
                      <a:endParaRPr lang="nb-NO" sz="200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b="1" i="1" dirty="0" err="1">
                          <a:effectLst/>
                        </a:rPr>
                        <a:t>jaevreste</a:t>
                      </a:r>
                      <a:r>
                        <a:rPr lang="nb-NO" sz="2000" b="1" i="1" dirty="0">
                          <a:effectLst/>
                        </a:rPr>
                        <a:t> : </a:t>
                      </a:r>
                      <a:r>
                        <a:rPr lang="nb-NO" sz="2000" b="1" i="1" dirty="0" err="1">
                          <a:effectLst/>
                        </a:rPr>
                        <a:t>faavrobe</a:t>
                      </a:r>
                      <a:endParaRPr lang="nb-NO" sz="2000" b="1" i="1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2000" dirty="0">
                          <a:effectLst/>
                        </a:rPr>
                        <a:t>‘fra sjøen’ : ‘vakrere’</a:t>
                      </a:r>
                      <a:endParaRPr lang="nb-NO" sz="20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1307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786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2367EBA-D340-854A-9C26-2B10DEE6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29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b-NO" sz="2700" dirty="0"/>
              <a:t> </a:t>
            </a:r>
            <a:r>
              <a:rPr lang="nb-NO" sz="2700" dirty="0" err="1"/>
              <a:t>Bergsland</a:t>
            </a:r>
            <a:r>
              <a:rPr lang="nb-NO" sz="2700" dirty="0"/>
              <a:t> &amp; Bull har flyttet alle forskjellene til første stavelse</a:t>
            </a:r>
            <a:endParaRPr lang="nb-NO" dirty="0"/>
          </a:p>
        </p:txBody>
      </p:sp>
      <p:graphicFrame>
        <p:nvGraphicFramePr>
          <p:cNvPr id="5" name="Plassholder for innhold 4">
            <a:extLst>
              <a:ext uri="{FF2B5EF4-FFF2-40B4-BE49-F238E27FC236}">
                <a16:creationId xmlns:a16="http://schemas.microsoft.com/office/drawing/2014/main" id="{A0049968-FEA6-0B43-A651-494A9BEC72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257605"/>
              </p:ext>
            </p:extLst>
          </p:nvPr>
        </p:nvGraphicFramePr>
        <p:xfrm>
          <a:off x="838200" y="2033752"/>
          <a:ext cx="10515600" cy="4322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6145937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9941196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702913966"/>
                    </a:ext>
                  </a:extLst>
                </a:gridCol>
              </a:tblGrid>
              <a:tr h="419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b="1" i="1" dirty="0" err="1">
                          <a:effectLst/>
                        </a:rPr>
                        <a:t>nöödtedh</a:t>
                      </a:r>
                      <a:r>
                        <a:rPr lang="nb-NO" sz="1800" dirty="0">
                          <a:effectLst/>
                        </a:rPr>
                        <a:t> ‘nå’</a:t>
                      </a:r>
                      <a:endParaRPr lang="nb-NO" sz="18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b="1" i="1" dirty="0" err="1">
                          <a:effectLst/>
                        </a:rPr>
                        <a:t>njöörkedh</a:t>
                      </a:r>
                      <a:r>
                        <a:rPr lang="nb-NO" sz="1800" dirty="0">
                          <a:effectLst/>
                        </a:rPr>
                        <a:t> ‘gjøre et hopp’</a:t>
                      </a:r>
                      <a:endParaRPr lang="nb-NO" sz="18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i="1" dirty="0" err="1">
                          <a:effectLst/>
                        </a:rPr>
                        <a:t>nöt́t́əjh</a:t>
                      </a:r>
                      <a:r>
                        <a:rPr lang="nb-NO" sz="1800" i="1" dirty="0">
                          <a:effectLst/>
                        </a:rPr>
                        <a:t> : </a:t>
                      </a:r>
                      <a:r>
                        <a:rPr lang="nb-NO" sz="1800" i="1" dirty="0" err="1">
                          <a:effectLst/>
                        </a:rPr>
                        <a:t>ńörgəjh</a:t>
                      </a:r>
                      <a:endParaRPr lang="nb-NO" sz="1800" i="1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4244109"/>
                  </a:ext>
                </a:extLst>
              </a:tr>
              <a:tr h="419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b="1" i="1" dirty="0" err="1">
                          <a:effectLst/>
                        </a:rPr>
                        <a:t>böörhkedh</a:t>
                      </a:r>
                      <a:r>
                        <a:rPr lang="nb-NO" sz="1800" dirty="0">
                          <a:effectLst/>
                        </a:rPr>
                        <a:t> ‘slite av’</a:t>
                      </a:r>
                      <a:endParaRPr lang="nb-NO" sz="18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b="1" i="1" dirty="0" err="1">
                          <a:effectLst/>
                        </a:rPr>
                        <a:t>byögkedh</a:t>
                      </a:r>
                      <a:r>
                        <a:rPr lang="nb-NO" sz="1800" dirty="0">
                          <a:effectLst/>
                        </a:rPr>
                        <a:t> ‘vindtørkes’</a:t>
                      </a:r>
                      <a:endParaRPr lang="nb-NO" sz="18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i="1">
                          <a:effectLst/>
                        </a:rPr>
                        <a:t>b͔örkəjh : b́ökk˱əjh</a:t>
                      </a:r>
                      <a:endParaRPr lang="nb-NO" sz="1800" i="1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03705"/>
                  </a:ext>
                </a:extLst>
              </a:tr>
              <a:tr h="419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b="1" i="1" dirty="0" err="1">
                          <a:effectLst/>
                        </a:rPr>
                        <a:t>skerrehte</a:t>
                      </a:r>
                      <a:r>
                        <a:rPr lang="nb-NO" sz="1800" dirty="0">
                          <a:effectLst/>
                        </a:rPr>
                        <a:t> ‘skurrer’</a:t>
                      </a:r>
                      <a:endParaRPr lang="nb-NO" sz="18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b="1" i="1" dirty="0" err="1">
                          <a:effectLst/>
                        </a:rPr>
                        <a:t>skærrehke</a:t>
                      </a:r>
                      <a:r>
                        <a:rPr lang="nb-NO" sz="1800" dirty="0">
                          <a:effectLst/>
                        </a:rPr>
                        <a:t> ‘vill, ustyrlig’</a:t>
                      </a:r>
                      <a:endParaRPr lang="nb-NO" sz="18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e-NO" sz="1800" i="1">
                          <a:effectLst/>
                        </a:rPr>
                        <a:t>š</a:t>
                      </a:r>
                      <a:r>
                        <a:rPr lang="nb-NO" sz="1800" i="1">
                          <a:effectLst/>
                        </a:rPr>
                        <a:t>k͔äŕŕətə : </a:t>
                      </a:r>
                      <a:r>
                        <a:rPr lang="se-NO" sz="1800" i="1">
                          <a:effectLst/>
                        </a:rPr>
                        <a:t>š</a:t>
                      </a:r>
                      <a:r>
                        <a:rPr lang="nb-NO" sz="1800" i="1">
                          <a:effectLst/>
                        </a:rPr>
                        <a:t>ḱäŕŕəkə</a:t>
                      </a:r>
                      <a:endParaRPr lang="nb-NO" sz="1800" i="1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7002546"/>
                  </a:ext>
                </a:extLst>
              </a:tr>
              <a:tr h="419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b="1" i="1" dirty="0" err="1">
                          <a:effectLst/>
                        </a:rPr>
                        <a:t>fehkiehtidh</a:t>
                      </a:r>
                      <a:r>
                        <a:rPr lang="nb-NO" sz="1800" dirty="0">
                          <a:effectLst/>
                        </a:rPr>
                        <a:t> ‘bråvåkne’</a:t>
                      </a:r>
                      <a:endParaRPr lang="nb-NO" sz="18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b="1" i="1" dirty="0" err="1">
                          <a:effectLst/>
                        </a:rPr>
                        <a:t>færras</a:t>
                      </a:r>
                      <a:r>
                        <a:rPr lang="nb-NO" sz="1800" dirty="0">
                          <a:effectLst/>
                        </a:rPr>
                        <a:t> ‘som eier’</a:t>
                      </a:r>
                      <a:endParaRPr lang="nb-NO" sz="18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i="1" dirty="0" err="1">
                          <a:effectLst/>
                        </a:rPr>
                        <a:t>f͔ähkietijt</a:t>
                      </a:r>
                      <a:r>
                        <a:rPr lang="nb-NO" sz="1800" i="1" dirty="0">
                          <a:effectLst/>
                        </a:rPr>
                        <a:t> : </a:t>
                      </a:r>
                      <a:r>
                        <a:rPr lang="nb-NO" sz="1800" i="1" dirty="0" err="1">
                          <a:effectLst/>
                        </a:rPr>
                        <a:t>f´ärras</a:t>
                      </a:r>
                      <a:endParaRPr lang="nb-NO" sz="1800" i="1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037081"/>
                  </a:ext>
                </a:extLst>
              </a:tr>
              <a:tr h="419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b="1" i="1" dirty="0" err="1">
                          <a:effectLst/>
                        </a:rPr>
                        <a:t>lehkie</a:t>
                      </a:r>
                      <a:r>
                        <a:rPr lang="nb-NO" sz="1800" dirty="0">
                          <a:effectLst/>
                        </a:rPr>
                        <a:t> ‘halvpart’</a:t>
                      </a:r>
                      <a:endParaRPr lang="nb-NO" sz="18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b="1" i="1" dirty="0" err="1">
                          <a:effectLst/>
                        </a:rPr>
                        <a:t>læhka</a:t>
                      </a:r>
                      <a:r>
                        <a:rPr lang="nb-NO" sz="1800" dirty="0">
                          <a:effectLst/>
                        </a:rPr>
                        <a:t> (</a:t>
                      </a:r>
                      <a:r>
                        <a:rPr lang="nb-NO" sz="1800" b="1" i="1" dirty="0" err="1">
                          <a:effectLst/>
                        </a:rPr>
                        <a:t>læhkoe</a:t>
                      </a:r>
                      <a:r>
                        <a:rPr lang="nb-NO" sz="1800" dirty="0">
                          <a:effectLst/>
                        </a:rPr>
                        <a:t>) ‘lykke’ </a:t>
                      </a:r>
                      <a:endParaRPr lang="nb-NO" sz="18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i="1" dirty="0" err="1">
                          <a:effectLst/>
                        </a:rPr>
                        <a:t>łähkie</a:t>
                      </a:r>
                      <a:r>
                        <a:rPr lang="nb-NO" sz="1800" i="1" dirty="0">
                          <a:effectLst/>
                        </a:rPr>
                        <a:t> : </a:t>
                      </a:r>
                      <a:r>
                        <a:rPr lang="se-NO" sz="1800" i="1" dirty="0">
                          <a:effectLst/>
                        </a:rPr>
                        <a:t>l</a:t>
                      </a:r>
                      <a:r>
                        <a:rPr lang="nb-NO" sz="1800" i="1" dirty="0">
                          <a:effectLst/>
                        </a:rPr>
                        <a:t>´</a:t>
                      </a:r>
                      <a:r>
                        <a:rPr lang="nb-NO" sz="1800" i="1" dirty="0" err="1">
                          <a:effectLst/>
                        </a:rPr>
                        <a:t>ähka</a:t>
                      </a:r>
                      <a:endParaRPr lang="nb-NO" sz="1800" i="1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684580"/>
                  </a:ext>
                </a:extLst>
              </a:tr>
              <a:tr h="419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b="1" i="1" dirty="0" err="1">
                          <a:effectLst/>
                        </a:rPr>
                        <a:t>slööptjedh</a:t>
                      </a:r>
                      <a:r>
                        <a:rPr lang="nb-NO" sz="1800" dirty="0">
                          <a:effectLst/>
                        </a:rPr>
                        <a:t> ‘flekke, splitte opp’</a:t>
                      </a:r>
                      <a:endParaRPr lang="nb-NO" sz="18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b="1" i="1" dirty="0" err="1">
                          <a:effectLst/>
                        </a:rPr>
                        <a:t>slyöhpedh</a:t>
                      </a:r>
                      <a:r>
                        <a:rPr lang="nb-NO" sz="1800" dirty="0">
                          <a:effectLst/>
                        </a:rPr>
                        <a:t> ‘slippe’		</a:t>
                      </a:r>
                      <a:endParaRPr lang="nb-NO" sz="18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se-NO" sz="1800" i="1">
                          <a:effectLst/>
                        </a:rPr>
                        <a:t>š</a:t>
                      </a:r>
                      <a:r>
                        <a:rPr lang="nb-NO" sz="1800" i="1">
                          <a:effectLst/>
                        </a:rPr>
                        <a:t>łöp</a:t>
                      </a:r>
                      <a:r>
                        <a:rPr lang="se-NO" sz="1800" i="1">
                          <a:effectLst/>
                        </a:rPr>
                        <a:t>č</a:t>
                      </a:r>
                      <a:r>
                        <a:rPr lang="nb-NO" sz="1800" i="1">
                          <a:effectLst/>
                        </a:rPr>
                        <a:t>əjh</a:t>
                      </a:r>
                      <a:r>
                        <a:rPr lang="se-NO" sz="1800" i="1">
                          <a:effectLst/>
                        </a:rPr>
                        <a:t> : šl´</a:t>
                      </a:r>
                      <a:r>
                        <a:rPr lang="nb-NO" sz="1800" i="1">
                          <a:effectLst/>
                        </a:rPr>
                        <a:t>ö</a:t>
                      </a:r>
                      <a:r>
                        <a:rPr lang="se-NO" sz="1800" i="1">
                          <a:effectLst/>
                        </a:rPr>
                        <a:t>h</a:t>
                      </a:r>
                      <a:r>
                        <a:rPr lang="nb-NO" sz="1800" i="1">
                          <a:effectLst/>
                        </a:rPr>
                        <a:t>p͔əj</a:t>
                      </a:r>
                      <a:r>
                        <a:rPr lang="se-NO" sz="1800" i="1">
                          <a:effectLst/>
                        </a:rPr>
                        <a:t>h</a:t>
                      </a:r>
                      <a:endParaRPr lang="nb-NO" sz="1800" i="1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5360821"/>
                  </a:ext>
                </a:extLst>
              </a:tr>
              <a:tr h="419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b="1" i="1" dirty="0" err="1">
                          <a:effectLst/>
                        </a:rPr>
                        <a:t>möökedh</a:t>
                      </a:r>
                      <a:r>
                        <a:rPr lang="nb-NO" sz="1800" dirty="0">
                          <a:effectLst/>
                        </a:rPr>
                        <a:t> ‘letne (regnbyge)’</a:t>
                      </a:r>
                      <a:endParaRPr lang="nb-NO" sz="18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b="1" i="1" dirty="0" err="1">
                          <a:effectLst/>
                        </a:rPr>
                        <a:t>myödteme</a:t>
                      </a:r>
                      <a:r>
                        <a:rPr lang="nb-NO" sz="1800" dirty="0">
                          <a:effectLst/>
                        </a:rPr>
                        <a:t> ‘har forgått seg’</a:t>
                      </a:r>
                      <a:endParaRPr lang="nb-NO" sz="18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i="1">
                          <a:effectLst/>
                        </a:rPr>
                        <a:t>m˱ökəjh : m´öttəm˱ə</a:t>
                      </a:r>
                      <a:endParaRPr lang="nb-NO" sz="1800" i="1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1337900"/>
                  </a:ext>
                </a:extLst>
              </a:tr>
              <a:tr h="419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b="1" i="1" dirty="0" err="1">
                          <a:effectLst/>
                        </a:rPr>
                        <a:t>dööhki</a:t>
                      </a:r>
                      <a:r>
                        <a:rPr lang="nb-NO" sz="1800" dirty="0">
                          <a:effectLst/>
                        </a:rPr>
                        <a:t> ‘flokk’ </a:t>
                      </a:r>
                      <a:r>
                        <a:rPr lang="nb-NO" sz="1800" dirty="0" err="1">
                          <a:effectLst/>
                        </a:rPr>
                        <a:t>gen.pl</a:t>
                      </a:r>
                      <a:r>
                        <a:rPr lang="nb-NO" sz="1800" dirty="0">
                          <a:effectLst/>
                        </a:rPr>
                        <a:t>.</a:t>
                      </a:r>
                      <a:endParaRPr lang="nb-NO" sz="18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b="1" i="1" dirty="0" err="1">
                          <a:effectLst/>
                        </a:rPr>
                        <a:t>dyödtedh</a:t>
                      </a:r>
                      <a:r>
                        <a:rPr lang="nb-NO" sz="1800" dirty="0">
                          <a:effectLst/>
                        </a:rPr>
                        <a:t> ‘bli presset ned’</a:t>
                      </a:r>
                      <a:endParaRPr lang="nb-NO" sz="18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i="1" dirty="0" err="1">
                          <a:effectLst/>
                        </a:rPr>
                        <a:t>döhkəj</a:t>
                      </a:r>
                      <a:r>
                        <a:rPr lang="nb-NO" sz="1800" i="1" dirty="0">
                          <a:effectLst/>
                        </a:rPr>
                        <a:t> : </a:t>
                      </a:r>
                      <a:r>
                        <a:rPr lang="nb-NO" sz="1800" i="1" dirty="0" err="1">
                          <a:effectLst/>
                        </a:rPr>
                        <a:t>d́öttəj</a:t>
                      </a:r>
                      <a:endParaRPr lang="nb-NO" sz="1800" i="1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778220"/>
                  </a:ext>
                </a:extLst>
              </a:tr>
              <a:tr h="419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b="1" i="1" dirty="0" err="1">
                          <a:effectLst/>
                        </a:rPr>
                        <a:t>rehkere</a:t>
                      </a:r>
                      <a:r>
                        <a:rPr lang="nb-NO" sz="1800" dirty="0">
                          <a:effectLst/>
                        </a:rPr>
                        <a:t> ‘høvel’</a:t>
                      </a:r>
                      <a:endParaRPr lang="nb-NO" sz="18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b="1" i="1" dirty="0" err="1">
                          <a:effectLst/>
                        </a:rPr>
                        <a:t>ræhka</a:t>
                      </a:r>
                      <a:r>
                        <a:rPr lang="nb-NO" sz="1800" dirty="0">
                          <a:effectLst/>
                        </a:rPr>
                        <a:t> ‘mislykket kastrat’</a:t>
                      </a:r>
                      <a:endParaRPr lang="nb-NO" sz="18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i="1">
                          <a:effectLst/>
                        </a:rPr>
                        <a:t>rähkəŕə : ŕähka</a:t>
                      </a:r>
                      <a:endParaRPr lang="nb-NO" sz="1800" i="1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7817935"/>
                  </a:ext>
                </a:extLst>
              </a:tr>
              <a:tr h="41936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b="1" i="1" dirty="0" err="1">
                          <a:effectLst/>
                        </a:rPr>
                        <a:t>stehtjie</a:t>
                      </a:r>
                      <a:r>
                        <a:rPr lang="nb-NO" sz="1800" dirty="0">
                          <a:effectLst/>
                        </a:rPr>
                        <a:t> ‘en ben og stiv en’</a:t>
                      </a:r>
                      <a:endParaRPr lang="nb-NO" sz="18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b="1" i="1" dirty="0" err="1">
                          <a:effectLst/>
                        </a:rPr>
                        <a:t>stæhka</a:t>
                      </a:r>
                      <a:r>
                        <a:rPr lang="nb-NO" sz="1800" dirty="0">
                          <a:effectLst/>
                        </a:rPr>
                        <a:t> ‘alen’</a:t>
                      </a:r>
                      <a:endParaRPr lang="nb-NO" sz="1800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nb-NO" sz="1800" i="1" dirty="0" err="1">
                          <a:effectLst/>
                        </a:rPr>
                        <a:t>stäh</a:t>
                      </a:r>
                      <a:r>
                        <a:rPr lang="se-NO" sz="1800" i="1" dirty="0">
                          <a:effectLst/>
                        </a:rPr>
                        <a:t>čie</a:t>
                      </a:r>
                      <a:r>
                        <a:rPr lang="nb-NO" sz="1800" i="1" dirty="0">
                          <a:effectLst/>
                        </a:rPr>
                        <a:t> : </a:t>
                      </a:r>
                      <a:r>
                        <a:rPr lang="se-NO" sz="1800" i="1" dirty="0">
                          <a:effectLst/>
                        </a:rPr>
                        <a:t>š</a:t>
                      </a:r>
                      <a:r>
                        <a:rPr lang="nb-NO" sz="1800" i="1" dirty="0" err="1">
                          <a:effectLst/>
                        </a:rPr>
                        <a:t>t́ähka</a:t>
                      </a:r>
                      <a:endParaRPr lang="nb-NO" sz="1800" i="1" dirty="0">
                        <a:effectLst/>
                        <a:latin typeface="Minion Pro" panose="02040503050201020203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0095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77074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73CFF6D-2CCE-C345-8FA2-B841F29F4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Skriftspråket i dag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DC1230E2-C4CD-A540-BC75-71FDA37F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Rettskrivningen viser et uvanlig stort vokalsystem</a:t>
            </a:r>
          </a:p>
          <a:p>
            <a:r>
              <a:rPr lang="nb-NO" dirty="0"/>
              <a:t>På et mer abstrakt nivå er det ikke så mange vokalfonemer</a:t>
            </a:r>
          </a:p>
          <a:p>
            <a:r>
              <a:rPr lang="nb-NO" dirty="0" err="1"/>
              <a:t>Fonemikerne</a:t>
            </a:r>
            <a:r>
              <a:rPr lang="nb-NO" dirty="0"/>
              <a:t> har prøvd flere måter å markere fonemforskjellene</a:t>
            </a:r>
          </a:p>
          <a:p>
            <a:r>
              <a:rPr lang="nb-NO" dirty="0"/>
              <a:t>Resultatet er et skriftspråk som står nær fonetikken, skrevet med bokstaver som er kjente fra norsk og svensk</a:t>
            </a:r>
          </a:p>
          <a:p>
            <a:r>
              <a:rPr lang="nb-NO" dirty="0"/>
              <a:t>Med tiden ser det ut til at palatalisering og motsetningene i de trykklette stavelsene blir mindre viktig. Spørsmålet er om det også skjer sammenfall av forskjellene i trykkstavelsen.</a:t>
            </a:r>
          </a:p>
          <a:p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64792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71A3D8D-34BB-0140-B5D5-3D50F2A85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Lys og mørk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DB11C95-4E91-1E4E-A19D-D188D7182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82" y="1729030"/>
            <a:ext cx="10515600" cy="4351338"/>
          </a:xfrm>
        </p:spPr>
        <p:txBody>
          <a:bodyPr>
            <a:normAutofit/>
          </a:bodyPr>
          <a:lstStyle/>
          <a:p>
            <a:r>
              <a:rPr lang="nb-NO" dirty="0" err="1"/>
              <a:t>Bergslands</a:t>
            </a:r>
            <a:r>
              <a:rPr lang="nb-NO" dirty="0"/>
              <a:t> grammatikker snakker om </a:t>
            </a:r>
            <a:r>
              <a:rPr lang="nb-NO" b="1" dirty="0">
                <a:solidFill>
                  <a:srgbClr val="FF0000"/>
                </a:solidFill>
              </a:rPr>
              <a:t>lyse og mørke vokaler og konsonanter</a:t>
            </a:r>
            <a:r>
              <a:rPr lang="nb-NO" dirty="0"/>
              <a:t>, og om </a:t>
            </a:r>
            <a:r>
              <a:rPr lang="nb-NO" b="1" dirty="0">
                <a:solidFill>
                  <a:srgbClr val="FF0000"/>
                </a:solidFill>
              </a:rPr>
              <a:t>lys og mørk omlyd</a:t>
            </a:r>
            <a:r>
              <a:rPr lang="nb-NO" dirty="0"/>
              <a:t>. </a:t>
            </a:r>
          </a:p>
          <a:p>
            <a:r>
              <a:rPr lang="nb-NO" b="1" dirty="0">
                <a:solidFill>
                  <a:srgbClr val="FF0000"/>
                </a:solidFill>
              </a:rPr>
              <a:t>Lys og mørk </a:t>
            </a:r>
            <a:r>
              <a:rPr lang="nb-NO" dirty="0"/>
              <a:t>er auditive termer som viser til hørselsinntrykk eller klangfarge</a:t>
            </a:r>
          </a:p>
        </p:txBody>
      </p:sp>
    </p:spTree>
    <p:extLst>
      <p:ext uri="{BB962C8B-B14F-4D97-AF65-F5344CB8AC3E}">
        <p14:creationId xmlns:p14="http://schemas.microsoft.com/office/powerpoint/2010/main" val="2751025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D05F729-F28F-9846-AD2D-9828BD251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Sammenfatning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1AD767-C13F-CF4A-A5EE-2B8C88E85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Sørsamisk er viser utstrakt assimilasjon mellom konsonanter og vokaler. </a:t>
            </a:r>
          </a:p>
          <a:p>
            <a:r>
              <a:rPr lang="nb-NO" dirty="0"/>
              <a:t>De underliggende fonemene uttrykkes over lengre domener</a:t>
            </a:r>
          </a:p>
          <a:p>
            <a:r>
              <a:rPr lang="nb-NO" dirty="0"/>
              <a:t>Det er interessant for studiet av omlyd og i andre språk</a:t>
            </a:r>
          </a:p>
          <a:p>
            <a:r>
              <a:rPr lang="nb-NO" dirty="0"/>
              <a:t>Som i germanske språk har trykksterke vokaler overtatt egenskaper fra den trykklette nabostavelsen. Den trykklette stavelsen har i mange tilfeller så blitt redusert til schwa.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786972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698007D-C6F4-AE43-98A2-950A01D8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CED9830-3941-7A43-B413-07DB42DA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nb-NO" dirty="0"/>
          </a:p>
          <a:p>
            <a:pPr marL="0" indent="0" algn="ctr">
              <a:buNone/>
            </a:pPr>
            <a:endParaRPr lang="nb-NO" dirty="0"/>
          </a:p>
          <a:p>
            <a:pPr marL="0" indent="0" algn="ctr">
              <a:buNone/>
            </a:pPr>
            <a:endParaRPr lang="nb-NO" dirty="0"/>
          </a:p>
          <a:p>
            <a:pPr marL="0" indent="0" algn="ctr">
              <a:buNone/>
            </a:pPr>
            <a:endParaRPr lang="nb-NO" dirty="0"/>
          </a:p>
          <a:p>
            <a:pPr marL="0" indent="0" algn="ctr">
              <a:buNone/>
            </a:pPr>
            <a:r>
              <a:rPr lang="nb-NO" dirty="0" err="1"/>
              <a:t>Gæjhtoe</a:t>
            </a:r>
            <a:r>
              <a:rPr lang="nb-NO" dirty="0"/>
              <a:t> </a:t>
            </a:r>
            <a:r>
              <a:rPr lang="nb-NO" dirty="0" err="1"/>
              <a:t>mov</a:t>
            </a:r>
            <a:r>
              <a:rPr lang="nb-NO" dirty="0"/>
              <a:t> </a:t>
            </a:r>
            <a:r>
              <a:rPr lang="nb-NO" dirty="0" err="1"/>
              <a:t>åvteste</a:t>
            </a:r>
            <a:r>
              <a:rPr lang="nb-NO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87791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AC401B9-04A2-B64D-81B6-DA68540B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0" y="4086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nb-NO" sz="4000" dirty="0"/>
              <a:t>«Lyst» og «mørkt» hørselsinntrykk –</a:t>
            </a:r>
            <a:br>
              <a:rPr lang="nb-NO" sz="4000" dirty="0"/>
            </a:br>
            <a:r>
              <a:rPr lang="nb-NO" sz="4000" dirty="0"/>
              <a:t>hvordan skapes det?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E030BD2-AE83-1F42-9A91-ADBBC1BF7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0D817A67-6793-CD44-8CB5-A5FD159F8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443" y="1904164"/>
            <a:ext cx="5831114" cy="427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4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638E93C-C3BE-7947-8524-9968958D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Lyse og mørke vokaler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118F6F4-AC67-8444-BE8E-12AA7E781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nb-NO" dirty="0"/>
              <a:t>For vokalene svarer «lys» og «mørk» til </a:t>
            </a:r>
            <a:r>
              <a:rPr lang="nb-NO" dirty="0">
                <a:solidFill>
                  <a:srgbClr val="FF0000"/>
                </a:solidFill>
              </a:rPr>
              <a:t>fremre eller bakre tungestilling</a:t>
            </a:r>
            <a:endParaRPr lang="nb-NO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5561625B-0016-584F-AEB2-01FA87650F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5557868"/>
              </p:ext>
            </p:extLst>
          </p:nvPr>
        </p:nvGraphicFramePr>
        <p:xfrm>
          <a:off x="1089950" y="2702834"/>
          <a:ext cx="10151144" cy="33391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Bilde" r:id="rId3" imgW="5791200" imgH="1917700" progId="Word.Picture.8">
                  <p:embed/>
                </p:oleObj>
              </mc:Choice>
              <mc:Fallback>
                <p:oleObj name="Bilde" r:id="rId3" imgW="5791200" imgH="1917700" progId="Word.Picture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950" y="2702834"/>
                        <a:ext cx="10151144" cy="333919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>
            <a:extLst>
              <a:ext uri="{FF2B5EF4-FFF2-40B4-BE49-F238E27FC236}">
                <a16:creationId xmlns:a16="http://schemas.microsoft.com/office/drawing/2014/main" id="{DC1FF29A-584D-1C46-87FF-2BADDD1ECC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493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nb-NO" altLang="nb-NO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nb-NO" altLang="nb-NO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57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18C795-3823-4C4C-B6DA-6A851DDDC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Lyse og mørke konsonanter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E174A10-875D-6B4A-AA47-C9BC776CB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For konsonantene svare «lys» og «mørk» til </a:t>
            </a:r>
            <a:r>
              <a:rPr lang="nb-NO" dirty="0">
                <a:solidFill>
                  <a:srgbClr val="FF0000"/>
                </a:solidFill>
              </a:rPr>
              <a:t>palataliserte (i-</a:t>
            </a:r>
            <a:r>
              <a:rPr lang="nb-NO" dirty="0" err="1">
                <a:solidFill>
                  <a:srgbClr val="FF0000"/>
                </a:solidFill>
              </a:rPr>
              <a:t>aktige</a:t>
            </a:r>
            <a:r>
              <a:rPr lang="nb-NO" dirty="0">
                <a:solidFill>
                  <a:srgbClr val="FF0000"/>
                </a:solidFill>
              </a:rPr>
              <a:t>) </a:t>
            </a:r>
            <a:r>
              <a:rPr lang="nb-NO" dirty="0"/>
              <a:t>eller </a:t>
            </a:r>
            <a:r>
              <a:rPr lang="nb-NO" dirty="0">
                <a:solidFill>
                  <a:srgbClr val="FF0000"/>
                </a:solidFill>
              </a:rPr>
              <a:t>velariserte (u-</a:t>
            </a:r>
            <a:r>
              <a:rPr lang="nb-NO" dirty="0" err="1">
                <a:solidFill>
                  <a:srgbClr val="FF0000"/>
                </a:solidFill>
              </a:rPr>
              <a:t>aktige</a:t>
            </a:r>
            <a:r>
              <a:rPr lang="nb-NO" dirty="0">
                <a:solidFill>
                  <a:srgbClr val="FF0000"/>
                </a:solidFill>
              </a:rPr>
              <a:t>) </a:t>
            </a:r>
            <a:r>
              <a:rPr lang="nb-NO" dirty="0"/>
              <a:t>konsonanter</a:t>
            </a:r>
          </a:p>
          <a:p>
            <a:r>
              <a:rPr lang="nb-NO" dirty="0"/>
              <a:t>Det betyr at tungeryggen står i i-stilling eller u-stilling når konsonanten uttales, den blir </a:t>
            </a:r>
            <a:r>
              <a:rPr lang="nb-NO" dirty="0">
                <a:solidFill>
                  <a:srgbClr val="FF0000"/>
                </a:solidFill>
              </a:rPr>
              <a:t>i- eller j-farget ved palatalisering</a:t>
            </a:r>
            <a:r>
              <a:rPr lang="nb-NO" dirty="0"/>
              <a:t> og </a:t>
            </a:r>
            <a:r>
              <a:rPr lang="nb-NO" dirty="0">
                <a:solidFill>
                  <a:srgbClr val="FF0000"/>
                </a:solidFill>
              </a:rPr>
              <a:t>u- eller w-farget ved velarisering</a:t>
            </a:r>
          </a:p>
          <a:p>
            <a:r>
              <a:rPr lang="nb-NO" dirty="0"/>
              <a:t>Betegnelsen «lys og mørk l» er kjent fra britisk engelsk:</a:t>
            </a:r>
          </a:p>
          <a:p>
            <a:pPr marL="0" indent="0" algn="ctr">
              <a:buNone/>
            </a:pPr>
            <a:r>
              <a:rPr lang="nb-NO" b="1" i="1" dirty="0" err="1"/>
              <a:t>little</a:t>
            </a:r>
            <a:r>
              <a:rPr lang="nb-NO" dirty="0"/>
              <a:t> </a:t>
            </a:r>
          </a:p>
          <a:p>
            <a:pPr marL="0" indent="0" algn="ctr">
              <a:buNone/>
            </a:pPr>
            <a:r>
              <a:rPr lang="nb-NO" dirty="0"/>
              <a:t>Den første </a:t>
            </a:r>
            <a:r>
              <a:rPr lang="nb-NO" dirty="0" err="1"/>
              <a:t>l’en</a:t>
            </a:r>
            <a:r>
              <a:rPr lang="nb-NO" dirty="0"/>
              <a:t> er «lys», den andre «mørk»</a:t>
            </a:r>
          </a:p>
          <a:p>
            <a:pPr marL="0" indent="0" algn="ctr">
              <a:buNone/>
            </a:pPr>
            <a:r>
              <a:rPr lang="nb-NO" dirty="0"/>
              <a:t>I IPA-lydskrift [</a:t>
            </a:r>
            <a:r>
              <a:rPr lang="nb-NO" dirty="0" err="1"/>
              <a:t>lʲıtl</a:t>
            </a:r>
            <a:r>
              <a:rPr lang="nb-NO" dirty="0"/>
              <a:t>̩̩</a:t>
            </a:r>
            <a:r>
              <a:rPr lang="nb-NO" dirty="0" err="1"/>
              <a:t>ʷ</a:t>
            </a:r>
            <a:r>
              <a:rPr lang="nb-NO" dirty="0"/>
              <a:t>], i finsk-ugrisk lydskrift: </a:t>
            </a:r>
            <a:r>
              <a:rPr lang="nb-NO" i="1" dirty="0" err="1"/>
              <a:t>l´ıtl</a:t>
            </a:r>
            <a:r>
              <a:rPr lang="nb-NO" i="1" dirty="0"/>
              <a:t>˱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355919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ED773A-E73C-6942-9449-543BF5F1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Omlyd og palatalisering/velarisering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9CC460D-E734-CE4D-A18E-67DA4FA8C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Mens tungespissen er lett bevegelig og tillater presis artikulasjon av språklyder, er tungeryggen tregere. Vokaler kan derfor bli påvirket av </a:t>
            </a:r>
            <a:r>
              <a:rPr lang="nb-NO" dirty="0" err="1"/>
              <a:t>nabovokalene</a:t>
            </a:r>
            <a:r>
              <a:rPr lang="nb-NO" dirty="0"/>
              <a:t>. </a:t>
            </a:r>
          </a:p>
          <a:p>
            <a:r>
              <a:rPr lang="nb-NO" dirty="0"/>
              <a:t>Ved </a:t>
            </a:r>
            <a:r>
              <a:rPr lang="nb-NO" dirty="0">
                <a:solidFill>
                  <a:srgbClr val="FF0000"/>
                </a:solidFill>
              </a:rPr>
              <a:t>omlyd</a:t>
            </a:r>
            <a:r>
              <a:rPr lang="nb-NO" dirty="0"/>
              <a:t> legger tungeryggen seg nærmere stillingen til en følgende vokal. </a:t>
            </a:r>
          </a:p>
          <a:p>
            <a:r>
              <a:rPr lang="nb-NO" dirty="0"/>
              <a:t>Ved </a:t>
            </a:r>
            <a:r>
              <a:rPr lang="nb-NO" dirty="0">
                <a:solidFill>
                  <a:srgbClr val="FF0000"/>
                </a:solidFill>
              </a:rPr>
              <a:t>palatalisering</a:t>
            </a:r>
            <a:r>
              <a:rPr lang="nb-NO" dirty="0"/>
              <a:t> av en konsonant ligger tungeryggen langt fremme ved artikulasjonen</a:t>
            </a:r>
          </a:p>
          <a:p>
            <a:r>
              <a:rPr lang="nb-NO" dirty="0"/>
              <a:t>Ved </a:t>
            </a:r>
            <a:r>
              <a:rPr lang="nb-NO" dirty="0">
                <a:solidFill>
                  <a:srgbClr val="FF0000"/>
                </a:solidFill>
              </a:rPr>
              <a:t>velarisering</a:t>
            </a:r>
            <a:r>
              <a:rPr lang="nb-NO" dirty="0"/>
              <a:t> ligger tungeryggen langt bak</a:t>
            </a:r>
          </a:p>
        </p:txBody>
      </p:sp>
    </p:spTree>
    <p:extLst>
      <p:ext uri="{BB962C8B-B14F-4D97-AF65-F5344CB8AC3E}">
        <p14:creationId xmlns:p14="http://schemas.microsoft.com/office/powerpoint/2010/main" val="124223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59BD20F-30C7-D544-8948-C2C074123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Omlyd og palatalisering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17C65A2-817D-9247-9FA6-CB4C2F9C2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Sørsamisk har en utvikling fra et system hvor omlyd av vokaler skjer samtidig med palatalisering/velarisering av konsonanter</a:t>
            </a:r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Også i norsk samvirker omlyd med palatalisering</a:t>
            </a:r>
            <a:br>
              <a:rPr lang="nb-NO" dirty="0"/>
            </a:br>
            <a:br>
              <a:rPr lang="nb-NO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57776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96BCC15-D6F8-C74D-8CB3-7C53558F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Både omlyd og palatalisering i norsk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302747C-269E-E54C-83A6-E9AF6ED67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/>
              <a:t>Fra urnordisk via norrønt til moderne norsk: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	*</a:t>
            </a:r>
            <a:r>
              <a:rPr lang="nb-NO" dirty="0" err="1"/>
              <a:t>kambaz</a:t>
            </a:r>
            <a:r>
              <a:rPr lang="nb-NO" dirty="0"/>
              <a:t> 	 →</a:t>
            </a:r>
            <a:r>
              <a:rPr lang="en-US" dirty="0"/>
              <a:t> </a:t>
            </a:r>
            <a:r>
              <a:rPr lang="nb-NO" dirty="0" err="1"/>
              <a:t>kambr</a:t>
            </a:r>
            <a:r>
              <a:rPr lang="nb-NO" dirty="0"/>
              <a:t> 	 →</a:t>
            </a:r>
            <a:r>
              <a:rPr lang="en-US" dirty="0"/>
              <a:t> </a:t>
            </a:r>
            <a:r>
              <a:rPr lang="nb-NO" dirty="0"/>
              <a:t>kam</a:t>
            </a:r>
          </a:p>
          <a:p>
            <a:pPr marL="0" indent="0">
              <a:buNone/>
            </a:pPr>
            <a:r>
              <a:rPr lang="nb-NO" dirty="0"/>
              <a:t>	*</a:t>
            </a:r>
            <a:r>
              <a:rPr lang="nb-NO" dirty="0" err="1"/>
              <a:t>kamb</a:t>
            </a:r>
            <a:r>
              <a:rPr lang="nb-NO" dirty="0" err="1">
                <a:solidFill>
                  <a:srgbClr val="FF0000"/>
                </a:solidFill>
              </a:rPr>
              <a:t>j</a:t>
            </a:r>
            <a:r>
              <a:rPr lang="nb-NO" dirty="0" err="1"/>
              <a:t>an</a:t>
            </a:r>
            <a:r>
              <a:rPr lang="nb-NO" dirty="0"/>
              <a:t>- 	 →</a:t>
            </a:r>
            <a:r>
              <a:rPr lang="en-US" dirty="0"/>
              <a:t> </a:t>
            </a:r>
            <a:r>
              <a:rPr lang="nb-NO" dirty="0" err="1"/>
              <a:t>k</a:t>
            </a:r>
            <a:r>
              <a:rPr lang="nb-NO" dirty="0" err="1">
                <a:solidFill>
                  <a:srgbClr val="FF0000"/>
                </a:solidFill>
              </a:rPr>
              <a:t>e</a:t>
            </a:r>
            <a:r>
              <a:rPr lang="nb-NO" dirty="0" err="1"/>
              <a:t>mba</a:t>
            </a:r>
            <a:r>
              <a:rPr lang="nb-NO" dirty="0"/>
              <a:t> 	 → </a:t>
            </a:r>
            <a:r>
              <a:rPr lang="nb-NO" dirty="0">
                <a:solidFill>
                  <a:srgbClr val="FF0000"/>
                </a:solidFill>
              </a:rPr>
              <a:t>kj</a:t>
            </a:r>
            <a:r>
              <a:rPr lang="nb-NO" dirty="0"/>
              <a:t>emme </a:t>
            </a:r>
          </a:p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nb-NO" dirty="0"/>
              <a:t>Her har </a:t>
            </a:r>
            <a:r>
              <a:rPr lang="nb-NO" dirty="0">
                <a:solidFill>
                  <a:srgbClr val="FF0000"/>
                </a:solidFill>
              </a:rPr>
              <a:t>j</a:t>
            </a:r>
            <a:r>
              <a:rPr lang="nb-NO" dirty="0"/>
              <a:t> i *</a:t>
            </a:r>
            <a:r>
              <a:rPr lang="nb-NO" dirty="0" err="1"/>
              <a:t>kamb</a:t>
            </a:r>
            <a:r>
              <a:rPr lang="nb-NO" dirty="0" err="1">
                <a:solidFill>
                  <a:srgbClr val="FF0000"/>
                </a:solidFill>
              </a:rPr>
              <a:t>j</a:t>
            </a:r>
            <a:r>
              <a:rPr lang="nb-NO" dirty="0" err="1"/>
              <a:t>an</a:t>
            </a:r>
            <a:r>
              <a:rPr lang="nb-NO" dirty="0"/>
              <a:t> påvirket </a:t>
            </a:r>
            <a:r>
              <a:rPr lang="nb-NO" dirty="0" err="1"/>
              <a:t>a’en</a:t>
            </a:r>
            <a:r>
              <a:rPr lang="nb-NO" dirty="0"/>
              <a:t> slik at den er skjøvet fram til en </a:t>
            </a:r>
            <a:r>
              <a:rPr lang="nb-NO" dirty="0">
                <a:solidFill>
                  <a:srgbClr val="FF0000"/>
                </a:solidFill>
              </a:rPr>
              <a:t>æ</a:t>
            </a:r>
            <a:r>
              <a:rPr lang="nb-NO" dirty="0"/>
              <a:t>, som så har falt sammen med </a:t>
            </a:r>
            <a:r>
              <a:rPr lang="nb-NO" dirty="0">
                <a:solidFill>
                  <a:srgbClr val="FF0000"/>
                </a:solidFill>
              </a:rPr>
              <a:t>e</a:t>
            </a:r>
            <a:r>
              <a:rPr lang="nb-N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01965343"/>
      </p:ext>
    </p:extLst>
  </p:cSld>
  <p:clrMapOvr>
    <a:masterClrMapping/>
  </p:clrMapOvr>
</p:sld>
</file>

<file path=ppt/theme/theme1.xml><?xml version="1.0" encoding="utf-8"?>
<a:theme xmlns:a="http://schemas.openxmlformats.org/drawingml/2006/main" name="Lys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C7057D0-6097-44F4-A2E5-70A5DCBAA566}" vid="{2719B6C5-9A54-423D-86A4-95EF36B6C8EF}"/>
    </a:ext>
  </a:extLst>
</a:theme>
</file>

<file path=ppt/theme/theme2.xml><?xml version="1.0" encoding="utf-8"?>
<a:theme xmlns:a="http://schemas.openxmlformats.org/drawingml/2006/main" name="Lys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C7057D0-6097-44F4-A2E5-70A5DCBAA566}" vid="{94D15883-2580-4DC8-B10A-947F62BB42CF}"/>
    </a:ext>
  </a:extLst>
</a:theme>
</file>

<file path=ppt/theme/theme3.xml><?xml version="1.0" encoding="utf-8"?>
<a:theme xmlns:a="http://schemas.openxmlformats.org/drawingml/2006/main" name="Mørk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C7057D0-6097-44F4-A2E5-70A5DCBAA566}" vid="{CADEB79E-6854-4014-82C8-288D7F871FF7}"/>
    </a:ext>
  </a:extLst>
</a:theme>
</file>

<file path=ppt/theme/theme4.xml><?xml version="1.0" encoding="utf-8"?>
<a:theme xmlns:a="http://schemas.openxmlformats.org/drawingml/2006/main" name="Mørk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C7057D0-6097-44F4-A2E5-70A5DCBAA566}" vid="{48BEBA2A-C206-4979-AEA1-C578F52A4703}"/>
    </a:ext>
  </a:extLst>
</a:theme>
</file>

<file path=ppt/theme/theme5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CF74B9924A90429AFF83904CD5AC51" ma:contentTypeVersion="10" ma:contentTypeDescription="Create a new document." ma:contentTypeScope="" ma:versionID="c219061678790ba91acd956595d5746d">
  <xsd:schema xmlns:xsd="http://www.w3.org/2001/XMLSchema" xmlns:xs="http://www.w3.org/2001/XMLSchema" xmlns:p="http://schemas.microsoft.com/office/2006/metadata/properties" xmlns:ns2="6c86f083-272a-4d16-a1ee-41e11cc1f196" xmlns:ns3="398a922c-8803-48c8-8c4d-45441d0c0e87" targetNamespace="http://schemas.microsoft.com/office/2006/metadata/properties" ma:root="true" ma:fieldsID="0367899129e833eb231d53942e145767" ns2:_="" ns3:_="">
    <xsd:import namespace="6c86f083-272a-4d16-a1ee-41e11cc1f196"/>
    <xsd:import namespace="398a922c-8803-48c8-8c4d-45441d0c0e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6f083-272a-4d16-a1ee-41e11cc1f1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a922c-8803-48c8-8c4d-45441d0c0e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163F9A-A59C-469F-AC56-9E178540FB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86f083-272a-4d16-a1ee-41e11cc1f196"/>
    <ds:schemaRef ds:uri="398a922c-8803-48c8-8c4d-45441d0c0e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D1808F-9832-46E2-89EE-68E7FE346F1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B6906F1-BC5A-4F5D-9478-51E87E6F6B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Lys med mønster</Template>
  <TotalTime>1957</TotalTime>
  <Words>1357</Words>
  <Application>Microsoft Macintosh PowerPoint</Application>
  <PresentationFormat>Widescreen</PresentationFormat>
  <Paragraphs>279</Paragraphs>
  <Slides>31</Slides>
  <Notes>6</Notes>
  <HiddenSlides>0</HiddenSlides>
  <MMClips>0</MMClips>
  <ScaleCrop>false</ScaleCrop>
  <HeadingPairs>
    <vt:vector size="8" baseType="variant">
      <vt:variant>
        <vt:lpstr>Brukte skrifter</vt:lpstr>
      </vt:variant>
      <vt:variant>
        <vt:i4>9</vt:i4>
      </vt:variant>
      <vt:variant>
        <vt:lpstr>Tema</vt:lpstr>
      </vt:variant>
      <vt:variant>
        <vt:i4>4</vt:i4>
      </vt:variant>
      <vt:variant>
        <vt:lpstr>Innebygde OLE-servere</vt:lpstr>
      </vt:variant>
      <vt:variant>
        <vt:i4>1</vt:i4>
      </vt:variant>
      <vt:variant>
        <vt:lpstr>Lysbildetitler</vt:lpstr>
      </vt:variant>
      <vt:variant>
        <vt:i4>31</vt:i4>
      </vt:variant>
    </vt:vector>
  </HeadingPairs>
  <TitlesOfParts>
    <vt:vector size="45" baseType="lpstr">
      <vt:lpstr>Arial Regular</vt:lpstr>
      <vt:lpstr>DengXian</vt:lpstr>
      <vt:lpstr>Arial</vt:lpstr>
      <vt:lpstr>Calibri</vt:lpstr>
      <vt:lpstr>Minion Pro</vt:lpstr>
      <vt:lpstr>Times</vt:lpstr>
      <vt:lpstr>Times New Roman</vt:lpstr>
      <vt:lpstr>Times New Roman Regular</vt:lpstr>
      <vt:lpstr>Wingdings</vt:lpstr>
      <vt:lpstr>Lys med mønster</vt:lpstr>
      <vt:lpstr>Lys uten mønster</vt:lpstr>
      <vt:lpstr>Mørk med mønster</vt:lpstr>
      <vt:lpstr>Mørk uten mønster</vt:lpstr>
      <vt:lpstr>Bilde</vt:lpstr>
      <vt:lpstr>Lys og mørke hos Bergsland</vt:lpstr>
      <vt:lpstr>Sørsamisk er i endring</vt:lpstr>
      <vt:lpstr>Lys og mørk</vt:lpstr>
      <vt:lpstr>«Lyst» og «mørkt» hørselsinntrykk – hvordan skapes det?</vt:lpstr>
      <vt:lpstr>Lyse og mørke vokaler</vt:lpstr>
      <vt:lpstr>Lyse og mørke konsonanter</vt:lpstr>
      <vt:lpstr>Omlyd og palatalisering/velarisering</vt:lpstr>
      <vt:lpstr>Omlyd og palatalisering</vt:lpstr>
      <vt:lpstr>Både omlyd og palatalisering i norsk</vt:lpstr>
      <vt:lpstr>Sørsamisk omlyd og palatalisering</vt:lpstr>
      <vt:lpstr>Mer palatalisering i Tännäs enn i Vefsn (Data fra Lagercrantz’ ordbøker)</vt:lpstr>
      <vt:lpstr>Lys og mørk e [ə] (schwa)</vt:lpstr>
      <vt:lpstr>Forskjellen vises foran v</vt:lpstr>
      <vt:lpstr>Tilsvarende forskjell ble markert for i : ï i Sámien luhkeme-gärjá</vt:lpstr>
      <vt:lpstr>Lyse og mørke domener</vt:lpstr>
      <vt:lpstr>Lyse og mørke domener</vt:lpstr>
      <vt:lpstr>Lys og mørk e i andre stavelse gir ulik omlyd i første stavelse </vt:lpstr>
      <vt:lpstr>Attributiv –eͥs har lys omlyd  Predikativ –eͧhke har mørk omlyd</vt:lpstr>
      <vt:lpstr>Omlyd og vokalreduksjon</vt:lpstr>
      <vt:lpstr>Omlyd ga nye fonemer</vt:lpstr>
      <vt:lpstr>Norsk fikk flere vokalfonem</vt:lpstr>
      <vt:lpstr>Vokalene i nordsamisk</vt:lpstr>
      <vt:lpstr>Vokalene i sørsamisk skriftspråk</vt:lpstr>
      <vt:lpstr>Hvordan skrive sørsamisk? Bergsland markerte tidligere palatalisering og velarisering i hele ordet</vt:lpstr>
      <vt:lpstr>Problemene med å lage rettskrivning</vt:lpstr>
      <vt:lpstr>Skal forskjellen lys og mørk schwa vises?</vt:lpstr>
      <vt:lpstr>Hasselbrinks ordbok merker også sidestavelsen</vt:lpstr>
      <vt:lpstr> Bergsland &amp; Bull har flyttet alle forskjellene til første stavelse</vt:lpstr>
      <vt:lpstr>Skriftspråket i dag</vt:lpstr>
      <vt:lpstr>Sammenfatning</vt:lpstr>
      <vt:lpstr>PowerPoint-presentasjon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 og mørke hos Bergsland</dc:title>
  <dc:creator>Ove Lorentz</dc:creator>
  <cp:lastModifiedBy>Ove Lorentz</cp:lastModifiedBy>
  <cp:revision>140</cp:revision>
  <dcterms:created xsi:type="dcterms:W3CDTF">2019-09-14T10:46:50Z</dcterms:created>
  <dcterms:modified xsi:type="dcterms:W3CDTF">2019-10-02T22:05:43Z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0x01010090CF74B9924A90429AFF83904CD5AC51</vt:lpwstr>
  </property>
</Properties>
</file>