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0" r:id="rId4"/>
    <p:sldId id="261" r:id="rId5"/>
    <p:sldId id="262" r:id="rId6"/>
    <p:sldId id="263" r:id="rId7"/>
    <p:sldId id="276" r:id="rId8"/>
    <p:sldId id="264" r:id="rId9"/>
    <p:sldId id="281" r:id="rId10"/>
    <p:sldId id="259" r:id="rId11"/>
    <p:sldId id="266" r:id="rId12"/>
    <p:sldId id="280" r:id="rId13"/>
    <p:sldId id="269" r:id="rId14"/>
    <p:sldId id="283" r:id="rId15"/>
    <p:sldId id="282" r:id="rId16"/>
    <p:sldId id="268" r:id="rId17"/>
    <p:sldId id="265" r:id="rId18"/>
    <p:sldId id="273" r:id="rId19"/>
    <p:sldId id="278" r:id="rId20"/>
    <p:sldId id="274" r:id="rId21"/>
    <p:sldId id="279" r:id="rId22"/>
    <p:sldId id="272" r:id="rId23"/>
    <p:sldId id="271" r:id="rId24"/>
    <p:sldId id="284" r:id="rId25"/>
    <p:sldId id="275" r:id="rId26"/>
  </p:sldIdLst>
  <p:sldSz cx="12192000" cy="6858000"/>
  <p:notesSz cx="6858000" cy="9144000"/>
  <p:defaultTextStyle>
    <a:defPPr>
      <a:defRPr lang="sma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395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e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E521D-CE75-47A3-9B36-E982B8604452}" type="datetimeFigureOut">
              <a:rPr lang="se-SE" smtClean="0"/>
              <a:t>2019-10-02</a:t>
            </a:fld>
            <a:endParaRPr lang="se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e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e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e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ADFD3-D7CF-49BE-8D20-3409AAFE629B}" type="slidenum">
              <a:rPr lang="se-SE" smtClean="0"/>
              <a:t>‹#›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3088014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e-SE" dirty="0" err="1" smtClean="0"/>
              <a:t>Mov</a:t>
            </a:r>
            <a:r>
              <a:rPr lang="se-SE" dirty="0" smtClean="0"/>
              <a:t> </a:t>
            </a:r>
            <a:r>
              <a:rPr lang="se-SE" dirty="0" err="1" smtClean="0"/>
              <a:t>nomme</a:t>
            </a:r>
            <a:r>
              <a:rPr lang="se-SE" dirty="0" smtClean="0"/>
              <a:t> Torbjörn Söder, j</a:t>
            </a:r>
            <a:r>
              <a:rPr lang="sv-SE" dirty="0" smtClean="0"/>
              <a:t>ï</a:t>
            </a:r>
            <a:r>
              <a:rPr lang="se-SE" dirty="0" smtClean="0"/>
              <a:t>h manne</a:t>
            </a:r>
            <a:r>
              <a:rPr lang="se-SE" baseline="0" dirty="0" smtClean="0"/>
              <a:t> </a:t>
            </a:r>
            <a:r>
              <a:rPr lang="se-SE" baseline="0" dirty="0" err="1" smtClean="0"/>
              <a:t>Stuehkesne</a:t>
            </a:r>
            <a:r>
              <a:rPr lang="se-SE" baseline="0" dirty="0" smtClean="0"/>
              <a:t> </a:t>
            </a:r>
            <a:r>
              <a:rPr lang="se-SE" baseline="0" dirty="0" err="1" smtClean="0"/>
              <a:t>årroeminie</a:t>
            </a:r>
            <a:r>
              <a:rPr lang="se-SE" baseline="0" dirty="0" smtClean="0"/>
              <a:t>, </a:t>
            </a:r>
            <a:r>
              <a:rPr lang="se-SE" baseline="0" dirty="0" err="1" smtClean="0"/>
              <a:t>bene</a:t>
            </a:r>
            <a:r>
              <a:rPr lang="se-SE" baseline="0" dirty="0" smtClean="0"/>
              <a:t> </a:t>
            </a:r>
            <a:r>
              <a:rPr lang="se-SE" baseline="0" dirty="0" err="1" smtClean="0"/>
              <a:t>mov</a:t>
            </a:r>
            <a:r>
              <a:rPr lang="se-SE" baseline="0" dirty="0" smtClean="0"/>
              <a:t> </a:t>
            </a:r>
            <a:r>
              <a:rPr lang="se-SE" baseline="0" dirty="0" err="1" smtClean="0"/>
              <a:t>barkoe</a:t>
            </a:r>
            <a:r>
              <a:rPr lang="se-SE" baseline="0" dirty="0" smtClean="0"/>
              <a:t> </a:t>
            </a:r>
            <a:r>
              <a:rPr lang="se-SE" baseline="0" dirty="0" err="1" smtClean="0"/>
              <a:t>Uppsalasne</a:t>
            </a:r>
            <a:r>
              <a:rPr lang="se-SE" baseline="0" dirty="0" smtClean="0"/>
              <a:t>, </a:t>
            </a:r>
            <a:r>
              <a:rPr lang="se-SE" baseline="0" dirty="0" err="1" smtClean="0"/>
              <a:t>gusnie</a:t>
            </a:r>
            <a:r>
              <a:rPr lang="se-SE" baseline="0" dirty="0" smtClean="0"/>
              <a:t> manne </a:t>
            </a:r>
            <a:r>
              <a:rPr lang="se-SE" baseline="0" dirty="0" err="1" smtClean="0"/>
              <a:t>barkem</a:t>
            </a:r>
            <a:r>
              <a:rPr lang="se-SE" baseline="0" dirty="0" smtClean="0"/>
              <a:t> </a:t>
            </a:r>
            <a:r>
              <a:rPr lang="se-SE" baseline="0" dirty="0" err="1" smtClean="0"/>
              <a:t>lohketäjjine</a:t>
            </a:r>
            <a:r>
              <a:rPr lang="se-SE" baseline="0" dirty="0" smtClean="0"/>
              <a:t>.   </a:t>
            </a:r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1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1640380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Gåajkoe = suppletiv serie</a:t>
            </a:r>
          </a:p>
          <a:p>
            <a:endParaRPr lang="se-SE" dirty="0" smtClean="0"/>
          </a:p>
          <a:p>
            <a:r>
              <a:rPr lang="se-SE" dirty="0" smtClean="0"/>
              <a:t>Ingen </a:t>
            </a:r>
            <a:r>
              <a:rPr lang="se-SE" dirty="0" err="1" smtClean="0"/>
              <a:t>synkron</a:t>
            </a:r>
            <a:r>
              <a:rPr lang="se-SE" dirty="0" smtClean="0"/>
              <a:t> </a:t>
            </a:r>
            <a:r>
              <a:rPr lang="se-SE" dirty="0" err="1" smtClean="0"/>
              <a:t>lexikal</a:t>
            </a:r>
            <a:r>
              <a:rPr lang="se-SE" dirty="0" smtClean="0"/>
              <a:t> </a:t>
            </a:r>
            <a:r>
              <a:rPr lang="se-SE" dirty="0" err="1" smtClean="0"/>
              <a:t>motsvarighet</a:t>
            </a:r>
            <a:r>
              <a:rPr lang="se-SE" dirty="0" smtClean="0"/>
              <a:t> </a:t>
            </a:r>
            <a:r>
              <a:rPr lang="se-SE" dirty="0" err="1" smtClean="0"/>
              <a:t>för</a:t>
            </a:r>
            <a:r>
              <a:rPr lang="se-SE" dirty="0" smtClean="0"/>
              <a:t> </a:t>
            </a:r>
            <a:r>
              <a:rPr lang="se-SE" i="1" dirty="0" err="1" smtClean="0"/>
              <a:t>gåajkoe</a:t>
            </a:r>
            <a:r>
              <a:rPr lang="se-SE" i="0" dirty="0" smtClean="0"/>
              <a:t>, </a:t>
            </a:r>
            <a:r>
              <a:rPr lang="se-SE" i="1" dirty="0" err="1" smtClean="0"/>
              <a:t>nille</a:t>
            </a:r>
            <a:r>
              <a:rPr lang="se-SE" i="0" baseline="0" dirty="0" smtClean="0"/>
              <a:t> </a:t>
            </a:r>
            <a:r>
              <a:rPr lang="se-SE" i="0" baseline="0" dirty="0" err="1" smtClean="0"/>
              <a:t>eller</a:t>
            </a:r>
            <a:r>
              <a:rPr lang="se-SE" i="0" baseline="0" dirty="0" smtClean="0"/>
              <a:t> </a:t>
            </a:r>
            <a:r>
              <a:rPr lang="se-SE" i="1" baseline="0" dirty="0" err="1" smtClean="0"/>
              <a:t>sïjse</a:t>
            </a:r>
            <a:r>
              <a:rPr lang="se-SE" i="0" baseline="0" dirty="0" smtClean="0"/>
              <a:t> </a:t>
            </a:r>
            <a:endParaRPr lang="se-SE" dirty="0" smtClean="0"/>
          </a:p>
          <a:p>
            <a:endParaRPr lang="se-SE" dirty="0" smtClean="0"/>
          </a:p>
          <a:p>
            <a:r>
              <a:rPr lang="se-SE" dirty="0" err="1" smtClean="0"/>
              <a:t>Attribut</a:t>
            </a:r>
            <a:r>
              <a:rPr lang="se-SE" baseline="0" dirty="0" smtClean="0"/>
              <a:t> + </a:t>
            </a:r>
            <a:r>
              <a:rPr lang="se-SE" baseline="0" dirty="0" err="1" smtClean="0"/>
              <a:t>huvudord</a:t>
            </a:r>
            <a:r>
              <a:rPr lang="se-SE" baseline="0" dirty="0" smtClean="0"/>
              <a:t> &gt; </a:t>
            </a:r>
            <a:r>
              <a:rPr lang="se-SE" baseline="0" dirty="0" err="1" smtClean="0"/>
              <a:t>adpositionsfras</a:t>
            </a:r>
            <a:r>
              <a:rPr lang="se-SE" baseline="0" dirty="0" smtClean="0"/>
              <a:t> (</a:t>
            </a:r>
            <a:r>
              <a:rPr lang="se-SE" baseline="0" dirty="0" err="1" smtClean="0"/>
              <a:t>för</a:t>
            </a:r>
            <a:r>
              <a:rPr lang="se-SE" baseline="0" dirty="0" smtClean="0"/>
              <a:t> </a:t>
            </a:r>
            <a:r>
              <a:rPr lang="se-SE" baseline="0" dirty="0" err="1" smtClean="0"/>
              <a:t>denna</a:t>
            </a:r>
            <a:r>
              <a:rPr lang="se-SE" baseline="0" dirty="0" smtClean="0"/>
              <a:t> </a:t>
            </a:r>
            <a:r>
              <a:rPr lang="se-SE" baseline="0" dirty="0" err="1" smtClean="0"/>
              <a:t>typ</a:t>
            </a:r>
            <a:r>
              <a:rPr lang="se-SE" baseline="0" dirty="0" smtClean="0"/>
              <a:t> </a:t>
            </a:r>
            <a:r>
              <a:rPr lang="se-SE" baseline="0" dirty="0" err="1" smtClean="0"/>
              <a:t>fortfarande</a:t>
            </a:r>
            <a:r>
              <a:rPr lang="se-SE" baseline="0" dirty="0" smtClean="0"/>
              <a:t> </a:t>
            </a:r>
            <a:r>
              <a:rPr lang="se-SE" baseline="0" dirty="0" err="1" smtClean="0"/>
              <a:t>väldigt</a:t>
            </a:r>
            <a:r>
              <a:rPr lang="se-SE" baseline="0" dirty="0" smtClean="0"/>
              <a:t> </a:t>
            </a:r>
            <a:r>
              <a:rPr lang="se-SE" baseline="0" dirty="0" err="1" smtClean="0"/>
              <a:t>transparant</a:t>
            </a:r>
            <a:r>
              <a:rPr lang="se-SE" baseline="0" dirty="0" smtClean="0"/>
              <a:t>)</a:t>
            </a:r>
          </a:p>
          <a:p>
            <a:endParaRPr lang="se-SE" baseline="0" dirty="0" smtClean="0"/>
          </a:p>
          <a:p>
            <a:r>
              <a:rPr lang="se-SE" baseline="0" dirty="0" err="1" smtClean="0"/>
              <a:t>Högre</a:t>
            </a:r>
            <a:r>
              <a:rPr lang="se-SE" baseline="0" dirty="0" smtClean="0"/>
              <a:t> </a:t>
            </a:r>
            <a:r>
              <a:rPr lang="se-SE" baseline="0" dirty="0" err="1" smtClean="0"/>
              <a:t>grad</a:t>
            </a:r>
            <a:r>
              <a:rPr lang="se-SE" baseline="0" dirty="0" smtClean="0"/>
              <a:t> av </a:t>
            </a:r>
            <a:r>
              <a:rPr lang="se-SE" baseline="0" dirty="0" err="1" smtClean="0"/>
              <a:t>grammatikalisering</a:t>
            </a:r>
            <a:r>
              <a:rPr lang="se-SE" baseline="0" dirty="0" smtClean="0"/>
              <a:t> </a:t>
            </a:r>
            <a:r>
              <a:rPr lang="se-SE" baseline="0" dirty="0" err="1" smtClean="0"/>
              <a:t>hos</a:t>
            </a:r>
            <a:r>
              <a:rPr lang="se-SE" baseline="0" dirty="0" smtClean="0"/>
              <a:t> </a:t>
            </a:r>
            <a:r>
              <a:rPr lang="se-SE" i="1" baseline="0" dirty="0" err="1" smtClean="0"/>
              <a:t>nille</a:t>
            </a:r>
            <a:r>
              <a:rPr lang="se-SE" i="1" baseline="0" dirty="0" smtClean="0"/>
              <a:t> </a:t>
            </a:r>
            <a:r>
              <a:rPr lang="se-SE" i="0" baseline="0" dirty="0" smtClean="0"/>
              <a:t>etc.</a:t>
            </a:r>
            <a:endParaRPr lang="se-SE" baseline="0" dirty="0" smtClean="0"/>
          </a:p>
          <a:p>
            <a:endParaRPr lang="se-SE" baseline="0" dirty="0" smtClean="0"/>
          </a:p>
          <a:p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10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34624173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noun </a:t>
            </a:r>
            <a:r>
              <a:rPr lang="en-GB" i="1" dirty="0" err="1" smtClean="0"/>
              <a:t>nuelie</a:t>
            </a:r>
            <a:r>
              <a:rPr lang="en-GB" dirty="0" smtClean="0"/>
              <a:t> ‘the place under something’ and the adpositions </a:t>
            </a:r>
            <a:r>
              <a:rPr lang="en-GB" i="1" dirty="0" err="1" smtClean="0"/>
              <a:t>nualan</a:t>
            </a:r>
            <a:r>
              <a:rPr lang="en-GB" dirty="0" smtClean="0"/>
              <a:t> (</a:t>
            </a:r>
            <a:r>
              <a:rPr lang="en-GB" cap="small" dirty="0" smtClean="0"/>
              <a:t>under-goal</a:t>
            </a:r>
            <a:r>
              <a:rPr lang="en-GB" dirty="0" smtClean="0"/>
              <a:t>), </a:t>
            </a:r>
            <a:r>
              <a:rPr lang="en-GB" i="1" dirty="0" err="1" smtClean="0"/>
              <a:t>nuelesne</a:t>
            </a:r>
            <a:r>
              <a:rPr lang="en-GB" dirty="0" smtClean="0"/>
              <a:t> (</a:t>
            </a:r>
            <a:r>
              <a:rPr lang="en-GB" cap="small" dirty="0" smtClean="0"/>
              <a:t>under-location</a:t>
            </a:r>
            <a:r>
              <a:rPr lang="en-GB" dirty="0" smtClean="0"/>
              <a:t>), </a:t>
            </a:r>
            <a:r>
              <a:rPr lang="en-GB" i="1" dirty="0" err="1" smtClean="0"/>
              <a:t>nueleste</a:t>
            </a:r>
            <a:r>
              <a:rPr lang="en-GB" dirty="0" smtClean="0"/>
              <a:t> (</a:t>
            </a:r>
            <a:r>
              <a:rPr lang="en-GB" cap="small" dirty="0" smtClean="0"/>
              <a:t>under-source</a:t>
            </a:r>
            <a:r>
              <a:rPr lang="en-GB" dirty="0" smtClean="0"/>
              <a:t>)</a:t>
            </a:r>
            <a:r>
              <a:rPr lang="en-GB" i="1" dirty="0" smtClean="0"/>
              <a:t> </a:t>
            </a:r>
            <a:r>
              <a:rPr lang="en-GB" dirty="0" smtClean="0"/>
              <a:t>and </a:t>
            </a:r>
            <a:r>
              <a:rPr lang="en-GB" i="1" dirty="0" err="1" smtClean="0"/>
              <a:t>nueliem</a:t>
            </a:r>
            <a:r>
              <a:rPr lang="en-GB" dirty="0" smtClean="0"/>
              <a:t> (</a:t>
            </a:r>
            <a:r>
              <a:rPr lang="en-GB" cap="small" dirty="0" smtClean="0"/>
              <a:t>under-path</a:t>
            </a:r>
            <a:r>
              <a:rPr lang="en-GB" dirty="0" smtClean="0"/>
              <a:t>) belong to the same etymon as the North Saami adpositions </a:t>
            </a:r>
            <a:r>
              <a:rPr lang="en-GB" i="1" dirty="0" err="1" smtClean="0"/>
              <a:t>vuollái</a:t>
            </a:r>
            <a:r>
              <a:rPr lang="en-GB" i="1" dirty="0" smtClean="0"/>
              <a:t> </a:t>
            </a:r>
            <a:r>
              <a:rPr lang="en-GB" dirty="0" smtClean="0"/>
              <a:t>(</a:t>
            </a:r>
            <a:r>
              <a:rPr lang="en-GB" cap="small" dirty="0" smtClean="0"/>
              <a:t>under-goal</a:t>
            </a:r>
            <a:r>
              <a:rPr lang="en-GB" dirty="0" smtClean="0"/>
              <a:t>),</a:t>
            </a:r>
            <a:r>
              <a:rPr lang="en-GB" i="1" dirty="0" smtClean="0"/>
              <a:t> </a:t>
            </a:r>
            <a:r>
              <a:rPr lang="en-GB" i="1" dirty="0" err="1" smtClean="0"/>
              <a:t>vuolde</a:t>
            </a:r>
            <a:r>
              <a:rPr lang="en-GB" dirty="0" smtClean="0"/>
              <a:t> (</a:t>
            </a:r>
            <a:r>
              <a:rPr lang="en-GB" cap="small" dirty="0" smtClean="0"/>
              <a:t>under-location/ source</a:t>
            </a:r>
            <a:r>
              <a:rPr lang="en-GB" dirty="0" smtClean="0"/>
              <a:t>) and </a:t>
            </a:r>
            <a:r>
              <a:rPr lang="en-GB" i="1" dirty="0" err="1" smtClean="0"/>
              <a:t>vuole</a:t>
            </a:r>
            <a:r>
              <a:rPr lang="en-GB" dirty="0" smtClean="0"/>
              <a:t> (</a:t>
            </a:r>
            <a:r>
              <a:rPr lang="en-GB" cap="small" dirty="0" smtClean="0"/>
              <a:t>under-path</a:t>
            </a:r>
            <a:r>
              <a:rPr lang="en-GB" dirty="0" smtClean="0"/>
              <a:t>). According to </a:t>
            </a:r>
            <a:r>
              <a:rPr lang="en-GB" dirty="0" err="1" smtClean="0"/>
              <a:t>Pekka</a:t>
            </a:r>
            <a:r>
              <a:rPr lang="en-GB" dirty="0" smtClean="0"/>
              <a:t> </a:t>
            </a:r>
            <a:r>
              <a:rPr lang="en-GB" dirty="0" err="1" smtClean="0"/>
              <a:t>Sammallahti</a:t>
            </a:r>
            <a:r>
              <a:rPr lang="en-GB" dirty="0" smtClean="0"/>
              <a:t> (1998: 267–268) these North Saami adpositions derive from the Proto-Saami noun </a:t>
            </a:r>
            <a:r>
              <a:rPr lang="en-GB" i="1" dirty="0" smtClean="0"/>
              <a:t>*</a:t>
            </a:r>
            <a:r>
              <a:rPr lang="en-GB" i="1" dirty="0" err="1" smtClean="0"/>
              <a:t>vuol̀ē</a:t>
            </a:r>
            <a:r>
              <a:rPr lang="en-GB" dirty="0" smtClean="0"/>
              <a:t> ‘space under or below’ and the Proto- </a:t>
            </a:r>
            <a:r>
              <a:rPr lang="en-GB" dirty="0" err="1" smtClean="0"/>
              <a:t>Finno-Saamic</a:t>
            </a:r>
            <a:r>
              <a:rPr lang="en-GB" dirty="0" smtClean="0"/>
              <a:t> word </a:t>
            </a:r>
            <a:r>
              <a:rPr lang="en-GB" i="1" dirty="0" smtClean="0"/>
              <a:t>*ala</a:t>
            </a:r>
            <a:r>
              <a:rPr lang="en-GB" dirty="0" smtClean="0"/>
              <a:t>. In South Saami the counterparts have not developed the </a:t>
            </a:r>
            <a:r>
              <a:rPr lang="en-GB" dirty="0" err="1" smtClean="0"/>
              <a:t>prothetic</a:t>
            </a:r>
            <a:r>
              <a:rPr lang="en-GB" dirty="0" smtClean="0"/>
              <a:t> </a:t>
            </a:r>
            <a:r>
              <a:rPr lang="en-GB" i="1" dirty="0" smtClean="0"/>
              <a:t>v</a:t>
            </a:r>
            <a:r>
              <a:rPr lang="en-GB" dirty="0" smtClean="0"/>
              <a:t> which is found in North Saami and in Ume Saami, the geographically closest variety to South Saami, cf. </a:t>
            </a:r>
            <a:r>
              <a:rPr lang="en-GB" dirty="0" err="1" smtClean="0"/>
              <a:t>saU</a:t>
            </a:r>
            <a:r>
              <a:rPr lang="en-GB" dirty="0" smtClean="0"/>
              <a:t> </a:t>
            </a:r>
            <a:r>
              <a:rPr lang="en-GB" i="1" dirty="0" err="1" smtClean="0"/>
              <a:t>vuöllie</a:t>
            </a:r>
            <a:r>
              <a:rPr lang="en-GB" i="1" dirty="0" smtClean="0"/>
              <a:t> </a:t>
            </a:r>
            <a:r>
              <a:rPr lang="en-GB" dirty="0" smtClean="0"/>
              <a:t>‘</a:t>
            </a:r>
            <a:r>
              <a:rPr lang="en-GB" dirty="0" err="1" smtClean="0"/>
              <a:t>Platz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etw</a:t>
            </a:r>
            <a:r>
              <a:rPr lang="en-GB" dirty="0" smtClean="0"/>
              <a:t>.’ (</a:t>
            </a:r>
            <a:r>
              <a:rPr lang="en-GB" dirty="0" err="1" smtClean="0"/>
              <a:t>Schlachter</a:t>
            </a:r>
            <a:r>
              <a:rPr lang="en-GB" dirty="0" smtClean="0"/>
              <a:t> 1958 </a:t>
            </a:r>
            <a:r>
              <a:rPr lang="en-GB" dirty="0" err="1" smtClean="0"/>
              <a:t>s.v</a:t>
            </a:r>
            <a:r>
              <a:rPr lang="en-GB" dirty="0" smtClean="0"/>
              <a:t>. </a:t>
            </a:r>
            <a:r>
              <a:rPr lang="en-GB" i="1" dirty="0" err="1" smtClean="0"/>
              <a:t>vüellee</a:t>
            </a:r>
            <a:r>
              <a:rPr lang="en-GB" dirty="0" smtClean="0"/>
              <a:t>).  Instead a </a:t>
            </a:r>
            <a:r>
              <a:rPr lang="en-GB" dirty="0" err="1" smtClean="0"/>
              <a:t>prothetic</a:t>
            </a:r>
            <a:r>
              <a:rPr lang="en-GB" dirty="0" smtClean="0"/>
              <a:t> </a:t>
            </a:r>
            <a:r>
              <a:rPr lang="en-GB" i="1" dirty="0" smtClean="0"/>
              <a:t>n</a:t>
            </a:r>
            <a:r>
              <a:rPr lang="en-GB" dirty="0" smtClean="0"/>
              <a:t> has appeared as a result of sandhi as the genitive singular ending </a:t>
            </a:r>
            <a:r>
              <a:rPr lang="en-GB" i="1" dirty="0" smtClean="0"/>
              <a:t>-n</a:t>
            </a:r>
            <a:r>
              <a:rPr lang="en-GB" dirty="0" smtClean="0"/>
              <a:t> of the marked word has yielded a form with an initial </a:t>
            </a:r>
            <a:r>
              <a:rPr lang="en-GB" i="1" dirty="0" smtClean="0"/>
              <a:t>n</a:t>
            </a:r>
            <a:r>
              <a:rPr lang="en-GB" dirty="0" smtClean="0"/>
              <a:t> (c.f. </a:t>
            </a:r>
            <a:r>
              <a:rPr lang="en-GB" dirty="0" err="1" smtClean="0"/>
              <a:t>Collinder</a:t>
            </a:r>
            <a:r>
              <a:rPr lang="en-GB" dirty="0" smtClean="0"/>
              <a:t> 1943 </a:t>
            </a:r>
            <a:r>
              <a:rPr lang="en-GB" dirty="0" err="1" smtClean="0"/>
              <a:t>s.v</a:t>
            </a:r>
            <a:r>
              <a:rPr lang="en-GB" dirty="0" smtClean="0"/>
              <a:t>. </a:t>
            </a:r>
            <a:r>
              <a:rPr lang="en-GB" i="1" dirty="0" err="1" smtClean="0"/>
              <a:t>vuolest</a:t>
            </a:r>
            <a:r>
              <a:rPr lang="en-GB" dirty="0" smtClean="0"/>
              <a:t>, </a:t>
            </a:r>
            <a:r>
              <a:rPr lang="en-GB" i="1" dirty="0" err="1" smtClean="0"/>
              <a:t>vuollai</a:t>
            </a:r>
            <a:r>
              <a:rPr lang="en-GB" dirty="0" smtClean="0"/>
              <a:t>; </a:t>
            </a:r>
            <a:r>
              <a:rPr lang="en-GB" dirty="0" err="1" smtClean="0"/>
              <a:t>Bergsland</a:t>
            </a:r>
            <a:r>
              <a:rPr lang="en-GB" dirty="0" smtClean="0"/>
              <a:t> 1946: •; </a:t>
            </a:r>
            <a:r>
              <a:rPr lang="en-GB" i="1" dirty="0" err="1" smtClean="0"/>
              <a:t>vuelelen</a:t>
            </a:r>
            <a:r>
              <a:rPr lang="en-GB" dirty="0" smtClean="0"/>
              <a:t> in Section 3.3).</a:t>
            </a:r>
            <a:endParaRPr lang="se-SE" dirty="0" smtClean="0"/>
          </a:p>
          <a:p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11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27067322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noun </a:t>
            </a:r>
            <a:r>
              <a:rPr lang="en-GB" i="1" dirty="0" err="1" smtClean="0"/>
              <a:t>nuelie</a:t>
            </a:r>
            <a:r>
              <a:rPr lang="en-GB" dirty="0" smtClean="0"/>
              <a:t> ‘the place under something’ and the adpositions </a:t>
            </a:r>
            <a:r>
              <a:rPr lang="en-GB" i="1" dirty="0" err="1" smtClean="0"/>
              <a:t>nualan</a:t>
            </a:r>
            <a:r>
              <a:rPr lang="en-GB" dirty="0" smtClean="0"/>
              <a:t> (</a:t>
            </a:r>
            <a:r>
              <a:rPr lang="en-GB" cap="small" dirty="0" smtClean="0"/>
              <a:t>under-goal</a:t>
            </a:r>
            <a:r>
              <a:rPr lang="en-GB" dirty="0" smtClean="0"/>
              <a:t>), </a:t>
            </a:r>
            <a:r>
              <a:rPr lang="en-GB" i="1" dirty="0" err="1" smtClean="0"/>
              <a:t>nuelesne</a:t>
            </a:r>
            <a:r>
              <a:rPr lang="en-GB" dirty="0" smtClean="0"/>
              <a:t> (</a:t>
            </a:r>
            <a:r>
              <a:rPr lang="en-GB" cap="small" dirty="0" smtClean="0"/>
              <a:t>under-location</a:t>
            </a:r>
            <a:r>
              <a:rPr lang="en-GB" dirty="0" smtClean="0"/>
              <a:t>), </a:t>
            </a:r>
            <a:r>
              <a:rPr lang="en-GB" i="1" dirty="0" err="1" smtClean="0"/>
              <a:t>nueleste</a:t>
            </a:r>
            <a:r>
              <a:rPr lang="en-GB" dirty="0" smtClean="0"/>
              <a:t> (</a:t>
            </a:r>
            <a:r>
              <a:rPr lang="en-GB" cap="small" dirty="0" smtClean="0"/>
              <a:t>under-source</a:t>
            </a:r>
            <a:r>
              <a:rPr lang="en-GB" dirty="0" smtClean="0"/>
              <a:t>)</a:t>
            </a:r>
            <a:r>
              <a:rPr lang="en-GB" i="1" dirty="0" smtClean="0"/>
              <a:t> </a:t>
            </a:r>
            <a:r>
              <a:rPr lang="en-GB" dirty="0" smtClean="0"/>
              <a:t>and </a:t>
            </a:r>
            <a:r>
              <a:rPr lang="en-GB" i="1" dirty="0" err="1" smtClean="0"/>
              <a:t>nueliem</a:t>
            </a:r>
            <a:r>
              <a:rPr lang="en-GB" dirty="0" smtClean="0"/>
              <a:t> (</a:t>
            </a:r>
            <a:r>
              <a:rPr lang="en-GB" cap="small" dirty="0" smtClean="0"/>
              <a:t>under-path</a:t>
            </a:r>
            <a:r>
              <a:rPr lang="en-GB" dirty="0" smtClean="0"/>
              <a:t>) belong to the same etymon as the North Saami adpositions </a:t>
            </a:r>
            <a:r>
              <a:rPr lang="en-GB" i="1" dirty="0" err="1" smtClean="0"/>
              <a:t>vuollái</a:t>
            </a:r>
            <a:r>
              <a:rPr lang="en-GB" i="1" dirty="0" smtClean="0"/>
              <a:t> </a:t>
            </a:r>
            <a:r>
              <a:rPr lang="en-GB" dirty="0" smtClean="0"/>
              <a:t>(</a:t>
            </a:r>
            <a:r>
              <a:rPr lang="en-GB" cap="small" dirty="0" smtClean="0"/>
              <a:t>under-goal</a:t>
            </a:r>
            <a:r>
              <a:rPr lang="en-GB" dirty="0" smtClean="0"/>
              <a:t>),</a:t>
            </a:r>
            <a:r>
              <a:rPr lang="en-GB" i="1" dirty="0" smtClean="0"/>
              <a:t> </a:t>
            </a:r>
            <a:r>
              <a:rPr lang="en-GB" i="1" dirty="0" err="1" smtClean="0"/>
              <a:t>vuolde</a:t>
            </a:r>
            <a:r>
              <a:rPr lang="en-GB" dirty="0" smtClean="0"/>
              <a:t> (</a:t>
            </a:r>
            <a:r>
              <a:rPr lang="en-GB" cap="small" dirty="0" smtClean="0"/>
              <a:t>under-location/ source</a:t>
            </a:r>
            <a:r>
              <a:rPr lang="en-GB" dirty="0" smtClean="0"/>
              <a:t>) and </a:t>
            </a:r>
            <a:r>
              <a:rPr lang="en-GB" i="1" dirty="0" err="1" smtClean="0"/>
              <a:t>vuole</a:t>
            </a:r>
            <a:r>
              <a:rPr lang="en-GB" dirty="0" smtClean="0"/>
              <a:t> (</a:t>
            </a:r>
            <a:r>
              <a:rPr lang="en-GB" cap="small" dirty="0" smtClean="0"/>
              <a:t>under-path</a:t>
            </a:r>
            <a:r>
              <a:rPr lang="en-GB" dirty="0" smtClean="0"/>
              <a:t>). According to </a:t>
            </a:r>
            <a:r>
              <a:rPr lang="en-GB" dirty="0" err="1" smtClean="0"/>
              <a:t>Pekka</a:t>
            </a:r>
            <a:r>
              <a:rPr lang="en-GB" dirty="0" smtClean="0"/>
              <a:t> </a:t>
            </a:r>
            <a:r>
              <a:rPr lang="en-GB" dirty="0" err="1" smtClean="0"/>
              <a:t>Sammallahti</a:t>
            </a:r>
            <a:r>
              <a:rPr lang="en-GB" dirty="0" smtClean="0"/>
              <a:t> (1998: 267–268) these North Saami adpositions derive from the Proto-Saami noun </a:t>
            </a:r>
            <a:r>
              <a:rPr lang="en-GB" i="1" dirty="0" smtClean="0"/>
              <a:t>*</a:t>
            </a:r>
            <a:r>
              <a:rPr lang="en-GB" i="1" dirty="0" err="1" smtClean="0"/>
              <a:t>vuol̀ē</a:t>
            </a:r>
            <a:r>
              <a:rPr lang="en-GB" dirty="0" smtClean="0"/>
              <a:t> ‘space under or below’ and the Proto- </a:t>
            </a:r>
            <a:r>
              <a:rPr lang="en-GB" dirty="0" err="1" smtClean="0"/>
              <a:t>Finno-Saamic</a:t>
            </a:r>
            <a:r>
              <a:rPr lang="en-GB" dirty="0" smtClean="0"/>
              <a:t> word </a:t>
            </a:r>
            <a:r>
              <a:rPr lang="en-GB" i="1" dirty="0" smtClean="0"/>
              <a:t>*ala</a:t>
            </a:r>
            <a:r>
              <a:rPr lang="en-GB" dirty="0" smtClean="0"/>
              <a:t>. In South Saami the counterparts have not developed the </a:t>
            </a:r>
            <a:r>
              <a:rPr lang="en-GB" dirty="0" err="1" smtClean="0"/>
              <a:t>prothetic</a:t>
            </a:r>
            <a:r>
              <a:rPr lang="en-GB" dirty="0" smtClean="0"/>
              <a:t> </a:t>
            </a:r>
            <a:r>
              <a:rPr lang="en-GB" i="1" dirty="0" smtClean="0"/>
              <a:t>v</a:t>
            </a:r>
            <a:r>
              <a:rPr lang="en-GB" dirty="0" smtClean="0"/>
              <a:t> which is found in North Saami and in Ume Saami, the geographically closest variety to South Saami, cf. </a:t>
            </a:r>
            <a:r>
              <a:rPr lang="en-GB" dirty="0" err="1" smtClean="0"/>
              <a:t>saU</a:t>
            </a:r>
            <a:r>
              <a:rPr lang="en-GB" dirty="0" smtClean="0"/>
              <a:t> </a:t>
            </a:r>
            <a:r>
              <a:rPr lang="en-GB" i="1" dirty="0" err="1" smtClean="0"/>
              <a:t>vuöllie</a:t>
            </a:r>
            <a:r>
              <a:rPr lang="en-GB" i="1" dirty="0" smtClean="0"/>
              <a:t> </a:t>
            </a:r>
            <a:r>
              <a:rPr lang="en-GB" dirty="0" smtClean="0"/>
              <a:t>‘</a:t>
            </a:r>
            <a:r>
              <a:rPr lang="en-GB" dirty="0" err="1" smtClean="0"/>
              <a:t>Platz</a:t>
            </a:r>
            <a:r>
              <a:rPr lang="en-GB" dirty="0" smtClean="0"/>
              <a:t> </a:t>
            </a:r>
            <a:r>
              <a:rPr lang="en-GB" dirty="0" err="1" smtClean="0"/>
              <a:t>unter</a:t>
            </a:r>
            <a:r>
              <a:rPr lang="en-GB" dirty="0" smtClean="0"/>
              <a:t> </a:t>
            </a:r>
            <a:r>
              <a:rPr lang="en-GB" dirty="0" err="1" smtClean="0"/>
              <a:t>etw</a:t>
            </a:r>
            <a:r>
              <a:rPr lang="en-GB" dirty="0" smtClean="0"/>
              <a:t>.’ (</a:t>
            </a:r>
            <a:r>
              <a:rPr lang="en-GB" dirty="0" err="1" smtClean="0"/>
              <a:t>Schlachter</a:t>
            </a:r>
            <a:r>
              <a:rPr lang="en-GB" dirty="0" smtClean="0"/>
              <a:t> 1958 </a:t>
            </a:r>
            <a:r>
              <a:rPr lang="en-GB" dirty="0" err="1" smtClean="0"/>
              <a:t>s.v</a:t>
            </a:r>
            <a:r>
              <a:rPr lang="en-GB" dirty="0" smtClean="0"/>
              <a:t>. </a:t>
            </a:r>
            <a:r>
              <a:rPr lang="en-GB" i="1" dirty="0" err="1" smtClean="0"/>
              <a:t>vüellee</a:t>
            </a:r>
            <a:r>
              <a:rPr lang="en-GB" dirty="0" smtClean="0"/>
              <a:t>).  Instead a </a:t>
            </a:r>
            <a:r>
              <a:rPr lang="en-GB" dirty="0" err="1" smtClean="0"/>
              <a:t>prothetic</a:t>
            </a:r>
            <a:r>
              <a:rPr lang="en-GB" dirty="0" smtClean="0"/>
              <a:t> </a:t>
            </a:r>
            <a:r>
              <a:rPr lang="en-GB" i="1" dirty="0" smtClean="0"/>
              <a:t>n</a:t>
            </a:r>
            <a:r>
              <a:rPr lang="en-GB" dirty="0" smtClean="0"/>
              <a:t> has appeared as a result of sandhi as the genitive singular ending </a:t>
            </a:r>
            <a:r>
              <a:rPr lang="en-GB" i="1" dirty="0" smtClean="0"/>
              <a:t>-n</a:t>
            </a:r>
            <a:r>
              <a:rPr lang="en-GB" dirty="0" smtClean="0"/>
              <a:t> of the marked word has yielded a form with an initial </a:t>
            </a:r>
            <a:r>
              <a:rPr lang="en-GB" i="1" dirty="0" smtClean="0"/>
              <a:t>n</a:t>
            </a:r>
            <a:r>
              <a:rPr lang="en-GB" dirty="0" smtClean="0"/>
              <a:t> (c.f. </a:t>
            </a:r>
            <a:r>
              <a:rPr lang="en-GB" dirty="0" err="1" smtClean="0"/>
              <a:t>Collinder</a:t>
            </a:r>
            <a:r>
              <a:rPr lang="en-GB" dirty="0" smtClean="0"/>
              <a:t> 1943 </a:t>
            </a:r>
            <a:r>
              <a:rPr lang="en-GB" dirty="0" err="1" smtClean="0"/>
              <a:t>s.v</a:t>
            </a:r>
            <a:r>
              <a:rPr lang="en-GB" dirty="0" smtClean="0"/>
              <a:t>. </a:t>
            </a:r>
            <a:r>
              <a:rPr lang="en-GB" i="1" dirty="0" err="1" smtClean="0"/>
              <a:t>vuolest</a:t>
            </a:r>
            <a:r>
              <a:rPr lang="en-GB" dirty="0" smtClean="0"/>
              <a:t>, </a:t>
            </a:r>
            <a:r>
              <a:rPr lang="en-GB" i="1" dirty="0" err="1" smtClean="0"/>
              <a:t>vuollai</a:t>
            </a:r>
            <a:r>
              <a:rPr lang="en-GB" dirty="0" smtClean="0"/>
              <a:t>; </a:t>
            </a:r>
            <a:r>
              <a:rPr lang="en-GB" dirty="0" err="1" smtClean="0"/>
              <a:t>Bergsland</a:t>
            </a:r>
            <a:r>
              <a:rPr lang="en-GB" dirty="0" smtClean="0"/>
              <a:t> 1946: •; </a:t>
            </a:r>
            <a:r>
              <a:rPr lang="en-GB" i="1" dirty="0" err="1" smtClean="0"/>
              <a:t>vuelelen</a:t>
            </a:r>
            <a:r>
              <a:rPr lang="en-GB" dirty="0" smtClean="0"/>
              <a:t> in Section 3.3).</a:t>
            </a:r>
            <a:endParaRPr lang="se-SE" dirty="0" smtClean="0"/>
          </a:p>
          <a:p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12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2620625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14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4211096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15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543350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16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3767078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e-SE" dirty="0" err="1" smtClean="0"/>
              <a:t>Adverb</a:t>
            </a:r>
            <a:endParaRPr lang="se-SE" dirty="0" smtClean="0"/>
          </a:p>
          <a:p>
            <a:r>
              <a:rPr lang="se-SE" dirty="0" err="1" smtClean="0"/>
              <a:t>Motiverat</a:t>
            </a:r>
            <a:r>
              <a:rPr lang="se-SE" dirty="0" smtClean="0"/>
              <a:t> serien</a:t>
            </a:r>
          </a:p>
          <a:p>
            <a:endParaRPr lang="se-SE" dirty="0" smtClean="0"/>
          </a:p>
          <a:p>
            <a:r>
              <a:rPr lang="se-SE" dirty="0" err="1" smtClean="0"/>
              <a:t>numeruskongruens</a:t>
            </a:r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17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2770845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e-SE" dirty="0" err="1" smtClean="0"/>
              <a:t>Affectedness</a:t>
            </a:r>
            <a:r>
              <a:rPr lang="se-SE" dirty="0" smtClean="0"/>
              <a:t>, </a:t>
            </a:r>
            <a:r>
              <a:rPr lang="se-SE" dirty="0" err="1" smtClean="0"/>
              <a:t>påverkan</a:t>
            </a:r>
            <a:endParaRPr lang="se-SE" dirty="0" smtClean="0"/>
          </a:p>
          <a:p>
            <a:endParaRPr lang="se-SE" dirty="0" smtClean="0"/>
          </a:p>
          <a:p>
            <a:r>
              <a:rPr lang="se-SE" dirty="0" err="1" smtClean="0"/>
              <a:t>Formsammanfall</a:t>
            </a:r>
            <a:r>
              <a:rPr lang="se-SE" dirty="0" smtClean="0"/>
              <a:t> </a:t>
            </a:r>
            <a:r>
              <a:rPr lang="se-SE" dirty="0" err="1" smtClean="0"/>
              <a:t>ackusativ</a:t>
            </a:r>
            <a:r>
              <a:rPr lang="se-SE" dirty="0" smtClean="0"/>
              <a:t> </a:t>
            </a:r>
            <a:r>
              <a:rPr lang="se-SE" dirty="0" err="1" smtClean="0"/>
              <a:t>plural</a:t>
            </a:r>
            <a:r>
              <a:rPr lang="se-SE" baseline="0" dirty="0" smtClean="0"/>
              <a:t> </a:t>
            </a:r>
            <a:r>
              <a:rPr lang="se-SE" baseline="0" dirty="0" err="1" smtClean="0"/>
              <a:t>och</a:t>
            </a:r>
            <a:r>
              <a:rPr lang="se-SE" baseline="0" dirty="0" smtClean="0"/>
              <a:t> </a:t>
            </a:r>
            <a:r>
              <a:rPr lang="se-SE" baseline="0" dirty="0" err="1" smtClean="0"/>
              <a:t>illativ</a:t>
            </a:r>
            <a:r>
              <a:rPr lang="se-SE" baseline="0" dirty="0" smtClean="0"/>
              <a:t> </a:t>
            </a:r>
            <a:r>
              <a:rPr lang="se-SE" baseline="0" dirty="0" err="1" smtClean="0"/>
              <a:t>plural</a:t>
            </a:r>
            <a:endParaRPr lang="se-SE" baseline="0" dirty="0" smtClean="0"/>
          </a:p>
          <a:p>
            <a:endParaRPr lang="se-S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ma-SE" sz="1200" dirty="0" smtClean="0"/>
              <a:t>Men gosse båata luvlelen dohkoe, dle dïhte jïenehke goh tjåahkene jallh staanede </a:t>
            </a:r>
            <a:r>
              <a:rPr lang="sma-SE" sz="1200" b="1" dirty="0" smtClean="0"/>
              <a:t>dah deavah</a:t>
            </a:r>
            <a:r>
              <a:rPr lang="sma-SE" sz="1200" dirty="0" smtClean="0"/>
              <a:t>, </a:t>
            </a:r>
            <a:r>
              <a:rPr lang="sma-SE" sz="1200" b="1" dirty="0" smtClean="0"/>
              <a:t>dah njuanah</a:t>
            </a:r>
            <a:r>
              <a:rPr lang="sma-SE" sz="1200" dirty="0" smtClean="0"/>
              <a:t> jïh aalka snööledh (beta lite) juktíe tjåahkene dagkoe jïh daate minngehke aalka jaksedh</a:t>
            </a:r>
          </a:p>
          <a:p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18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1393389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e-SE" dirty="0" err="1" smtClean="0"/>
              <a:t>Affectedness</a:t>
            </a:r>
            <a:r>
              <a:rPr lang="se-SE" dirty="0" smtClean="0"/>
              <a:t>, </a:t>
            </a:r>
            <a:r>
              <a:rPr lang="se-SE" dirty="0" err="1" smtClean="0"/>
              <a:t>påverkan</a:t>
            </a:r>
            <a:endParaRPr lang="se-SE" dirty="0" smtClean="0"/>
          </a:p>
          <a:p>
            <a:endParaRPr lang="se-SE" dirty="0" smtClean="0"/>
          </a:p>
          <a:p>
            <a:r>
              <a:rPr lang="se-SE" dirty="0" err="1" smtClean="0"/>
              <a:t>Formsammanfall</a:t>
            </a:r>
            <a:r>
              <a:rPr lang="se-SE" dirty="0" smtClean="0"/>
              <a:t> </a:t>
            </a:r>
            <a:r>
              <a:rPr lang="se-SE" dirty="0" err="1" smtClean="0"/>
              <a:t>ackusativ</a:t>
            </a:r>
            <a:r>
              <a:rPr lang="se-SE" dirty="0" smtClean="0"/>
              <a:t> </a:t>
            </a:r>
            <a:r>
              <a:rPr lang="se-SE" dirty="0" err="1" smtClean="0"/>
              <a:t>plural</a:t>
            </a:r>
            <a:r>
              <a:rPr lang="se-SE" baseline="0" dirty="0" smtClean="0"/>
              <a:t> </a:t>
            </a:r>
            <a:r>
              <a:rPr lang="se-SE" baseline="0" dirty="0" err="1" smtClean="0"/>
              <a:t>och</a:t>
            </a:r>
            <a:r>
              <a:rPr lang="se-SE" baseline="0" dirty="0" smtClean="0"/>
              <a:t> </a:t>
            </a:r>
            <a:r>
              <a:rPr lang="se-SE" baseline="0" dirty="0" err="1" smtClean="0"/>
              <a:t>illativ</a:t>
            </a:r>
            <a:r>
              <a:rPr lang="se-SE" baseline="0" dirty="0" smtClean="0"/>
              <a:t> </a:t>
            </a:r>
            <a:r>
              <a:rPr lang="se-SE" baseline="0" dirty="0" err="1" smtClean="0"/>
              <a:t>plural</a:t>
            </a:r>
            <a:endParaRPr lang="se-SE" baseline="0" dirty="0" smtClean="0"/>
          </a:p>
          <a:p>
            <a:endParaRPr lang="se-S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ma-SE" sz="1200" dirty="0" smtClean="0"/>
              <a:t>Men gosse båata luvlelen dohkoe, dle dïhte jïenehke goh tjåahkene jallh staanede </a:t>
            </a:r>
            <a:r>
              <a:rPr lang="sma-SE" sz="1200" b="1" dirty="0" smtClean="0"/>
              <a:t>dah deavah</a:t>
            </a:r>
            <a:r>
              <a:rPr lang="sma-SE" sz="1200" dirty="0" smtClean="0"/>
              <a:t>, </a:t>
            </a:r>
            <a:r>
              <a:rPr lang="sma-SE" sz="1200" b="1" dirty="0" smtClean="0"/>
              <a:t>dah njuanah</a:t>
            </a:r>
            <a:r>
              <a:rPr lang="sma-SE" sz="1200" dirty="0" smtClean="0"/>
              <a:t> jïh aalka snööledh (beta lite) juktíe tjåahkene dagkoe jïh daate minngehke aalka jaksedh</a:t>
            </a:r>
          </a:p>
          <a:p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19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33643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e-SE" dirty="0" err="1" smtClean="0"/>
              <a:t>Ack</a:t>
            </a:r>
            <a:r>
              <a:rPr lang="se-SE" dirty="0" smtClean="0"/>
              <a:t> + </a:t>
            </a:r>
            <a:r>
              <a:rPr lang="se-SE" dirty="0" err="1" smtClean="0"/>
              <a:t>adverb</a:t>
            </a:r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20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326653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e-SE" dirty="0" err="1" smtClean="0"/>
              <a:t>Rumslig</a:t>
            </a:r>
            <a:r>
              <a:rPr lang="se-SE" baseline="0" dirty="0" err="1" smtClean="0"/>
              <a:t>a</a:t>
            </a:r>
            <a:r>
              <a:rPr lang="se-SE" baseline="0" dirty="0" smtClean="0"/>
              <a:t> </a:t>
            </a:r>
            <a:r>
              <a:rPr lang="se-SE" baseline="0" dirty="0" err="1" smtClean="0"/>
              <a:t>betydelser</a:t>
            </a:r>
            <a:r>
              <a:rPr lang="se-SE" baseline="0" dirty="0" smtClean="0"/>
              <a:t> </a:t>
            </a:r>
            <a:r>
              <a:rPr lang="se-SE" baseline="0" dirty="0" err="1" smtClean="0"/>
              <a:t>som</a:t>
            </a:r>
            <a:r>
              <a:rPr lang="se-SE" baseline="0" dirty="0" smtClean="0"/>
              <a:t> </a:t>
            </a:r>
            <a:r>
              <a:rPr lang="se-SE" baseline="0" dirty="0" err="1" smtClean="0"/>
              <a:t>finns</a:t>
            </a:r>
            <a:r>
              <a:rPr lang="se-SE" baseline="0" dirty="0" smtClean="0"/>
              <a:t> </a:t>
            </a:r>
            <a:r>
              <a:rPr lang="se-SE" baseline="0" dirty="0" err="1" smtClean="0"/>
              <a:t>kodifierade</a:t>
            </a:r>
            <a:r>
              <a:rPr lang="se-SE" baseline="0" dirty="0" smtClean="0"/>
              <a:t> i </a:t>
            </a:r>
            <a:r>
              <a:rPr lang="se-SE" baseline="0" dirty="0" err="1" smtClean="0"/>
              <a:t>samiska</a:t>
            </a:r>
            <a:r>
              <a:rPr lang="se-SE" baseline="0" dirty="0" smtClean="0"/>
              <a:t> </a:t>
            </a:r>
            <a:r>
              <a:rPr lang="se-SE" baseline="0" dirty="0" err="1" smtClean="0"/>
              <a:t>språk</a:t>
            </a:r>
            <a:r>
              <a:rPr lang="se-SE" baseline="0" dirty="0" smtClean="0"/>
              <a:t>,	 </a:t>
            </a:r>
            <a:r>
              <a:rPr lang="se-SE" baseline="0" dirty="0" err="1" smtClean="0"/>
              <a:t>generellt</a:t>
            </a:r>
            <a:r>
              <a:rPr lang="se-SE" baseline="0" dirty="0" smtClean="0"/>
              <a:t> </a:t>
            </a:r>
            <a:r>
              <a:rPr lang="se-SE" baseline="0" dirty="0" err="1" smtClean="0"/>
              <a:t>fyra</a:t>
            </a:r>
            <a:r>
              <a:rPr lang="se-SE" baseline="0" dirty="0" smtClean="0"/>
              <a:t> </a:t>
            </a:r>
            <a:r>
              <a:rPr lang="se-SE" baseline="0" dirty="0" err="1" smtClean="0"/>
              <a:t>kategorier</a:t>
            </a:r>
            <a:r>
              <a:rPr lang="se-SE" baseline="0" dirty="0" smtClean="0"/>
              <a:t>. 	</a:t>
            </a:r>
            <a:r>
              <a:rPr lang="se-SE" baseline="0" dirty="0" err="1" smtClean="0"/>
              <a:t>Här</a:t>
            </a:r>
            <a:r>
              <a:rPr lang="se-SE" baseline="0" dirty="0" smtClean="0"/>
              <a:t> </a:t>
            </a:r>
            <a:r>
              <a:rPr lang="se-SE" baseline="0" dirty="0" err="1" smtClean="0"/>
              <a:t>är</a:t>
            </a:r>
            <a:r>
              <a:rPr lang="se-SE" baseline="0" dirty="0" smtClean="0"/>
              <a:t> </a:t>
            </a:r>
            <a:r>
              <a:rPr lang="se-SE" baseline="0" dirty="0" err="1" smtClean="0"/>
              <a:t>några</a:t>
            </a:r>
            <a:r>
              <a:rPr lang="se-SE" baseline="0" dirty="0" smtClean="0"/>
              <a:t> </a:t>
            </a:r>
            <a:r>
              <a:rPr lang="se-SE" baseline="0" dirty="0" err="1" smtClean="0"/>
              <a:t>exempel</a:t>
            </a:r>
            <a:endParaRPr lang="se-SE" baseline="0" dirty="0" smtClean="0"/>
          </a:p>
          <a:p>
            <a:endParaRPr lang="sv-SE" dirty="0" smtClean="0"/>
          </a:p>
          <a:p>
            <a:r>
              <a:rPr lang="sv-SE" dirty="0" smtClean="0"/>
              <a:t>Många ord</a:t>
            </a:r>
            <a:r>
              <a:rPr lang="sv-SE" baseline="0" dirty="0" smtClean="0"/>
              <a:t> med gemensam semantisk och morfologisk grund bildar serier i detta avseende</a:t>
            </a:r>
            <a:endParaRPr lang="se-SE" dirty="0" smtClean="0"/>
          </a:p>
          <a:p>
            <a:endParaRPr lang="se-SE" dirty="0" smtClean="0"/>
          </a:p>
          <a:p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mål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(eng.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plats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(eng.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källa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(eng.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eller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väg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(eng.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endParaRPr lang="sma-S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~ langsetterbetydning, utbredning, riktning  </a:t>
            </a:r>
            <a:r>
              <a:rPr lang="sma-SE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2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3172828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21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2509374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e-SE" dirty="0" err="1" smtClean="0"/>
              <a:t>Normalt</a:t>
            </a:r>
            <a:r>
              <a:rPr lang="se-SE" baseline="0" dirty="0" smtClean="0"/>
              <a:t> </a:t>
            </a:r>
            <a:r>
              <a:rPr lang="se-SE" baseline="0" dirty="0" err="1" smtClean="0"/>
              <a:t>inte</a:t>
            </a:r>
            <a:r>
              <a:rPr lang="se-SE" baseline="0" dirty="0" smtClean="0"/>
              <a:t> </a:t>
            </a:r>
            <a:r>
              <a:rPr lang="se-SE" baseline="0" dirty="0" err="1" smtClean="0"/>
              <a:t>ackusativ</a:t>
            </a:r>
            <a:r>
              <a:rPr lang="se-SE" baseline="0" dirty="0" smtClean="0"/>
              <a:t> </a:t>
            </a:r>
            <a:r>
              <a:rPr lang="se-SE" baseline="0" dirty="0" err="1" smtClean="0"/>
              <a:t>plural</a:t>
            </a:r>
            <a:r>
              <a:rPr lang="se-SE" baseline="0" dirty="0" smtClean="0"/>
              <a:t>, </a:t>
            </a:r>
            <a:r>
              <a:rPr lang="se-SE" baseline="0" dirty="0" err="1" smtClean="0"/>
              <a:t>trots</a:t>
            </a:r>
            <a:r>
              <a:rPr lang="se-SE" baseline="0" dirty="0" smtClean="0"/>
              <a:t> att NP </a:t>
            </a:r>
            <a:r>
              <a:rPr lang="se-SE" baseline="0" dirty="0" err="1" smtClean="0"/>
              <a:t>är</a:t>
            </a:r>
            <a:r>
              <a:rPr lang="se-SE" baseline="0" dirty="0" smtClean="0"/>
              <a:t> </a:t>
            </a:r>
            <a:r>
              <a:rPr lang="se-SE" baseline="0" dirty="0" err="1" smtClean="0"/>
              <a:t>avser</a:t>
            </a:r>
            <a:r>
              <a:rPr lang="se-SE" baseline="0" dirty="0" smtClean="0"/>
              <a:t> </a:t>
            </a:r>
            <a:r>
              <a:rPr lang="se-SE" baseline="0" dirty="0" err="1" smtClean="0"/>
              <a:t>något</a:t>
            </a:r>
            <a:r>
              <a:rPr lang="se-SE" baseline="0" dirty="0" smtClean="0"/>
              <a:t> </a:t>
            </a:r>
            <a:r>
              <a:rPr lang="se-SE" baseline="0" dirty="0" err="1" smtClean="0"/>
              <a:t>bestämt</a:t>
            </a:r>
            <a:r>
              <a:rPr lang="se-SE" baseline="0" dirty="0" smtClean="0"/>
              <a:t> </a:t>
            </a:r>
            <a:r>
              <a:rPr lang="se-SE" baseline="0" dirty="0" err="1" smtClean="0"/>
              <a:t>och</a:t>
            </a:r>
            <a:r>
              <a:rPr lang="se-SE" baseline="0" dirty="0" smtClean="0"/>
              <a:t> </a:t>
            </a:r>
            <a:r>
              <a:rPr lang="se-SE" baseline="0" dirty="0" err="1" smtClean="0"/>
              <a:t>specifikt</a:t>
            </a:r>
            <a:r>
              <a:rPr lang="se-SE" baseline="0" dirty="0" smtClean="0"/>
              <a:t>.</a:t>
            </a:r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23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12682883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24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1706199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e-SE" dirty="0" smtClean="0"/>
          </a:p>
          <a:p>
            <a:r>
              <a:rPr lang="se-SE" dirty="0" err="1" smtClean="0"/>
              <a:t>Transitivitet</a:t>
            </a:r>
            <a:r>
              <a:rPr lang="se-SE" baseline="0" dirty="0" smtClean="0"/>
              <a:t> </a:t>
            </a:r>
            <a:r>
              <a:rPr lang="se-SE" baseline="0" dirty="0" err="1" smtClean="0"/>
              <a:t>som</a:t>
            </a:r>
            <a:r>
              <a:rPr lang="se-SE" baseline="0" dirty="0" smtClean="0"/>
              <a:t> </a:t>
            </a:r>
            <a:r>
              <a:rPr lang="se-SE" baseline="0" dirty="0" err="1" smtClean="0"/>
              <a:t>ett</a:t>
            </a:r>
            <a:r>
              <a:rPr lang="se-SE" baseline="0" dirty="0" smtClean="0"/>
              <a:t> </a:t>
            </a:r>
            <a:r>
              <a:rPr lang="se-SE" baseline="0" dirty="0" err="1" smtClean="0"/>
              <a:t>kontinuum</a:t>
            </a:r>
            <a:endParaRPr lang="se-SE" baseline="0" dirty="0" smtClean="0"/>
          </a:p>
          <a:p>
            <a:endParaRPr lang="se-SE" baseline="0" dirty="0" smtClean="0"/>
          </a:p>
          <a:p>
            <a:r>
              <a:rPr lang="se-SE" baseline="0" dirty="0" err="1" smtClean="0"/>
              <a:t>Preposition</a:t>
            </a:r>
            <a:r>
              <a:rPr lang="se-SE" baseline="0" dirty="0" smtClean="0"/>
              <a:t> </a:t>
            </a:r>
            <a:r>
              <a:rPr lang="se-SE" baseline="0" dirty="0" err="1" smtClean="0"/>
              <a:t>som</a:t>
            </a:r>
            <a:r>
              <a:rPr lang="se-SE" baseline="0" dirty="0" smtClean="0"/>
              <a:t> </a:t>
            </a:r>
            <a:r>
              <a:rPr lang="se-SE" baseline="0" dirty="0" err="1" smtClean="0"/>
              <a:t>ett</a:t>
            </a:r>
            <a:r>
              <a:rPr lang="se-SE" baseline="0" dirty="0" smtClean="0"/>
              <a:t> </a:t>
            </a:r>
            <a:r>
              <a:rPr lang="se-SE" baseline="0" dirty="0" err="1" smtClean="0"/>
              <a:t>transitivt</a:t>
            </a:r>
            <a:r>
              <a:rPr lang="se-SE" baseline="0" dirty="0" smtClean="0"/>
              <a:t> </a:t>
            </a:r>
            <a:r>
              <a:rPr lang="se-SE" baseline="0" dirty="0" err="1" smtClean="0"/>
              <a:t>adverb</a:t>
            </a:r>
            <a:r>
              <a:rPr lang="se-SE" baseline="0" dirty="0" smtClean="0"/>
              <a:t> </a:t>
            </a:r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25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130081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e-SE" dirty="0" err="1" smtClean="0"/>
              <a:t>Rumslig</a:t>
            </a:r>
            <a:r>
              <a:rPr lang="se-SE" baseline="0" dirty="0" err="1" smtClean="0"/>
              <a:t>a</a:t>
            </a:r>
            <a:r>
              <a:rPr lang="se-SE" baseline="0" dirty="0" smtClean="0"/>
              <a:t> </a:t>
            </a:r>
            <a:r>
              <a:rPr lang="se-SE" baseline="0" dirty="0" err="1" smtClean="0"/>
              <a:t>betydelser</a:t>
            </a:r>
            <a:r>
              <a:rPr lang="se-SE" baseline="0" dirty="0" smtClean="0"/>
              <a:t> </a:t>
            </a:r>
            <a:r>
              <a:rPr lang="se-SE" baseline="0" dirty="0" err="1" smtClean="0"/>
              <a:t>som</a:t>
            </a:r>
            <a:r>
              <a:rPr lang="se-SE" baseline="0" dirty="0" smtClean="0"/>
              <a:t> </a:t>
            </a:r>
            <a:r>
              <a:rPr lang="se-SE" baseline="0" dirty="0" err="1" smtClean="0"/>
              <a:t>finns</a:t>
            </a:r>
            <a:r>
              <a:rPr lang="se-SE" baseline="0" dirty="0" smtClean="0"/>
              <a:t> </a:t>
            </a:r>
            <a:r>
              <a:rPr lang="se-SE" baseline="0" dirty="0" err="1" smtClean="0"/>
              <a:t>kodifierade</a:t>
            </a:r>
            <a:r>
              <a:rPr lang="se-SE" baseline="0" dirty="0" smtClean="0"/>
              <a:t> i </a:t>
            </a:r>
            <a:r>
              <a:rPr lang="se-SE" baseline="0" dirty="0" err="1" smtClean="0"/>
              <a:t>samiska</a:t>
            </a:r>
            <a:r>
              <a:rPr lang="se-SE" baseline="0" dirty="0" smtClean="0"/>
              <a:t> </a:t>
            </a:r>
            <a:r>
              <a:rPr lang="se-SE" baseline="0" dirty="0" err="1" smtClean="0"/>
              <a:t>språk</a:t>
            </a:r>
            <a:r>
              <a:rPr lang="se-SE" baseline="0" dirty="0" smtClean="0"/>
              <a:t>,	 </a:t>
            </a:r>
            <a:r>
              <a:rPr lang="se-SE" baseline="0" dirty="0" err="1" smtClean="0"/>
              <a:t>generellt</a:t>
            </a:r>
            <a:r>
              <a:rPr lang="se-SE" baseline="0" dirty="0" smtClean="0"/>
              <a:t> </a:t>
            </a:r>
            <a:r>
              <a:rPr lang="se-SE" baseline="0" dirty="0" err="1" smtClean="0"/>
              <a:t>fyra</a:t>
            </a:r>
            <a:r>
              <a:rPr lang="se-SE" baseline="0" dirty="0" smtClean="0"/>
              <a:t> </a:t>
            </a:r>
            <a:r>
              <a:rPr lang="se-SE" baseline="0" dirty="0" err="1" smtClean="0"/>
              <a:t>kategorier</a:t>
            </a:r>
            <a:r>
              <a:rPr lang="se-SE" baseline="0" dirty="0" smtClean="0"/>
              <a:t>. 	</a:t>
            </a:r>
            <a:r>
              <a:rPr lang="se-SE" baseline="0" dirty="0" err="1" smtClean="0"/>
              <a:t>Här</a:t>
            </a:r>
            <a:r>
              <a:rPr lang="se-SE" baseline="0" dirty="0" smtClean="0"/>
              <a:t> </a:t>
            </a:r>
            <a:r>
              <a:rPr lang="se-SE" baseline="0" dirty="0" err="1" smtClean="0"/>
              <a:t>är</a:t>
            </a:r>
            <a:r>
              <a:rPr lang="se-SE" baseline="0" dirty="0" smtClean="0"/>
              <a:t> </a:t>
            </a:r>
            <a:r>
              <a:rPr lang="se-SE" baseline="0" dirty="0" err="1" smtClean="0"/>
              <a:t>några</a:t>
            </a:r>
            <a:r>
              <a:rPr lang="se-SE" baseline="0" dirty="0" smtClean="0"/>
              <a:t> </a:t>
            </a:r>
            <a:r>
              <a:rPr lang="se-SE" baseline="0" dirty="0" err="1" smtClean="0"/>
              <a:t>exempel</a:t>
            </a:r>
            <a:r>
              <a:rPr lang="se-SE" baseline="0" dirty="0" smtClean="0"/>
              <a:t> </a:t>
            </a:r>
            <a:r>
              <a:rPr lang="se-SE" baseline="0" dirty="0" err="1" smtClean="0"/>
              <a:t>pronominella</a:t>
            </a:r>
            <a:r>
              <a:rPr lang="se-SE" baseline="0" dirty="0" smtClean="0"/>
              <a:t> </a:t>
            </a:r>
            <a:r>
              <a:rPr lang="se-SE" baseline="0" dirty="0" err="1" smtClean="0"/>
              <a:t>adverb</a:t>
            </a:r>
            <a:endParaRPr lang="se-SE" baseline="0" dirty="0" smtClean="0"/>
          </a:p>
          <a:p>
            <a:endParaRPr lang="sv-SE" baseline="0" dirty="0" smtClean="0"/>
          </a:p>
          <a:p>
            <a:r>
              <a:rPr lang="sv-SE" baseline="0" dirty="0" smtClean="0"/>
              <a:t>Tillhör en struktur som kodar grundläggande rumsliga företeelser. </a:t>
            </a:r>
            <a:endParaRPr lang="se-SE" baseline="0" dirty="0" smtClean="0"/>
          </a:p>
          <a:p>
            <a:endParaRPr lang="se-SE" dirty="0" smtClean="0"/>
          </a:p>
          <a:p>
            <a:endParaRPr lang="se-SE" dirty="0" smtClean="0"/>
          </a:p>
          <a:p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mål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(eng.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goal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plats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(eng.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location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källa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(eng.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eller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väg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(eng. </a:t>
            </a:r>
            <a:r>
              <a:rPr lang="sma-SE" sz="1200" kern="1200" cap="small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sma-SE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endParaRPr lang="se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3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715561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smtClean="0"/>
              <a:t>I sydsamiska är samma kategorier möjliga att påvisa.  Här är det adverb som uppvisar samma stam dom demonstrativa pronomen</a:t>
            </a:r>
            <a:endParaRPr lang="se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4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101418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 smtClean="0"/>
              <a:t>Adverb som bygger på pronomenstammar har i adverbet för väg former som etymologiskt går tillbaka på </a:t>
            </a:r>
            <a:r>
              <a:rPr lang="sv-SE" baseline="0" dirty="0" err="1" smtClean="0"/>
              <a:t>prolativformer</a:t>
            </a:r>
            <a:r>
              <a:rPr lang="sv-SE" baseline="0" dirty="0" smtClean="0"/>
              <a:t> </a:t>
            </a:r>
          </a:p>
          <a:p>
            <a:endParaRPr lang="sv-SE" baseline="0" dirty="0" smtClean="0"/>
          </a:p>
          <a:p>
            <a:r>
              <a:rPr lang="sv-SE" baseline="0" dirty="0" err="1" smtClean="0"/>
              <a:t>Adpositionen</a:t>
            </a:r>
            <a:r>
              <a:rPr lang="sv-SE" baseline="0" dirty="0" smtClean="0"/>
              <a:t> </a:t>
            </a:r>
            <a:r>
              <a:rPr lang="sv-SE" i="1" baseline="0" dirty="0" err="1" smtClean="0"/>
              <a:t>duekiem</a:t>
            </a:r>
            <a:r>
              <a:rPr lang="sv-SE" i="0" baseline="0" dirty="0" smtClean="0"/>
              <a:t>, liksom även </a:t>
            </a:r>
            <a:r>
              <a:rPr lang="sv-SE" i="1" baseline="0" dirty="0" err="1" smtClean="0"/>
              <a:t>vaeriem</a:t>
            </a:r>
            <a:r>
              <a:rPr lang="sv-SE" i="0" baseline="0" dirty="0" smtClean="0"/>
              <a:t>, är en ackusativ singularform</a:t>
            </a:r>
          </a:p>
          <a:p>
            <a:endParaRPr lang="sv-SE" i="0" baseline="0" dirty="0" smtClean="0"/>
          </a:p>
          <a:p>
            <a:r>
              <a:rPr lang="sv-SE" i="0" baseline="0" dirty="0" err="1" smtClean="0"/>
              <a:t>Adpositionen</a:t>
            </a:r>
            <a:r>
              <a:rPr lang="sv-SE" i="0" baseline="0" dirty="0" smtClean="0"/>
              <a:t> </a:t>
            </a:r>
            <a:r>
              <a:rPr lang="sv-SE" i="1" baseline="0" dirty="0" err="1" smtClean="0"/>
              <a:t>jilleli</a:t>
            </a:r>
            <a:r>
              <a:rPr lang="sv-SE" i="0" baseline="0" dirty="0" smtClean="0"/>
              <a:t> har istället en form som av allt att döma är en genitiv pluralform. </a:t>
            </a:r>
            <a:r>
              <a:rPr lang="sv-SE" baseline="0" dirty="0" smtClean="0"/>
              <a:t> </a:t>
            </a:r>
          </a:p>
          <a:p>
            <a:endParaRPr lang="sv-SE" baseline="0" dirty="0" smtClean="0"/>
          </a:p>
          <a:p>
            <a:r>
              <a:rPr lang="sv-SE" baseline="0" dirty="0" smtClean="0"/>
              <a:t>Gemensamt för de fyra översta serierna är att de olika formerna relaterar till en gemensam semantisk komponent, och uttrycker mål, plats, källa resp. väg i förhållande till den.  </a:t>
            </a:r>
          </a:p>
          <a:p>
            <a:endParaRPr lang="sv-SE" baseline="0" dirty="0" smtClean="0"/>
          </a:p>
          <a:p>
            <a:r>
              <a:rPr lang="sv-SE" baseline="0" dirty="0" smtClean="0"/>
              <a:t>Jillelen osv. relationell eller jämförande betydelse till den semantiska komponenten </a:t>
            </a:r>
            <a:endParaRPr lang="se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5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172828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e-SE" baseline="0" dirty="0" err="1" smtClean="0"/>
              <a:t>Hålla</a:t>
            </a:r>
            <a:r>
              <a:rPr lang="se-SE" baseline="0" dirty="0" smtClean="0"/>
              <a:t> </a:t>
            </a:r>
            <a:r>
              <a:rPr lang="se-SE" baseline="0" dirty="0" err="1" smtClean="0"/>
              <a:t>på</a:t>
            </a:r>
            <a:r>
              <a:rPr lang="se-SE" baseline="0" dirty="0" smtClean="0"/>
              <a:t>/</a:t>
            </a:r>
            <a:r>
              <a:rPr lang="se-SE" baseline="0" dirty="0" err="1" smtClean="0"/>
              <a:t>sträva</a:t>
            </a:r>
            <a:r>
              <a:rPr lang="se-SE" baseline="0" dirty="0" smtClean="0"/>
              <a:t>/vara </a:t>
            </a:r>
            <a:r>
              <a:rPr lang="se-SE" baseline="0" dirty="0" err="1" smtClean="0"/>
              <a:t>syselsatt</a:t>
            </a:r>
            <a:endParaRPr lang="se-SE" baseline="0" dirty="0" smtClean="0"/>
          </a:p>
          <a:p>
            <a:endParaRPr lang="se-SE" baseline="0" dirty="0" smtClean="0"/>
          </a:p>
          <a:p>
            <a:r>
              <a:rPr lang="se-SE" baseline="0" dirty="0" err="1" smtClean="0"/>
              <a:t>Nedtedigbaakoeh:</a:t>
            </a:r>
            <a:r>
              <a:rPr lang="se-SE" baseline="0" dirty="0" smtClean="0"/>
              <a:t> </a:t>
            </a:r>
            <a:r>
              <a:rPr lang="se-SE" baseline="0" dirty="0" err="1" smtClean="0"/>
              <a:t>jeanobealam</a:t>
            </a:r>
            <a:r>
              <a:rPr lang="se-SE" baseline="0" dirty="0" smtClean="0"/>
              <a:t> </a:t>
            </a:r>
            <a:r>
              <a:rPr lang="se-SE" baseline="0" dirty="0" err="1" smtClean="0"/>
              <a:t>dock</a:t>
            </a:r>
            <a:r>
              <a:rPr lang="se-SE" baseline="0" dirty="0" smtClean="0"/>
              <a:t> </a:t>
            </a:r>
            <a:r>
              <a:rPr lang="se-SE" baseline="0" dirty="0" err="1" smtClean="0"/>
              <a:t>är</a:t>
            </a:r>
            <a:r>
              <a:rPr lang="se-SE" baseline="0" dirty="0" smtClean="0"/>
              <a:t> </a:t>
            </a:r>
            <a:r>
              <a:rPr lang="se-SE" baseline="0" dirty="0" err="1" smtClean="0"/>
              <a:t>johkebeala</a:t>
            </a:r>
            <a:r>
              <a:rPr lang="se-SE" baseline="0" dirty="0" smtClean="0"/>
              <a:t> = </a:t>
            </a:r>
            <a:r>
              <a:rPr lang="se-SE" baseline="0" dirty="0" err="1" smtClean="0"/>
              <a:t>elvebredd</a:t>
            </a:r>
            <a:r>
              <a:rPr lang="se-SE" baseline="0" dirty="0" smtClean="0"/>
              <a:t>, </a:t>
            </a:r>
            <a:r>
              <a:rPr lang="se-SE" baseline="0" dirty="0" err="1" smtClean="0"/>
              <a:t>område</a:t>
            </a:r>
            <a:r>
              <a:rPr lang="se-SE" baseline="0" dirty="0" smtClean="0"/>
              <a:t> </a:t>
            </a:r>
            <a:r>
              <a:rPr lang="se-SE" baseline="0" dirty="0" err="1" smtClean="0"/>
              <a:t>langs</a:t>
            </a:r>
            <a:r>
              <a:rPr lang="se-SE" baseline="0" dirty="0" smtClean="0"/>
              <a:t> </a:t>
            </a:r>
            <a:r>
              <a:rPr lang="se-SE" baseline="0" dirty="0" err="1" smtClean="0"/>
              <a:t>elv</a:t>
            </a:r>
            <a:r>
              <a:rPr lang="se-SE" baseline="0" dirty="0" smtClean="0"/>
              <a:t> </a:t>
            </a:r>
          </a:p>
          <a:p>
            <a:endParaRPr lang="se-SE" baseline="0" dirty="0" smtClean="0"/>
          </a:p>
          <a:p>
            <a:endParaRPr lang="se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6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3915062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e-SE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ma-SE" dirty="0" smtClean="0"/>
              <a:t>Dïsse jeatjah gïelh aaj govlesuvvieh – Dah leah Luvliemearoen låvletje gaedtiebealam </a:t>
            </a:r>
          </a:p>
          <a:p>
            <a:endParaRPr lang="se-SE" baseline="0" dirty="0" smtClean="0"/>
          </a:p>
          <a:p>
            <a:r>
              <a:rPr lang="sma-SE" dirty="0" smtClean="0"/>
              <a:t>Gaedtiebealam anges som adverbial</a:t>
            </a:r>
            <a:endParaRPr lang="se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7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2392908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e-SE" baseline="0" dirty="0" smtClean="0"/>
              <a:t>Ylikoski  (</a:t>
            </a:r>
            <a:r>
              <a:rPr lang="se-SE" baseline="0" dirty="0" smtClean="0"/>
              <a:t>2015)</a:t>
            </a:r>
            <a:endParaRPr lang="se-SE" baseline="0" dirty="0" smtClean="0"/>
          </a:p>
          <a:p>
            <a:endParaRPr lang="se-SE" baseline="0" dirty="0" smtClean="0"/>
          </a:p>
          <a:p>
            <a:r>
              <a:rPr lang="se-SE" baseline="0" dirty="0" err="1" smtClean="0"/>
              <a:t>Högre</a:t>
            </a:r>
            <a:r>
              <a:rPr lang="se-SE" baseline="0" dirty="0" smtClean="0"/>
              <a:t> </a:t>
            </a:r>
            <a:r>
              <a:rPr lang="se-SE" baseline="0" dirty="0" err="1" smtClean="0"/>
              <a:t>grad</a:t>
            </a:r>
            <a:r>
              <a:rPr lang="se-SE" baseline="0" dirty="0" smtClean="0"/>
              <a:t> av </a:t>
            </a:r>
            <a:r>
              <a:rPr lang="se-SE" baseline="0" dirty="0" err="1" smtClean="0"/>
              <a:t>grammatikalisering</a:t>
            </a:r>
            <a:endParaRPr lang="se-SE" baseline="0" dirty="0" smtClean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8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160541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e-SE" baseline="0" dirty="0" smtClean="0"/>
              <a:t>Ylikoski  (2016)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ADFD3-D7CF-49BE-8D20-3409AAFE629B}" type="slidenum">
              <a:rPr lang="se-SE" smtClean="0"/>
              <a:t>9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3990445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e-SE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om du vill redigera mall för underrubrikformat</a:t>
            </a:r>
            <a:endParaRPr lang="se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BB79-3B79-400E-9545-4E9729CF5B16}" type="datetimeFigureOut">
              <a:rPr lang="se-SE" smtClean="0"/>
              <a:t>2019-10-02</a:t>
            </a:fld>
            <a:endParaRPr lang="se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0B2-B3A7-4251-A037-CF9D3875395A}" type="slidenum">
              <a:rPr lang="se-SE" smtClean="0"/>
              <a:t>‹#›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113189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e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e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BB79-3B79-400E-9545-4E9729CF5B16}" type="datetimeFigureOut">
              <a:rPr lang="se-SE" smtClean="0"/>
              <a:t>2019-10-02</a:t>
            </a:fld>
            <a:endParaRPr lang="se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0B2-B3A7-4251-A037-CF9D3875395A}" type="slidenum">
              <a:rPr lang="se-SE" smtClean="0"/>
              <a:t>‹#›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44950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 smtClean="0"/>
              <a:t>Klicka här för att ändra format</a:t>
            </a:r>
            <a:endParaRPr lang="se-SE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e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BB79-3B79-400E-9545-4E9729CF5B16}" type="datetimeFigureOut">
              <a:rPr lang="se-SE" smtClean="0"/>
              <a:t>2019-10-02</a:t>
            </a:fld>
            <a:endParaRPr lang="se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0B2-B3A7-4251-A037-CF9D3875395A}" type="slidenum">
              <a:rPr lang="se-SE" smtClean="0"/>
              <a:t>‹#›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367475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e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e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BB79-3B79-400E-9545-4E9729CF5B16}" type="datetimeFigureOut">
              <a:rPr lang="se-SE" smtClean="0"/>
              <a:t>2019-10-02</a:t>
            </a:fld>
            <a:endParaRPr lang="se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0B2-B3A7-4251-A037-CF9D3875395A}" type="slidenum">
              <a:rPr lang="se-SE" smtClean="0"/>
              <a:t>‹#›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278325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 smtClean="0"/>
              <a:t>Klicka här för att ändra format</a:t>
            </a:r>
            <a:endParaRPr lang="se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BB79-3B79-400E-9545-4E9729CF5B16}" type="datetimeFigureOut">
              <a:rPr lang="se-SE" smtClean="0"/>
              <a:t>2019-10-02</a:t>
            </a:fld>
            <a:endParaRPr lang="se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0B2-B3A7-4251-A037-CF9D3875395A}" type="slidenum">
              <a:rPr lang="se-SE" smtClean="0"/>
              <a:t>‹#›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3808038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e-SE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e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e-SE"/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BB79-3B79-400E-9545-4E9729CF5B16}" type="datetimeFigureOut">
              <a:rPr lang="se-SE" smtClean="0"/>
              <a:t>2019-10-02</a:t>
            </a:fld>
            <a:endParaRPr lang="se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0B2-B3A7-4251-A037-CF9D3875395A}" type="slidenum">
              <a:rPr lang="se-SE" smtClean="0"/>
              <a:t>‹#›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204617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 smtClean="0"/>
              <a:t>Klicka här för att ändra format</a:t>
            </a:r>
            <a:endParaRPr lang="se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e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e-SE"/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BB79-3B79-400E-9545-4E9729CF5B16}" type="datetimeFigureOut">
              <a:rPr lang="se-SE" smtClean="0"/>
              <a:t>2019-10-02</a:t>
            </a:fld>
            <a:endParaRPr lang="se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0B2-B3A7-4251-A037-CF9D3875395A}" type="slidenum">
              <a:rPr lang="se-SE" smtClean="0"/>
              <a:t>‹#›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3020268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mtClean="0"/>
              <a:t>Klicka här för att ändra format</a:t>
            </a:r>
            <a:endParaRPr lang="se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BB79-3B79-400E-9545-4E9729CF5B16}" type="datetimeFigureOut">
              <a:rPr lang="se-SE" smtClean="0"/>
              <a:t>2019-10-02</a:t>
            </a:fld>
            <a:endParaRPr lang="se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0B2-B3A7-4251-A037-CF9D3875395A}" type="slidenum">
              <a:rPr lang="se-SE" smtClean="0"/>
              <a:t>‹#›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346818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BB79-3B79-400E-9545-4E9729CF5B16}" type="datetimeFigureOut">
              <a:rPr lang="se-SE" smtClean="0"/>
              <a:t>2019-10-02</a:t>
            </a:fld>
            <a:endParaRPr lang="se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0B2-B3A7-4251-A037-CF9D3875395A}" type="slidenum">
              <a:rPr lang="se-SE" smtClean="0"/>
              <a:t>‹#›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128585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e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e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BB79-3B79-400E-9545-4E9729CF5B16}" type="datetimeFigureOut">
              <a:rPr lang="se-SE" smtClean="0"/>
              <a:t>2019-10-02</a:t>
            </a:fld>
            <a:endParaRPr lang="se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0B2-B3A7-4251-A037-CF9D3875395A}" type="slidenum">
              <a:rPr lang="se-SE" smtClean="0"/>
              <a:t>‹#›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184037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 smtClean="0"/>
              <a:t>Klicka här för att ändra format</a:t>
            </a:r>
            <a:endParaRPr lang="se-SE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e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Redigera format för bakgrundstext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2BB79-3B79-400E-9545-4E9729CF5B16}" type="datetimeFigureOut">
              <a:rPr lang="se-SE" smtClean="0"/>
              <a:t>2019-10-02</a:t>
            </a:fld>
            <a:endParaRPr lang="se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0C0B2-B3A7-4251-A037-CF9D3875395A}" type="slidenum">
              <a:rPr lang="se-SE" smtClean="0"/>
              <a:t>‹#›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1174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e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Redigera format för bakgrundstext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e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2BB79-3B79-400E-9545-4E9729CF5B16}" type="datetimeFigureOut">
              <a:rPr lang="se-SE" smtClean="0"/>
              <a:t>2019-10-02</a:t>
            </a:fld>
            <a:endParaRPr lang="se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e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0C0B2-B3A7-4251-A037-CF9D3875395A}" type="slidenum">
              <a:rPr lang="se-SE" smtClean="0"/>
              <a:t>‹#›</a:t>
            </a:fld>
            <a:endParaRPr lang="se-SE"/>
          </a:p>
        </p:txBody>
      </p:sp>
    </p:spTree>
    <p:extLst>
      <p:ext uri="{BB962C8B-B14F-4D97-AF65-F5344CB8AC3E}">
        <p14:creationId xmlns:p14="http://schemas.microsoft.com/office/powerpoint/2010/main" val="298549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ma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e-SE" dirty="0" err="1" smtClean="0"/>
              <a:t>Uttryck</a:t>
            </a:r>
            <a:r>
              <a:rPr lang="se-SE" dirty="0" smtClean="0"/>
              <a:t> </a:t>
            </a:r>
            <a:r>
              <a:rPr lang="se-SE" dirty="0" err="1" smtClean="0"/>
              <a:t>för</a:t>
            </a:r>
            <a:r>
              <a:rPr lang="se-SE" dirty="0" smtClean="0"/>
              <a:t> </a:t>
            </a:r>
            <a:r>
              <a:rPr lang="se-SE" cap="small" dirty="0" err="1" smtClean="0"/>
              <a:t>väg</a:t>
            </a:r>
            <a:r>
              <a:rPr lang="se-SE" dirty="0" smtClean="0"/>
              <a:t> </a:t>
            </a:r>
            <a:r>
              <a:rPr lang="se-SE" dirty="0" err="1" smtClean="0"/>
              <a:t>på</a:t>
            </a:r>
            <a:r>
              <a:rPr lang="se-SE" dirty="0" smtClean="0"/>
              <a:t> </a:t>
            </a:r>
            <a:r>
              <a:rPr lang="se-SE" dirty="0" err="1" smtClean="0"/>
              <a:t>sydsamiska</a:t>
            </a:r>
            <a:endParaRPr lang="se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e-SE" dirty="0" smtClean="0"/>
              <a:t>Torbjörn Söder</a:t>
            </a:r>
          </a:p>
          <a:p>
            <a:r>
              <a:rPr lang="se-SE" dirty="0" smtClean="0"/>
              <a:t>Uppsala </a:t>
            </a:r>
            <a:r>
              <a:rPr lang="se-SE" dirty="0" err="1" smtClean="0"/>
              <a:t>universitet</a:t>
            </a:r>
            <a:endParaRPr lang="se-SE" dirty="0"/>
          </a:p>
        </p:txBody>
      </p:sp>
    </p:spTree>
    <p:extLst>
      <p:ext uri="{BB962C8B-B14F-4D97-AF65-F5344CB8AC3E}">
        <p14:creationId xmlns:p14="http://schemas.microsoft.com/office/powerpoint/2010/main" val="88919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400" dirty="0" smtClean="0"/>
              <a:t>Konfiguration			</a:t>
            </a:r>
            <a:r>
              <a:rPr lang="sv-SE" sz="1400" cap="small" dirty="0" smtClean="0"/>
              <a:t>mål		plats		källa		väg</a:t>
            </a:r>
          </a:p>
          <a:p>
            <a:pPr marL="0" indent="0">
              <a:buNone/>
            </a:pPr>
            <a:endParaRPr lang="sv-SE" sz="1400" dirty="0" smtClean="0"/>
          </a:p>
          <a:p>
            <a:pPr marL="0" indent="0">
              <a:buNone/>
            </a:pPr>
            <a:r>
              <a:rPr lang="sv-SE" sz="1400" u="sng" dirty="0" smtClean="0"/>
              <a:t>bakom</a:t>
            </a:r>
            <a:r>
              <a:rPr lang="sv-SE" sz="1400" dirty="0" smtClean="0"/>
              <a:t> 	</a:t>
            </a:r>
            <a:r>
              <a:rPr lang="sv-SE" sz="1400" i="1" dirty="0" err="1" smtClean="0"/>
              <a:t>duekie</a:t>
            </a:r>
            <a:r>
              <a:rPr lang="sv-SE" sz="1400" i="1" dirty="0" smtClean="0"/>
              <a:t> </a:t>
            </a:r>
            <a:r>
              <a:rPr lang="sv-SE" sz="1400" dirty="0" smtClean="0"/>
              <a:t>’platsen bakom’		</a:t>
            </a:r>
            <a:r>
              <a:rPr lang="sv-SE" sz="1400" i="1" dirty="0" err="1" smtClean="0"/>
              <a:t>duakan</a:t>
            </a:r>
            <a:r>
              <a:rPr lang="sv-SE" sz="1400" i="1" dirty="0" smtClean="0"/>
              <a:t>  		</a:t>
            </a:r>
            <a:r>
              <a:rPr lang="sv-SE" sz="1400" i="1" dirty="0" err="1" smtClean="0"/>
              <a:t>duekesne</a:t>
            </a:r>
            <a:r>
              <a:rPr lang="sv-SE" sz="1400" i="1" dirty="0" smtClean="0"/>
              <a:t> 		</a:t>
            </a:r>
            <a:r>
              <a:rPr lang="sv-SE" sz="1400" i="1" dirty="0" err="1" smtClean="0"/>
              <a:t>duekeste</a:t>
            </a:r>
            <a:r>
              <a:rPr lang="sv-SE" sz="1400" i="1" dirty="0" smtClean="0"/>
              <a:t> 		</a:t>
            </a:r>
            <a:r>
              <a:rPr lang="sv-SE" sz="1400" b="1" i="1" dirty="0" err="1" smtClean="0"/>
              <a:t>duekiem</a:t>
            </a:r>
            <a:endParaRPr lang="sv-SE" sz="1400" b="1" i="1" dirty="0" smtClean="0"/>
          </a:p>
          <a:p>
            <a:pPr marL="0" indent="0">
              <a:buNone/>
            </a:pPr>
            <a:r>
              <a:rPr lang="sv-SE" sz="1400" u="sng" dirty="0" smtClean="0"/>
              <a:t>mellan</a:t>
            </a:r>
            <a:r>
              <a:rPr lang="sv-SE" sz="1400" dirty="0" smtClean="0"/>
              <a:t> 	</a:t>
            </a:r>
            <a:r>
              <a:rPr lang="sv-SE" sz="1400" i="1" dirty="0" err="1" smtClean="0"/>
              <a:t>gaske</a:t>
            </a:r>
            <a:r>
              <a:rPr lang="sv-SE" sz="1400" i="1" dirty="0" smtClean="0"/>
              <a:t> </a:t>
            </a:r>
            <a:r>
              <a:rPr lang="sv-SE" sz="1400" dirty="0" smtClean="0"/>
              <a:t>’mellanrum’		</a:t>
            </a:r>
            <a:r>
              <a:rPr lang="sv-SE" sz="1400" i="1" dirty="0" err="1" smtClean="0"/>
              <a:t>gaskese</a:t>
            </a:r>
            <a:r>
              <a:rPr lang="sv-SE" sz="1400" i="1" dirty="0" smtClean="0"/>
              <a:t>		</a:t>
            </a:r>
            <a:r>
              <a:rPr lang="sv-SE" sz="1400" i="1" dirty="0" err="1" smtClean="0"/>
              <a:t>gaskesne</a:t>
            </a:r>
            <a:r>
              <a:rPr lang="sv-SE" sz="1400" i="1" dirty="0" smtClean="0"/>
              <a:t> 		</a:t>
            </a:r>
            <a:r>
              <a:rPr lang="sv-SE" sz="1400" i="1" dirty="0" err="1" smtClean="0"/>
              <a:t>gaskeste</a:t>
            </a:r>
            <a:r>
              <a:rPr lang="sv-SE" sz="1400" i="1" dirty="0" smtClean="0"/>
              <a:t> 		</a:t>
            </a:r>
            <a:r>
              <a:rPr lang="sv-SE" sz="1400" b="1" i="1" dirty="0" err="1" smtClean="0"/>
              <a:t>gaskem</a:t>
            </a:r>
            <a:r>
              <a:rPr lang="sv-SE" sz="1400" b="1" i="1" dirty="0" smtClean="0"/>
              <a:t> </a:t>
            </a:r>
          </a:p>
          <a:p>
            <a:pPr marL="0" indent="0">
              <a:buNone/>
            </a:pPr>
            <a:r>
              <a:rPr lang="sv-SE" sz="1400" u="sng" dirty="0" smtClean="0"/>
              <a:t>under</a:t>
            </a:r>
            <a:r>
              <a:rPr lang="sv-SE" sz="1400" dirty="0" smtClean="0"/>
              <a:t> 	</a:t>
            </a:r>
            <a:r>
              <a:rPr lang="sv-SE" sz="1400" i="1" dirty="0" err="1" smtClean="0"/>
              <a:t>nuelie</a:t>
            </a:r>
            <a:r>
              <a:rPr lang="sv-SE" sz="1400" dirty="0" smtClean="0"/>
              <a:t> ’platsen under’		</a:t>
            </a:r>
            <a:r>
              <a:rPr lang="sv-SE" sz="1400" i="1" dirty="0" err="1" smtClean="0"/>
              <a:t>nualan</a:t>
            </a:r>
            <a:r>
              <a:rPr lang="sv-SE" sz="1400" i="1" dirty="0" smtClean="0"/>
              <a:t>		</a:t>
            </a:r>
            <a:r>
              <a:rPr lang="sv-SE" sz="1400" i="1" dirty="0" err="1" smtClean="0"/>
              <a:t>nuelesne</a:t>
            </a:r>
            <a:r>
              <a:rPr lang="sv-SE" sz="1400" i="1" dirty="0" smtClean="0"/>
              <a:t> 		</a:t>
            </a:r>
            <a:r>
              <a:rPr lang="sv-SE" sz="1400" i="1" dirty="0" err="1" smtClean="0"/>
              <a:t>nueleste</a:t>
            </a:r>
            <a:r>
              <a:rPr lang="sv-SE" sz="1400" i="1" dirty="0" smtClean="0"/>
              <a:t>		</a:t>
            </a:r>
            <a:r>
              <a:rPr lang="sv-SE" sz="1400" b="1" i="1" dirty="0" err="1" smtClean="0"/>
              <a:t>nueliem</a:t>
            </a:r>
            <a:r>
              <a:rPr lang="sv-SE" sz="1400" b="1" i="1" dirty="0" smtClean="0"/>
              <a:t> </a:t>
            </a:r>
          </a:p>
          <a:p>
            <a:pPr marL="0" indent="0">
              <a:buNone/>
            </a:pPr>
            <a:endParaRPr lang="sv-SE" sz="1400" u="sng" dirty="0" smtClean="0"/>
          </a:p>
          <a:p>
            <a:pPr marL="0" indent="0">
              <a:buNone/>
            </a:pPr>
            <a:r>
              <a:rPr lang="sv-SE" sz="1400" u="sng" dirty="0"/>
              <a:t>bakom</a:t>
            </a:r>
            <a:r>
              <a:rPr lang="sv-SE" sz="1400" i="1" dirty="0"/>
              <a:t> 	</a:t>
            </a:r>
            <a:r>
              <a:rPr lang="sv-SE" sz="1400" i="1" dirty="0" err="1"/>
              <a:t>bååktje</a:t>
            </a:r>
            <a:r>
              <a:rPr lang="sv-SE" sz="1400" dirty="0"/>
              <a:t> ’rygg, bakstycke’		</a:t>
            </a:r>
            <a:r>
              <a:rPr lang="sv-SE" sz="1400" i="1" dirty="0" err="1"/>
              <a:t>bååktjese</a:t>
            </a:r>
            <a:r>
              <a:rPr lang="sv-SE" sz="1400" dirty="0"/>
              <a:t>		</a:t>
            </a:r>
            <a:r>
              <a:rPr lang="sv-SE" sz="1400" i="1" dirty="0" err="1"/>
              <a:t>bååktjesne</a:t>
            </a:r>
            <a:r>
              <a:rPr lang="sv-SE" sz="1400" dirty="0"/>
              <a:t>		</a:t>
            </a:r>
            <a:r>
              <a:rPr lang="sv-SE" sz="1400" i="1" dirty="0" err="1"/>
              <a:t>bååktjeste</a:t>
            </a:r>
            <a:endParaRPr lang="sv-SE" sz="1400" i="1" dirty="0"/>
          </a:p>
          <a:p>
            <a:pPr marL="0" indent="0">
              <a:buNone/>
            </a:pPr>
            <a:endParaRPr lang="sv-SE" sz="1400" u="sng" dirty="0" smtClean="0"/>
          </a:p>
          <a:p>
            <a:pPr marL="0" indent="0">
              <a:buNone/>
            </a:pPr>
            <a:endParaRPr lang="sv-SE" sz="1400" u="sng" dirty="0" smtClean="0"/>
          </a:p>
          <a:p>
            <a:pPr marL="0" indent="0">
              <a:buNone/>
            </a:pPr>
            <a:r>
              <a:rPr lang="sv-SE" sz="1400" u="sng" dirty="0" smtClean="0"/>
              <a:t>vid, hos</a:t>
            </a:r>
            <a:r>
              <a:rPr lang="sv-SE" sz="1400" dirty="0" smtClean="0"/>
              <a:t>				</a:t>
            </a:r>
            <a:r>
              <a:rPr lang="sv-SE" sz="1400" i="1" dirty="0" err="1" smtClean="0"/>
              <a:t>gåajkoe</a:t>
            </a:r>
            <a:r>
              <a:rPr lang="sv-SE" sz="1400" dirty="0" smtClean="0"/>
              <a:t>	</a:t>
            </a:r>
            <a:r>
              <a:rPr lang="sv-SE" sz="1400" i="1" dirty="0" smtClean="0"/>
              <a:t> 	</a:t>
            </a:r>
            <a:r>
              <a:rPr lang="sv-SE" sz="1400" i="1" dirty="0" err="1" smtClean="0"/>
              <a:t>luvnie</a:t>
            </a:r>
            <a:r>
              <a:rPr lang="sv-SE" sz="1400" dirty="0" smtClean="0"/>
              <a:t> 		</a:t>
            </a:r>
            <a:r>
              <a:rPr lang="sv-SE" sz="1400" i="1" dirty="0" err="1" smtClean="0"/>
              <a:t>luvhtie</a:t>
            </a:r>
            <a:r>
              <a:rPr lang="sv-SE" sz="1400" dirty="0" smtClean="0"/>
              <a:t> </a:t>
            </a:r>
          </a:p>
          <a:p>
            <a:pPr marL="0" indent="0">
              <a:buNone/>
            </a:pPr>
            <a:r>
              <a:rPr lang="sv-SE" sz="1400" u="sng" dirty="0" smtClean="0"/>
              <a:t>på</a:t>
            </a:r>
            <a:r>
              <a:rPr lang="sv-SE" sz="1400" dirty="0" smtClean="0"/>
              <a:t>				</a:t>
            </a:r>
            <a:r>
              <a:rPr lang="sv-SE" sz="1400" i="1" dirty="0" err="1" smtClean="0"/>
              <a:t>nille</a:t>
            </a:r>
            <a:r>
              <a:rPr lang="sv-SE" sz="1400" dirty="0" smtClean="0"/>
              <a:t> 	</a:t>
            </a:r>
            <a:r>
              <a:rPr lang="sv-SE" sz="1400" i="1" dirty="0" smtClean="0"/>
              <a:t> 	</a:t>
            </a:r>
            <a:r>
              <a:rPr lang="sv-SE" sz="1400" i="1" dirty="0" err="1" smtClean="0"/>
              <a:t>nelnie</a:t>
            </a:r>
            <a:r>
              <a:rPr lang="sv-SE" sz="1400" dirty="0" smtClean="0"/>
              <a:t> 		</a:t>
            </a:r>
            <a:r>
              <a:rPr lang="sv-SE" sz="1400" i="1" dirty="0" err="1" smtClean="0"/>
              <a:t>nelhtie</a:t>
            </a:r>
            <a:r>
              <a:rPr lang="sv-SE" sz="1400" dirty="0" smtClean="0"/>
              <a:t> 		(</a:t>
            </a:r>
            <a:r>
              <a:rPr lang="sv-SE" sz="1400" dirty="0" err="1" smtClean="0"/>
              <a:t>bijjelen</a:t>
            </a:r>
            <a:r>
              <a:rPr lang="sv-SE" sz="1400" dirty="0" smtClean="0"/>
              <a:t>, </a:t>
            </a:r>
            <a:r>
              <a:rPr lang="sv-SE" sz="1400" dirty="0" err="1" smtClean="0"/>
              <a:t>rastah</a:t>
            </a:r>
            <a:r>
              <a:rPr lang="sv-SE" sz="1400" dirty="0" smtClean="0"/>
              <a:t>)</a:t>
            </a:r>
            <a:r>
              <a:rPr lang="sv-SE" sz="1400" dirty="0"/>
              <a:t> </a:t>
            </a:r>
            <a:endParaRPr lang="sv-SE" sz="1400" dirty="0" smtClean="0"/>
          </a:p>
          <a:p>
            <a:pPr marL="0" indent="0">
              <a:buNone/>
            </a:pPr>
            <a:r>
              <a:rPr lang="sv-SE" sz="1400" u="sng" dirty="0" smtClean="0"/>
              <a:t>inne</a:t>
            </a:r>
            <a:r>
              <a:rPr lang="sv-SE" sz="1400" dirty="0" smtClean="0"/>
              <a:t>				</a:t>
            </a:r>
            <a:r>
              <a:rPr lang="sv-SE" sz="1400" i="1" dirty="0" err="1" smtClean="0"/>
              <a:t>sïjse</a:t>
            </a:r>
            <a:r>
              <a:rPr lang="sv-SE" sz="1400" i="1" dirty="0" smtClean="0"/>
              <a:t>		</a:t>
            </a:r>
            <a:r>
              <a:rPr lang="sv-SE" sz="1400" i="1" dirty="0" err="1" smtClean="0"/>
              <a:t>sisnie</a:t>
            </a:r>
            <a:r>
              <a:rPr lang="sv-SE" sz="1400" dirty="0" smtClean="0"/>
              <a:t> 	</a:t>
            </a:r>
            <a:r>
              <a:rPr lang="sv-SE" sz="1400" i="1" dirty="0" smtClean="0"/>
              <a:t> 	</a:t>
            </a:r>
            <a:r>
              <a:rPr lang="sv-SE" sz="1400" i="1" dirty="0" err="1" smtClean="0"/>
              <a:t>sistie</a:t>
            </a:r>
            <a:r>
              <a:rPr lang="sv-SE" sz="1400" i="1" dirty="0" smtClean="0"/>
              <a:t>		</a:t>
            </a:r>
            <a:r>
              <a:rPr lang="sv-SE" sz="1400" dirty="0" smtClean="0"/>
              <a:t>(</a:t>
            </a:r>
            <a:r>
              <a:rPr lang="sv-SE" sz="1400" dirty="0" err="1" smtClean="0"/>
              <a:t>tjïrrh</a:t>
            </a:r>
            <a:r>
              <a:rPr lang="sv-SE" sz="1400" dirty="0" smtClean="0"/>
              <a:t>)</a:t>
            </a:r>
          </a:p>
          <a:p>
            <a:pPr marL="0" indent="0">
              <a:buNone/>
            </a:pPr>
            <a:r>
              <a:rPr lang="sv-SE" sz="1400" dirty="0"/>
              <a:t>	</a:t>
            </a:r>
            <a:r>
              <a:rPr lang="sv-SE" sz="1400" dirty="0" smtClean="0"/>
              <a:t>									</a:t>
            </a:r>
          </a:p>
          <a:p>
            <a:pPr marL="0" indent="0">
              <a:buNone/>
            </a:pPr>
            <a:endParaRPr lang="sv-SE" sz="1400" dirty="0" smtClean="0"/>
          </a:p>
          <a:p>
            <a:pPr marL="0" indent="0">
              <a:buNone/>
            </a:pPr>
            <a:endParaRPr lang="sv-SE" sz="1400" dirty="0" smtClean="0"/>
          </a:p>
        </p:txBody>
      </p:sp>
    </p:spTree>
    <p:extLst>
      <p:ext uri="{BB962C8B-B14F-4D97-AF65-F5344CB8AC3E}">
        <p14:creationId xmlns:p14="http://schemas.microsoft.com/office/powerpoint/2010/main" val="334643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378372"/>
            <a:ext cx="10515600" cy="579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800" dirty="0" smtClean="0"/>
              <a:t>Konfiguration			</a:t>
            </a:r>
            <a:r>
              <a:rPr lang="sv-SE" sz="1800" cap="small" dirty="0" smtClean="0"/>
              <a:t>mål		plats		källa		väg</a:t>
            </a:r>
          </a:p>
          <a:p>
            <a:pPr marL="0" indent="0">
              <a:buNone/>
            </a:pPr>
            <a:endParaRPr lang="sv-SE" sz="1400" dirty="0" smtClean="0"/>
          </a:p>
          <a:p>
            <a:pPr marL="0" indent="0">
              <a:buNone/>
            </a:pPr>
            <a:r>
              <a:rPr lang="sv-SE" sz="1800" u="sng" dirty="0" smtClean="0"/>
              <a:t>under</a:t>
            </a:r>
            <a:r>
              <a:rPr lang="sv-SE" sz="1800" dirty="0" smtClean="0"/>
              <a:t> 	</a:t>
            </a:r>
            <a:r>
              <a:rPr lang="sv-SE" sz="1800" i="1" dirty="0" err="1" smtClean="0"/>
              <a:t>nuelie</a:t>
            </a:r>
            <a:r>
              <a:rPr lang="sv-SE" sz="1800" dirty="0" smtClean="0"/>
              <a:t> ’plats under’		</a:t>
            </a:r>
            <a:r>
              <a:rPr lang="sv-SE" sz="1800" i="1" dirty="0" err="1" smtClean="0"/>
              <a:t>nualan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nuelesne</a:t>
            </a:r>
            <a:r>
              <a:rPr lang="sv-SE" sz="1800" i="1" dirty="0" smtClean="0"/>
              <a:t> 		</a:t>
            </a:r>
            <a:r>
              <a:rPr lang="sv-SE" sz="1800" i="1" dirty="0" err="1" smtClean="0"/>
              <a:t>nueleste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nueliem</a:t>
            </a:r>
            <a:r>
              <a:rPr lang="sv-SE" sz="1800" b="1" i="1" dirty="0" smtClean="0"/>
              <a:t> </a:t>
            </a:r>
          </a:p>
          <a:p>
            <a:pPr marL="0" indent="0">
              <a:buNone/>
            </a:pPr>
            <a:r>
              <a:rPr lang="sv-SE" sz="1800" dirty="0"/>
              <a:t>	</a:t>
            </a:r>
            <a:r>
              <a:rPr lang="sv-SE" sz="1800" i="1" dirty="0" err="1" smtClean="0"/>
              <a:t>vuelie</a:t>
            </a:r>
            <a:r>
              <a:rPr lang="sv-SE" sz="1800" dirty="0" smtClean="0"/>
              <a:t> ’nedre-’		</a:t>
            </a:r>
            <a:r>
              <a:rPr lang="sv-SE" sz="1800" i="1" dirty="0" err="1" smtClean="0"/>
              <a:t>vuelelen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vuelielisnie</a:t>
            </a:r>
            <a:r>
              <a:rPr lang="sv-SE" sz="1800" i="1" dirty="0" smtClean="0"/>
              <a:t>	</a:t>
            </a:r>
            <a:r>
              <a:rPr lang="sv-SE" sz="1800" i="1" dirty="0" err="1" smtClean="0"/>
              <a:t>vueleste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vueleli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b="1" i="1" dirty="0" smtClean="0"/>
              <a:t>	</a:t>
            </a:r>
            <a:r>
              <a:rPr lang="sv-SE" sz="1800" dirty="0"/>
              <a:t>(</a:t>
            </a:r>
            <a:r>
              <a:rPr lang="en-GB" sz="1800" i="1" dirty="0"/>
              <a:t>*</a:t>
            </a:r>
            <a:r>
              <a:rPr lang="en-GB" sz="1800" i="1" dirty="0" err="1"/>
              <a:t>vuol̀ē</a:t>
            </a:r>
            <a:r>
              <a:rPr lang="en-GB" sz="1800" dirty="0"/>
              <a:t>)</a:t>
            </a:r>
            <a:endParaRPr lang="sv-SE" sz="1800" i="1" dirty="0"/>
          </a:p>
          <a:p>
            <a:pPr marL="0" indent="0">
              <a:buNone/>
            </a:pPr>
            <a:r>
              <a:rPr lang="sv-SE" sz="1800" dirty="0" smtClean="0"/>
              <a:t>(5)</a:t>
            </a:r>
          </a:p>
          <a:p>
            <a:pPr marL="0" indent="0">
              <a:buNone/>
            </a:pPr>
            <a:r>
              <a:rPr lang="sv-SE" sz="1800" b="1" i="1" dirty="0" err="1" smtClean="0"/>
              <a:t>Buertie</a:t>
            </a:r>
            <a:r>
              <a:rPr lang="sv-SE" sz="1800" b="1" i="1" dirty="0" smtClean="0"/>
              <a:t>-n </a:t>
            </a:r>
            <a:r>
              <a:rPr lang="sv-SE" sz="1800" b="1" i="1" dirty="0" err="1" smtClean="0"/>
              <a:t>nueliem</a:t>
            </a:r>
            <a:r>
              <a:rPr lang="sv-SE" sz="1800" b="1" i="1" dirty="0" smtClean="0"/>
              <a:t> </a:t>
            </a:r>
            <a:r>
              <a:rPr lang="sv-SE" sz="1800" i="1" dirty="0" smtClean="0"/>
              <a:t>	</a:t>
            </a:r>
            <a:r>
              <a:rPr lang="sv-SE" sz="1800" i="1" dirty="0" err="1" smtClean="0"/>
              <a:t>snoegkedata</a:t>
            </a:r>
            <a:endParaRPr lang="sv-SE" sz="1800" i="1" dirty="0" smtClean="0"/>
          </a:p>
          <a:p>
            <a:pPr marL="0" indent="0">
              <a:buNone/>
            </a:pPr>
            <a:r>
              <a:rPr lang="sv-SE" sz="1800" dirty="0"/>
              <a:t>b</a:t>
            </a:r>
            <a:r>
              <a:rPr lang="sv-SE" sz="1800" dirty="0" smtClean="0"/>
              <a:t>ord-</a:t>
            </a:r>
            <a:r>
              <a:rPr lang="sv-SE" sz="1800" cap="small" dirty="0" smtClean="0"/>
              <a:t>gen</a:t>
            </a:r>
            <a:r>
              <a:rPr lang="sv-SE" sz="1800" dirty="0" smtClean="0"/>
              <a:t> 	under	nosa.runt.</a:t>
            </a:r>
            <a:r>
              <a:rPr lang="sv-SE" sz="1800" cap="small" dirty="0" smtClean="0"/>
              <a:t>prs.3sg</a:t>
            </a:r>
          </a:p>
          <a:p>
            <a:pPr marL="0" indent="0">
              <a:buNone/>
            </a:pPr>
            <a:r>
              <a:rPr lang="sv-SE" sz="1800" dirty="0" smtClean="0"/>
              <a:t>’[hunden] nosar runt under bordet’</a:t>
            </a:r>
          </a:p>
          <a:p>
            <a:pPr marL="0" indent="0">
              <a:buNone/>
            </a:pPr>
            <a:endParaRPr lang="sv-SE" sz="1800" dirty="0" smtClean="0"/>
          </a:p>
          <a:p>
            <a:pPr marL="0" indent="0">
              <a:buNone/>
            </a:pPr>
            <a:r>
              <a:rPr lang="sv-SE" sz="1800" dirty="0" smtClean="0"/>
              <a:t>(6)</a:t>
            </a:r>
          </a:p>
          <a:p>
            <a:pPr marL="0" indent="0">
              <a:buNone/>
            </a:pPr>
            <a:r>
              <a:rPr lang="sv-SE" sz="1800" i="1" dirty="0" err="1" smtClean="0"/>
              <a:t>Vaedtsieh</a:t>
            </a:r>
            <a:r>
              <a:rPr lang="sv-SE" sz="1800" i="1" dirty="0" smtClean="0"/>
              <a:t> 	</a:t>
            </a:r>
            <a:r>
              <a:rPr lang="sv-SE" sz="1800" b="1" i="1" dirty="0" err="1" smtClean="0"/>
              <a:t>vueleli</a:t>
            </a:r>
            <a:r>
              <a:rPr lang="sv-SE" sz="1800" b="1" i="1" dirty="0" smtClean="0"/>
              <a:t> 	</a:t>
            </a:r>
            <a:r>
              <a:rPr lang="sv-SE" sz="1800" b="1" i="1" dirty="0" err="1" smtClean="0"/>
              <a:t>doeh</a:t>
            </a:r>
            <a:r>
              <a:rPr lang="sv-SE" sz="1800" b="1" i="1" dirty="0" smtClean="0"/>
              <a:t> 		</a:t>
            </a:r>
            <a:r>
              <a:rPr lang="sv-SE" sz="1800" b="1" i="1" dirty="0" err="1" smtClean="0"/>
              <a:t>gåetie</a:t>
            </a:r>
            <a:r>
              <a:rPr lang="sv-SE" sz="1800" b="1" i="1" dirty="0" smtClean="0"/>
              <a:t>-h!</a:t>
            </a:r>
          </a:p>
          <a:p>
            <a:pPr marL="0" indent="0">
              <a:buNone/>
            </a:pPr>
            <a:r>
              <a:rPr lang="sv-SE" sz="1800" dirty="0" smtClean="0"/>
              <a:t>gå.</a:t>
            </a:r>
            <a:r>
              <a:rPr lang="sv-SE" sz="1800" cap="small" dirty="0" smtClean="0"/>
              <a:t>imp.2sg</a:t>
            </a:r>
            <a:r>
              <a:rPr lang="sv-SE" sz="1800" dirty="0" smtClean="0"/>
              <a:t>	nedanför	de.där.</a:t>
            </a:r>
            <a:r>
              <a:rPr lang="sv-SE" sz="1800" cap="small" dirty="0" smtClean="0"/>
              <a:t>nom.pl</a:t>
            </a:r>
            <a:r>
              <a:rPr lang="sv-SE" sz="1800" dirty="0" smtClean="0"/>
              <a:t>	hus-</a:t>
            </a:r>
            <a:r>
              <a:rPr lang="sv-SE" sz="1800" cap="small" dirty="0" smtClean="0"/>
              <a:t>nom.pl</a:t>
            </a:r>
          </a:p>
          <a:p>
            <a:pPr marL="0" indent="0">
              <a:buNone/>
            </a:pPr>
            <a:r>
              <a:rPr lang="sv-SE" sz="1800" dirty="0" smtClean="0"/>
              <a:t>’Gå nedanför de där husen!’</a:t>
            </a:r>
          </a:p>
        </p:txBody>
      </p:sp>
    </p:spTree>
    <p:extLst>
      <p:ext uri="{BB962C8B-B14F-4D97-AF65-F5344CB8AC3E}">
        <p14:creationId xmlns:p14="http://schemas.microsoft.com/office/powerpoint/2010/main" val="414142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378372"/>
            <a:ext cx="10515600" cy="5798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800" dirty="0" smtClean="0"/>
              <a:t>Konfiguration			</a:t>
            </a:r>
            <a:r>
              <a:rPr lang="sv-SE" sz="1800" cap="small" dirty="0" smtClean="0"/>
              <a:t>mål		plats		källa		väg</a:t>
            </a:r>
          </a:p>
          <a:p>
            <a:pPr marL="0" indent="0">
              <a:buNone/>
            </a:pPr>
            <a:endParaRPr lang="sv-SE" sz="1400" dirty="0" smtClean="0"/>
          </a:p>
          <a:p>
            <a:pPr marL="0" indent="0">
              <a:buNone/>
            </a:pPr>
            <a:r>
              <a:rPr lang="sv-SE" sz="1800" u="sng" dirty="0" smtClean="0"/>
              <a:t>under</a:t>
            </a:r>
            <a:r>
              <a:rPr lang="sv-SE" sz="1800" dirty="0" smtClean="0"/>
              <a:t> 	</a:t>
            </a:r>
            <a:r>
              <a:rPr lang="sv-SE" sz="1800" i="1" dirty="0" err="1" smtClean="0"/>
              <a:t>nuelie</a:t>
            </a:r>
            <a:r>
              <a:rPr lang="sv-SE" sz="1800" dirty="0" smtClean="0"/>
              <a:t> ’plats under’		</a:t>
            </a:r>
            <a:r>
              <a:rPr lang="sv-SE" sz="1800" i="1" dirty="0" err="1" smtClean="0"/>
              <a:t>nualan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nuelesne</a:t>
            </a:r>
            <a:r>
              <a:rPr lang="sv-SE" sz="1800" i="1" dirty="0" smtClean="0"/>
              <a:t> 		</a:t>
            </a:r>
            <a:r>
              <a:rPr lang="sv-SE" sz="1800" i="1" dirty="0" err="1" smtClean="0"/>
              <a:t>nueleste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nueliem</a:t>
            </a:r>
            <a:r>
              <a:rPr lang="sv-SE" sz="1800" b="1" i="1" dirty="0" smtClean="0"/>
              <a:t> </a:t>
            </a:r>
            <a:endParaRPr lang="sv-SE" sz="1800" u="sng" dirty="0" smtClean="0"/>
          </a:p>
          <a:p>
            <a:pPr marL="0" indent="0">
              <a:buNone/>
            </a:pPr>
            <a:r>
              <a:rPr lang="sv-SE" sz="1800" dirty="0" smtClean="0"/>
              <a:t>	</a:t>
            </a:r>
            <a:r>
              <a:rPr lang="sv-SE" sz="1800" i="1" dirty="0" err="1" smtClean="0"/>
              <a:t>vuelie</a:t>
            </a:r>
            <a:r>
              <a:rPr lang="sv-SE" sz="1800" dirty="0" smtClean="0"/>
              <a:t> ’nedre-’		</a:t>
            </a:r>
            <a:r>
              <a:rPr lang="sv-SE" sz="1800" i="1" dirty="0" err="1" smtClean="0"/>
              <a:t>vuelelen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vuelielisnie</a:t>
            </a:r>
            <a:r>
              <a:rPr lang="sv-SE" sz="1800" i="1" dirty="0" smtClean="0"/>
              <a:t>	</a:t>
            </a:r>
            <a:r>
              <a:rPr lang="sv-SE" sz="1800" i="1" dirty="0" err="1" smtClean="0"/>
              <a:t>vueleste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vueleli</a:t>
            </a:r>
            <a:endParaRPr lang="sv-SE" sz="1800" b="1" i="1" dirty="0" smtClean="0"/>
          </a:p>
          <a:p>
            <a:pPr marL="0" indent="0">
              <a:buNone/>
            </a:pPr>
            <a:endParaRPr lang="sv-SE" sz="1800" b="1" i="1" dirty="0" smtClean="0"/>
          </a:p>
          <a:p>
            <a:pPr marL="0" indent="0">
              <a:buNone/>
            </a:pPr>
            <a:r>
              <a:rPr lang="sv-SE" sz="1800" dirty="0" smtClean="0"/>
              <a:t>(7)</a:t>
            </a:r>
            <a:r>
              <a:rPr lang="sv-SE" sz="1800" b="1" i="1" dirty="0" smtClean="0"/>
              <a:t>	</a:t>
            </a:r>
            <a:endParaRPr lang="sv-SE" sz="1800" dirty="0" smtClean="0"/>
          </a:p>
          <a:p>
            <a:pPr marL="0" indent="0">
              <a:buNone/>
            </a:pPr>
            <a:r>
              <a:rPr lang="sv-SE" sz="1800" i="1" dirty="0" err="1" smtClean="0"/>
              <a:t>Vaedtsieh</a:t>
            </a:r>
            <a:r>
              <a:rPr lang="sv-SE" sz="1800" i="1" dirty="0" smtClean="0"/>
              <a:t> 	</a:t>
            </a:r>
            <a:r>
              <a:rPr lang="sv-SE" sz="1800" b="1" i="1" dirty="0" err="1" smtClean="0"/>
              <a:t>doej</a:t>
            </a:r>
            <a:r>
              <a:rPr lang="sv-SE" sz="1800" b="1" i="1" dirty="0" smtClean="0"/>
              <a:t> 		</a:t>
            </a:r>
            <a:r>
              <a:rPr lang="sv-SE" sz="1800" b="1" i="1" dirty="0" err="1" smtClean="0"/>
              <a:t>gåetie</a:t>
            </a:r>
            <a:r>
              <a:rPr lang="sv-SE" sz="1800" b="1" i="1" dirty="0" smtClean="0"/>
              <a:t>-j 		</a:t>
            </a:r>
            <a:r>
              <a:rPr lang="sv-SE" sz="1800" b="1" i="1" dirty="0" err="1" smtClean="0"/>
              <a:t>vueleli</a:t>
            </a:r>
            <a:r>
              <a:rPr lang="sv-SE" sz="1800" i="1" dirty="0" smtClean="0"/>
              <a:t>!</a:t>
            </a:r>
          </a:p>
          <a:p>
            <a:pPr marL="0" indent="0">
              <a:buNone/>
            </a:pPr>
            <a:r>
              <a:rPr lang="sv-SE" sz="1800" dirty="0" smtClean="0"/>
              <a:t>gå.</a:t>
            </a:r>
            <a:r>
              <a:rPr lang="sv-SE" sz="1800" cap="small" dirty="0" smtClean="0"/>
              <a:t>imp.2sg</a:t>
            </a:r>
            <a:r>
              <a:rPr lang="sv-SE" sz="1800" dirty="0" smtClean="0"/>
              <a:t>	</a:t>
            </a:r>
            <a:r>
              <a:rPr lang="sv-SE" sz="1800" dirty="0" err="1" smtClean="0"/>
              <a:t>de.där.</a:t>
            </a:r>
            <a:r>
              <a:rPr lang="sv-SE" sz="1800" cap="small" dirty="0" err="1" smtClean="0"/>
              <a:t>gen</a:t>
            </a:r>
            <a:r>
              <a:rPr lang="sv-SE" sz="1800" dirty="0" smtClean="0"/>
              <a:t>	hus-</a:t>
            </a:r>
            <a:r>
              <a:rPr lang="sv-SE" sz="1800" cap="small" dirty="0" smtClean="0"/>
              <a:t>gen.pl</a:t>
            </a:r>
            <a:r>
              <a:rPr lang="sv-SE" sz="1800" dirty="0" smtClean="0"/>
              <a:t>	nedanför</a:t>
            </a:r>
          </a:p>
          <a:p>
            <a:pPr marL="0" indent="0">
              <a:buNone/>
            </a:pPr>
            <a:r>
              <a:rPr lang="sv-SE" sz="1900" dirty="0" smtClean="0"/>
              <a:t>’Gå nedanför de där husen’</a:t>
            </a:r>
          </a:p>
          <a:p>
            <a:pPr marL="0" indent="0">
              <a:buNone/>
            </a:pPr>
            <a:endParaRPr lang="sv-SE" sz="1900" dirty="0" smtClean="0"/>
          </a:p>
          <a:p>
            <a:pPr marL="0" indent="0">
              <a:buNone/>
            </a:pPr>
            <a:r>
              <a:rPr lang="sv-SE" sz="1900" dirty="0" smtClean="0"/>
              <a:t>(8)</a:t>
            </a:r>
          </a:p>
          <a:p>
            <a:pPr marL="0" indent="0">
              <a:buNone/>
            </a:pPr>
            <a:r>
              <a:rPr lang="sv-SE" sz="1900" i="1" dirty="0" err="1" smtClean="0"/>
              <a:t>Vaedtsieh</a:t>
            </a:r>
            <a:r>
              <a:rPr lang="sv-SE" sz="1900" i="1" dirty="0" smtClean="0"/>
              <a:t> 	</a:t>
            </a:r>
            <a:r>
              <a:rPr lang="sv-SE" sz="1900" b="1" i="1" dirty="0" err="1" smtClean="0"/>
              <a:t>vuelelen</a:t>
            </a:r>
            <a:r>
              <a:rPr lang="sv-SE" sz="1900" b="1" i="1" dirty="0" smtClean="0"/>
              <a:t> 		</a:t>
            </a:r>
            <a:r>
              <a:rPr lang="sv-SE" sz="1900" b="1" i="1" dirty="0" err="1" smtClean="0"/>
              <a:t>doem</a:t>
            </a:r>
            <a:r>
              <a:rPr lang="sv-SE" sz="1900" b="1" i="1" dirty="0" smtClean="0"/>
              <a:t> 		</a:t>
            </a:r>
            <a:r>
              <a:rPr lang="sv-SE" sz="1900" b="1" i="1" dirty="0" err="1" smtClean="0"/>
              <a:t>gåetie</a:t>
            </a:r>
            <a:r>
              <a:rPr lang="sv-SE" sz="1900" b="1" i="1" dirty="0" smtClean="0"/>
              <a:t>-m</a:t>
            </a:r>
          </a:p>
          <a:p>
            <a:pPr marL="0" indent="0">
              <a:buNone/>
            </a:pPr>
            <a:r>
              <a:rPr lang="sv-SE" sz="1900" dirty="0"/>
              <a:t>g</a:t>
            </a:r>
            <a:r>
              <a:rPr lang="sv-SE" sz="1900" dirty="0" smtClean="0"/>
              <a:t>å.</a:t>
            </a:r>
            <a:r>
              <a:rPr lang="sv-SE" sz="1900" cap="small" dirty="0" smtClean="0"/>
              <a:t>imp.2sg</a:t>
            </a:r>
            <a:r>
              <a:rPr lang="sv-SE" sz="1900" dirty="0" smtClean="0"/>
              <a:t>	nedanför		</a:t>
            </a:r>
            <a:r>
              <a:rPr lang="sv-SE" sz="1900" dirty="0" err="1" smtClean="0"/>
              <a:t>det.där.</a:t>
            </a:r>
            <a:r>
              <a:rPr lang="sv-SE" sz="1900" cap="small" dirty="0" err="1" smtClean="0"/>
              <a:t>acc</a:t>
            </a:r>
            <a:r>
              <a:rPr lang="sv-SE" sz="1900" dirty="0" smtClean="0"/>
              <a:t>	</a:t>
            </a:r>
            <a:r>
              <a:rPr lang="sv-SE" sz="1900" dirty="0" err="1" smtClean="0"/>
              <a:t>hus-</a:t>
            </a:r>
            <a:r>
              <a:rPr lang="sv-SE" sz="1900" cap="small" dirty="0" err="1" smtClean="0"/>
              <a:t>acc</a:t>
            </a:r>
            <a:endParaRPr lang="sv-SE" sz="1900" cap="small" dirty="0" smtClean="0"/>
          </a:p>
          <a:p>
            <a:pPr marL="0" indent="0">
              <a:buNone/>
            </a:pPr>
            <a:r>
              <a:rPr lang="sv-SE" sz="1900" dirty="0" smtClean="0"/>
              <a:t>’Gå nedanför det där huset’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9675" rIns="9144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ma-SE" altLang="sma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ma-SE" altLang="sma-SE" sz="6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Vaedtsieh vuelelen doem gåetiem!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ma-SE" altLang="sma-SE" sz="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Gå nedenfor det huset!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ma-SE" altLang="sma-S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e-SE"/>
          </a:p>
        </p:txBody>
      </p:sp>
      <p:pic>
        <p:nvPicPr>
          <p:cNvPr id="4" name="Platshållare för innehåll 3" descr="House | Free Stock Photo | Illustration of a house | # 1448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06" y="1922750"/>
            <a:ext cx="1209368" cy="947072"/>
          </a:xfrm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902" y="1928211"/>
            <a:ext cx="1213209" cy="951058"/>
          </a:xfrm>
          <a:prstGeom prst="rect">
            <a:avLst/>
          </a:prstGeom>
        </p:spPr>
      </p:pic>
      <p:pic>
        <p:nvPicPr>
          <p:cNvPr id="6" name="Bildobjekt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1102" y="1922750"/>
            <a:ext cx="1213209" cy="951058"/>
          </a:xfrm>
          <a:prstGeom prst="rect">
            <a:avLst/>
          </a:prstGeom>
        </p:spPr>
      </p:pic>
      <p:pic>
        <p:nvPicPr>
          <p:cNvPr id="7" name="Bildobjekt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302" y="1922750"/>
            <a:ext cx="1213209" cy="951058"/>
          </a:xfrm>
          <a:prstGeom prst="rect">
            <a:avLst/>
          </a:prstGeom>
        </p:spPr>
      </p:pic>
      <p:sp>
        <p:nvSpPr>
          <p:cNvPr id="9" name="Rektangel 8"/>
          <p:cNvSpPr/>
          <p:nvPr/>
        </p:nvSpPr>
        <p:spPr>
          <a:xfrm>
            <a:off x="1632155" y="3912927"/>
            <a:ext cx="23400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e-SE" i="1" dirty="0" err="1" smtClean="0"/>
              <a:t>vuelelen</a:t>
            </a:r>
            <a:r>
              <a:rPr lang="se-SE" i="1" dirty="0" smtClean="0"/>
              <a:t> </a:t>
            </a:r>
            <a:r>
              <a:rPr lang="se-SE" i="1" dirty="0" err="1"/>
              <a:t>dam</a:t>
            </a:r>
            <a:r>
              <a:rPr lang="se-SE" i="1" dirty="0"/>
              <a:t> </a:t>
            </a:r>
            <a:r>
              <a:rPr lang="se-SE" i="1" dirty="0" err="1" smtClean="0"/>
              <a:t>gåetiem</a:t>
            </a:r>
            <a:endParaRPr lang="se-SE" i="1" dirty="0" smtClean="0"/>
          </a:p>
          <a:p>
            <a:r>
              <a:rPr lang="se-SE" dirty="0" smtClean="0"/>
              <a:t>‘</a:t>
            </a:r>
            <a:r>
              <a:rPr lang="se-SE" dirty="0" err="1" smtClean="0"/>
              <a:t>nedanför</a:t>
            </a:r>
            <a:r>
              <a:rPr lang="se-SE" dirty="0" smtClean="0"/>
              <a:t> </a:t>
            </a:r>
            <a:r>
              <a:rPr lang="se-SE" dirty="0" err="1" smtClean="0"/>
              <a:t>det</a:t>
            </a:r>
            <a:r>
              <a:rPr lang="se-SE" dirty="0" smtClean="0"/>
              <a:t> </a:t>
            </a:r>
            <a:r>
              <a:rPr lang="se-SE" dirty="0" err="1" smtClean="0"/>
              <a:t>huset</a:t>
            </a:r>
            <a:r>
              <a:rPr lang="se-SE" dirty="0" smtClean="0"/>
              <a:t>’</a:t>
            </a:r>
            <a:endParaRPr lang="se-SE" dirty="0"/>
          </a:p>
        </p:txBody>
      </p:sp>
      <p:sp>
        <p:nvSpPr>
          <p:cNvPr id="11" name="textruta 10"/>
          <p:cNvSpPr txBox="1"/>
          <p:nvPr/>
        </p:nvSpPr>
        <p:spPr>
          <a:xfrm>
            <a:off x="7511845" y="3912927"/>
            <a:ext cx="3490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e-SE" i="1" dirty="0" err="1"/>
              <a:t>vueleli</a:t>
            </a:r>
            <a:r>
              <a:rPr lang="se-SE" i="1" dirty="0"/>
              <a:t> </a:t>
            </a:r>
            <a:r>
              <a:rPr lang="se-SE" i="1" dirty="0" err="1"/>
              <a:t>doeh</a:t>
            </a:r>
            <a:r>
              <a:rPr lang="se-SE" i="1" dirty="0"/>
              <a:t> </a:t>
            </a:r>
            <a:r>
              <a:rPr lang="se-SE" i="1" dirty="0" err="1" smtClean="0"/>
              <a:t>gåetieh</a:t>
            </a:r>
            <a:endParaRPr lang="se-SE" i="1" dirty="0" smtClean="0"/>
          </a:p>
          <a:p>
            <a:r>
              <a:rPr lang="se-SE" dirty="0" smtClean="0"/>
              <a:t>‘</a:t>
            </a:r>
            <a:r>
              <a:rPr lang="se-SE" dirty="0" err="1" smtClean="0"/>
              <a:t>nedanför</a:t>
            </a:r>
            <a:r>
              <a:rPr lang="se-SE" dirty="0" smtClean="0"/>
              <a:t> de </a:t>
            </a:r>
            <a:r>
              <a:rPr lang="se-SE" dirty="0" err="1" smtClean="0"/>
              <a:t>där</a:t>
            </a:r>
            <a:r>
              <a:rPr lang="se-SE" dirty="0" smtClean="0"/>
              <a:t> </a:t>
            </a:r>
            <a:r>
              <a:rPr lang="se-SE" dirty="0" err="1" smtClean="0"/>
              <a:t>husen</a:t>
            </a:r>
            <a:r>
              <a:rPr lang="se-SE" dirty="0" smtClean="0"/>
              <a:t>’</a:t>
            </a:r>
            <a:endParaRPr lang="se-SE" dirty="0"/>
          </a:p>
        </p:txBody>
      </p:sp>
      <p:sp>
        <p:nvSpPr>
          <p:cNvPr id="14" name="Högerpil 13"/>
          <p:cNvSpPr/>
          <p:nvPr/>
        </p:nvSpPr>
        <p:spPr>
          <a:xfrm>
            <a:off x="1553497" y="3283974"/>
            <a:ext cx="2035277" cy="117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e-SE"/>
          </a:p>
        </p:txBody>
      </p:sp>
      <p:pic>
        <p:nvPicPr>
          <p:cNvPr id="15" name="Bildobjekt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428" y="3254478"/>
            <a:ext cx="4362733" cy="14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1800" dirty="0" smtClean="0"/>
              <a:t>			</a:t>
            </a:r>
            <a:r>
              <a:rPr lang="sv-SE" sz="1800" cap="small" dirty="0" smtClean="0"/>
              <a:t>mål		plats		källa		väg</a:t>
            </a:r>
          </a:p>
          <a:p>
            <a:pPr marL="0" indent="0">
              <a:buNone/>
            </a:pPr>
            <a:r>
              <a:rPr lang="sv-SE" sz="1800" i="1" dirty="0" err="1" smtClean="0"/>
              <a:t>åvte</a:t>
            </a:r>
            <a:r>
              <a:rPr lang="sv-SE" sz="1800" i="1" dirty="0" smtClean="0"/>
              <a:t>-</a:t>
            </a:r>
            <a:r>
              <a:rPr lang="sv-SE" sz="1800" dirty="0" smtClean="0"/>
              <a:t>	</a:t>
            </a:r>
            <a:r>
              <a:rPr lang="sv-SE" sz="1800" u="sng" dirty="0" smtClean="0"/>
              <a:t>framför</a:t>
            </a:r>
            <a:r>
              <a:rPr lang="sv-SE" sz="1800" dirty="0" smtClean="0"/>
              <a:t>		</a:t>
            </a:r>
            <a:r>
              <a:rPr lang="sv-SE" sz="1800" i="1" dirty="0" err="1" smtClean="0"/>
              <a:t>åvtelen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åvtelisnie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åvtelistie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åvteli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 smtClean="0"/>
              <a:t>bijjie</a:t>
            </a:r>
            <a:r>
              <a:rPr lang="sv-SE" sz="1800" i="1" dirty="0" smtClean="0"/>
              <a:t>-	</a:t>
            </a:r>
            <a:r>
              <a:rPr lang="sv-SE" sz="1800" u="sng" dirty="0" smtClean="0"/>
              <a:t>över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bijjielisnie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bijjielistie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bijjeli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 smtClean="0"/>
              <a:t>jillie</a:t>
            </a:r>
            <a:r>
              <a:rPr lang="sv-SE" sz="1800" i="1" dirty="0" smtClean="0"/>
              <a:t>-	</a:t>
            </a:r>
            <a:r>
              <a:rPr lang="sv-SE" sz="1800" u="sng" dirty="0" smtClean="0"/>
              <a:t>väst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jillelen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jillielisnie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jillielistie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jilleli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 smtClean="0"/>
              <a:t>sisnie</a:t>
            </a:r>
            <a:r>
              <a:rPr lang="sv-SE" sz="1800" i="1" dirty="0" smtClean="0"/>
              <a:t>-	</a:t>
            </a:r>
            <a:r>
              <a:rPr lang="sv-SE" sz="1800" u="sng" dirty="0" smtClean="0"/>
              <a:t>inne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sisnjelen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sisnjielisnie</a:t>
            </a:r>
            <a:r>
              <a:rPr lang="sv-SE" sz="1800" i="1" dirty="0" smtClean="0"/>
              <a:t>	</a:t>
            </a:r>
            <a:r>
              <a:rPr lang="sv-SE" sz="1800" i="1" dirty="0" err="1" smtClean="0"/>
              <a:t>sisnjielistie</a:t>
            </a:r>
            <a:r>
              <a:rPr lang="sv-SE" sz="1800" i="1" dirty="0" smtClean="0"/>
              <a:t>	</a:t>
            </a:r>
            <a:r>
              <a:rPr lang="sv-SE" sz="1800" b="1" i="1" dirty="0" err="1" smtClean="0"/>
              <a:t>sisnjeli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 smtClean="0"/>
              <a:t>vuelie</a:t>
            </a:r>
            <a:r>
              <a:rPr lang="sv-SE" sz="1800" i="1" dirty="0" smtClean="0"/>
              <a:t>-	</a:t>
            </a:r>
            <a:r>
              <a:rPr lang="sv-SE" sz="1800" u="sng" dirty="0" smtClean="0"/>
              <a:t>under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vuelelen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vuelielisnie</a:t>
            </a:r>
            <a:r>
              <a:rPr lang="sv-SE" sz="1800" i="1" dirty="0" smtClean="0"/>
              <a:t>	</a:t>
            </a:r>
            <a:r>
              <a:rPr lang="sv-SE" sz="1800" i="1" dirty="0" err="1" smtClean="0"/>
              <a:t>vuelielistie</a:t>
            </a:r>
            <a:r>
              <a:rPr lang="sv-SE" sz="1800" i="1" dirty="0" smtClean="0"/>
              <a:t>	</a:t>
            </a:r>
            <a:r>
              <a:rPr lang="sv-SE" sz="1800" b="1" i="1" dirty="0" err="1" smtClean="0"/>
              <a:t>vueleli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 smtClean="0"/>
              <a:t>ålkoe</a:t>
            </a:r>
            <a:r>
              <a:rPr lang="sv-SE" sz="1800" i="1" dirty="0" smtClean="0"/>
              <a:t>-	</a:t>
            </a:r>
            <a:r>
              <a:rPr lang="sv-SE" sz="1800" u="sng" dirty="0" smtClean="0"/>
              <a:t>ute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ålkolen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ålkoelisnie</a:t>
            </a:r>
            <a:r>
              <a:rPr lang="sv-SE" sz="1800" i="1" dirty="0" smtClean="0"/>
              <a:t>	</a:t>
            </a:r>
            <a:r>
              <a:rPr lang="sv-SE" sz="1800" i="1" dirty="0" err="1" smtClean="0"/>
              <a:t>ålkoelistie</a:t>
            </a:r>
            <a:r>
              <a:rPr lang="sv-SE" sz="1800" i="1" dirty="0" smtClean="0"/>
              <a:t>	</a:t>
            </a:r>
            <a:r>
              <a:rPr lang="sv-SE" sz="1800" b="1" i="1" dirty="0" err="1" smtClean="0"/>
              <a:t>ålkoli</a:t>
            </a:r>
            <a:endParaRPr lang="sv-SE" sz="1800" b="1" i="1" dirty="0" smtClean="0"/>
          </a:p>
          <a:p>
            <a:pPr marL="0" indent="0">
              <a:buNone/>
            </a:pP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(9)</a:t>
            </a:r>
          </a:p>
          <a:p>
            <a:pPr marL="0" indent="0">
              <a:buNone/>
            </a:pPr>
            <a:r>
              <a:rPr lang="sv-SE" sz="2000" i="1" dirty="0" err="1" smtClean="0"/>
              <a:t>Dle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akte</a:t>
            </a:r>
            <a:r>
              <a:rPr lang="sv-SE" sz="2000" i="1" dirty="0" smtClean="0"/>
              <a:t>-n 	</a:t>
            </a:r>
            <a:r>
              <a:rPr lang="sv-SE" sz="2000" i="1" dirty="0" err="1" smtClean="0"/>
              <a:t>aerede</a:t>
            </a:r>
            <a:r>
              <a:rPr lang="sv-SE" sz="2000" i="1" dirty="0" smtClean="0"/>
              <a:t>-n 	</a:t>
            </a:r>
            <a:r>
              <a:rPr lang="sv-SE" sz="2000" i="1" dirty="0" err="1" smtClean="0"/>
              <a:t>dle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ryöjnesjeminie</a:t>
            </a:r>
            <a:r>
              <a:rPr lang="sv-SE" sz="2000" i="1" dirty="0" smtClean="0"/>
              <a:t> 	</a:t>
            </a:r>
            <a:r>
              <a:rPr lang="sv-SE" sz="2000" b="1" i="1" dirty="0" err="1" smtClean="0"/>
              <a:t>Hamptjärna</a:t>
            </a:r>
            <a:r>
              <a:rPr lang="sv-SE" sz="2000" b="1" i="1" dirty="0" smtClean="0"/>
              <a:t>-n 	</a:t>
            </a:r>
            <a:r>
              <a:rPr lang="sv-SE" sz="2000" b="1" i="1" dirty="0" err="1" smtClean="0"/>
              <a:t>jillelen</a:t>
            </a:r>
            <a:endParaRPr lang="sv-SE" sz="2000" b="1" i="1" dirty="0" smtClean="0"/>
          </a:p>
          <a:p>
            <a:pPr marL="0" indent="0">
              <a:buNone/>
            </a:pPr>
            <a:r>
              <a:rPr lang="sv-SE" sz="2000" dirty="0" smtClean="0"/>
              <a:t>så	en-</a:t>
            </a:r>
            <a:r>
              <a:rPr lang="sv-SE" sz="2000" cap="small" dirty="0" smtClean="0"/>
              <a:t>gen</a:t>
            </a:r>
            <a:r>
              <a:rPr lang="sv-SE" sz="2000" dirty="0" smtClean="0"/>
              <a:t>	morgon</a:t>
            </a:r>
            <a:r>
              <a:rPr lang="sv-SE" sz="2000" cap="small" dirty="0" smtClean="0"/>
              <a:t>-gen</a:t>
            </a:r>
            <a:r>
              <a:rPr lang="sv-SE" sz="2000" dirty="0" smtClean="0"/>
              <a:t>	så	</a:t>
            </a:r>
            <a:r>
              <a:rPr lang="sv-SE" sz="2000" dirty="0" err="1" smtClean="0"/>
              <a:t>valla.</a:t>
            </a:r>
            <a:r>
              <a:rPr lang="sv-SE" sz="2000" cap="small" dirty="0" err="1" smtClean="0"/>
              <a:t>ger</a:t>
            </a:r>
            <a:r>
              <a:rPr lang="sv-SE" sz="2000" cap="small" dirty="0" smtClean="0"/>
              <a:t>	</a:t>
            </a:r>
            <a:r>
              <a:rPr lang="sv-SE" sz="2000" dirty="0" smtClean="0"/>
              <a:t>	</a:t>
            </a:r>
            <a:r>
              <a:rPr lang="sv-SE" sz="2000" dirty="0" err="1" smtClean="0"/>
              <a:t>Hamptjärna</a:t>
            </a:r>
            <a:r>
              <a:rPr lang="sv-SE" sz="2000" dirty="0" smtClean="0"/>
              <a:t>-</a:t>
            </a:r>
            <a:r>
              <a:rPr lang="sv-SE" sz="2000" cap="small" dirty="0" smtClean="0"/>
              <a:t>gen</a:t>
            </a:r>
            <a:r>
              <a:rPr lang="sv-SE" sz="2000" dirty="0" smtClean="0"/>
              <a:t>	väster.om</a:t>
            </a:r>
            <a:endParaRPr lang="sv-SE" sz="2000" dirty="0"/>
          </a:p>
          <a:p>
            <a:pPr marL="0" indent="0">
              <a:buNone/>
            </a:pPr>
            <a:r>
              <a:rPr lang="sv-SE" sz="2000" dirty="0" smtClean="0"/>
              <a:t>’Så en morgon höll man på att valla väster om </a:t>
            </a:r>
            <a:r>
              <a:rPr lang="sv-SE" sz="2000" dirty="0" err="1" smtClean="0"/>
              <a:t>Hamptjärna</a:t>
            </a:r>
            <a:r>
              <a:rPr lang="sv-SE" sz="2000" dirty="0" smtClean="0"/>
              <a:t>’</a:t>
            </a:r>
            <a:endParaRPr lang="sv-SE" sz="2000" dirty="0" smtClean="0"/>
          </a:p>
        </p:txBody>
      </p:sp>
    </p:spTree>
    <p:extLst>
      <p:ext uri="{BB962C8B-B14F-4D97-AF65-F5344CB8AC3E}">
        <p14:creationId xmlns:p14="http://schemas.microsoft.com/office/powerpoint/2010/main" val="134765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1800" dirty="0" smtClean="0"/>
              <a:t>	</a:t>
            </a:r>
            <a:r>
              <a:rPr lang="sv-SE" sz="1800" dirty="0"/>
              <a:t>	</a:t>
            </a:r>
            <a:r>
              <a:rPr lang="sv-SE" sz="1800" dirty="0" smtClean="0"/>
              <a:t>	</a:t>
            </a:r>
            <a:r>
              <a:rPr lang="sv-SE" sz="1800" cap="small" dirty="0" smtClean="0"/>
              <a:t>mål		plats		källa		väg</a:t>
            </a:r>
          </a:p>
          <a:p>
            <a:pPr marL="0" indent="0">
              <a:buNone/>
            </a:pPr>
            <a:r>
              <a:rPr lang="sv-SE" sz="1800" i="1" dirty="0" err="1" smtClean="0"/>
              <a:t>åvte</a:t>
            </a:r>
            <a:r>
              <a:rPr lang="sv-SE" sz="1800" i="1" dirty="0" smtClean="0"/>
              <a:t>-</a:t>
            </a:r>
            <a:r>
              <a:rPr lang="sv-SE" sz="1800" dirty="0" smtClean="0"/>
              <a:t>	</a:t>
            </a:r>
            <a:r>
              <a:rPr lang="sv-SE" sz="1800" u="sng" dirty="0" smtClean="0"/>
              <a:t>framför</a:t>
            </a:r>
            <a:r>
              <a:rPr lang="sv-SE" sz="1800" dirty="0" smtClean="0"/>
              <a:t>		</a:t>
            </a:r>
            <a:r>
              <a:rPr lang="sv-SE" sz="1800" i="1" dirty="0" err="1" smtClean="0"/>
              <a:t>åvtelen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åvtelisnie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åvtelistie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åvteli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 smtClean="0"/>
              <a:t>bijjie</a:t>
            </a:r>
            <a:r>
              <a:rPr lang="sv-SE" sz="1800" i="1" dirty="0" smtClean="0"/>
              <a:t>-</a:t>
            </a:r>
            <a:r>
              <a:rPr lang="sv-SE" sz="1800" i="1" dirty="0"/>
              <a:t>	</a:t>
            </a:r>
            <a:r>
              <a:rPr lang="sv-SE" sz="1800" u="sng" dirty="0" smtClean="0"/>
              <a:t>över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bijjielisnie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bijjielistie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bijjeli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 smtClean="0"/>
              <a:t>jillie</a:t>
            </a:r>
            <a:r>
              <a:rPr lang="sv-SE" sz="1800" i="1" dirty="0" smtClean="0"/>
              <a:t>-</a:t>
            </a:r>
            <a:r>
              <a:rPr lang="sv-SE" sz="1800" i="1" dirty="0"/>
              <a:t>	</a:t>
            </a:r>
            <a:r>
              <a:rPr lang="sv-SE" sz="1800" u="sng" dirty="0" smtClean="0"/>
              <a:t>väst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jillelen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jillielisnie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jillielistie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jilleli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/>
              <a:t>s</a:t>
            </a:r>
            <a:r>
              <a:rPr lang="sv-SE" sz="1800" i="1" dirty="0" err="1" smtClean="0"/>
              <a:t>isnie</a:t>
            </a:r>
            <a:r>
              <a:rPr lang="sv-SE" sz="1800" i="1" dirty="0" smtClean="0"/>
              <a:t>-</a:t>
            </a:r>
            <a:r>
              <a:rPr lang="sv-SE" sz="1800" i="1" dirty="0"/>
              <a:t>	</a:t>
            </a:r>
            <a:r>
              <a:rPr lang="sv-SE" sz="1800" u="sng" dirty="0" smtClean="0"/>
              <a:t>inne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sisnjelen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sisnjielisnie</a:t>
            </a:r>
            <a:r>
              <a:rPr lang="sv-SE" sz="1800" i="1" dirty="0" smtClean="0"/>
              <a:t>	</a:t>
            </a:r>
            <a:r>
              <a:rPr lang="sv-SE" sz="1800" i="1" dirty="0" err="1" smtClean="0"/>
              <a:t>sisnjielistie</a:t>
            </a:r>
            <a:r>
              <a:rPr lang="sv-SE" sz="1800" i="1" dirty="0" smtClean="0"/>
              <a:t>	</a:t>
            </a:r>
            <a:r>
              <a:rPr lang="sv-SE" sz="1800" b="1" i="1" dirty="0" err="1" smtClean="0"/>
              <a:t>sisnjeli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/>
              <a:t>v</a:t>
            </a:r>
            <a:r>
              <a:rPr lang="sv-SE" sz="1800" i="1" dirty="0" err="1" smtClean="0"/>
              <a:t>uelie</a:t>
            </a:r>
            <a:r>
              <a:rPr lang="sv-SE" sz="1800" i="1" dirty="0" smtClean="0"/>
              <a:t>-</a:t>
            </a:r>
            <a:r>
              <a:rPr lang="sv-SE" sz="1800" i="1" dirty="0"/>
              <a:t>	</a:t>
            </a:r>
            <a:r>
              <a:rPr lang="sv-SE" sz="1800" u="sng" dirty="0" smtClean="0"/>
              <a:t>under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vuelelen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vuelielisnie</a:t>
            </a:r>
            <a:r>
              <a:rPr lang="sv-SE" sz="1800" i="1" dirty="0" smtClean="0"/>
              <a:t>	</a:t>
            </a:r>
            <a:r>
              <a:rPr lang="sv-SE" sz="1800" i="1" dirty="0" err="1" smtClean="0"/>
              <a:t>vuelielistie</a:t>
            </a:r>
            <a:r>
              <a:rPr lang="sv-SE" sz="1800" i="1" dirty="0" smtClean="0"/>
              <a:t>	</a:t>
            </a:r>
            <a:r>
              <a:rPr lang="sv-SE" sz="1800" b="1" i="1" dirty="0" err="1" smtClean="0"/>
              <a:t>vuelelie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 smtClean="0"/>
              <a:t>ålkoe</a:t>
            </a:r>
            <a:r>
              <a:rPr lang="sv-SE" sz="1800" i="1" dirty="0" smtClean="0"/>
              <a:t>-	</a:t>
            </a:r>
            <a:r>
              <a:rPr lang="sv-SE" sz="1800" u="sng" dirty="0" smtClean="0"/>
              <a:t>ute</a:t>
            </a:r>
            <a:r>
              <a:rPr lang="sv-SE" sz="1800" i="1" dirty="0"/>
              <a:t>	</a:t>
            </a:r>
            <a:r>
              <a:rPr lang="sv-SE" sz="1800" i="1" dirty="0" smtClean="0"/>
              <a:t>	</a:t>
            </a:r>
            <a:r>
              <a:rPr lang="sv-SE" sz="1800" i="1" dirty="0" err="1" smtClean="0"/>
              <a:t>ålkolen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ålkoelisnie</a:t>
            </a:r>
            <a:r>
              <a:rPr lang="sv-SE" sz="1800" i="1" dirty="0" smtClean="0"/>
              <a:t>	</a:t>
            </a:r>
            <a:r>
              <a:rPr lang="sv-SE" sz="1800" i="1" dirty="0" err="1" smtClean="0"/>
              <a:t>ålkoelistie</a:t>
            </a:r>
            <a:r>
              <a:rPr lang="sv-SE" sz="1800" i="1" dirty="0" smtClean="0"/>
              <a:t>	</a:t>
            </a:r>
            <a:r>
              <a:rPr lang="sv-SE" sz="1800" b="1" i="1" dirty="0" err="1" smtClean="0"/>
              <a:t>ålkoli</a:t>
            </a:r>
            <a:endParaRPr lang="sv-SE" sz="1800" b="1" i="1" dirty="0" smtClean="0"/>
          </a:p>
          <a:p>
            <a:pPr marL="0" indent="0">
              <a:buNone/>
            </a:pPr>
            <a:endParaRPr lang="sv-SE" sz="1800" b="1" i="1" dirty="0"/>
          </a:p>
          <a:p>
            <a:pPr marL="0" indent="0">
              <a:buNone/>
            </a:pPr>
            <a:r>
              <a:rPr lang="sma-SE" sz="1800" dirty="0" smtClean="0"/>
              <a:t>(10)</a:t>
            </a:r>
          </a:p>
          <a:p>
            <a:pPr marL="0" indent="0">
              <a:buNone/>
            </a:pPr>
            <a:r>
              <a:rPr lang="sma-SE" sz="1800" i="1" dirty="0" smtClean="0"/>
              <a:t>Ij 		gie 	vissjh 		lopmh 	baeledh 	</a:t>
            </a:r>
            <a:r>
              <a:rPr lang="sma-SE" sz="1800" b="1" i="1" dirty="0" smtClean="0"/>
              <a:t>dej 	gåetiej 	</a:t>
            </a:r>
            <a:r>
              <a:rPr lang="sma-SE" sz="1800" b="1" i="1" dirty="0" smtClean="0"/>
              <a:t>	ålkoli</a:t>
            </a:r>
            <a:endParaRPr lang="sma-SE" sz="1800" b="1" i="1" dirty="0" smtClean="0"/>
          </a:p>
          <a:p>
            <a:pPr marL="0" indent="0">
              <a:buNone/>
            </a:pPr>
            <a:r>
              <a:rPr lang="sma-SE" sz="1800" cap="small" dirty="0" smtClean="0"/>
              <a:t>neg.prs.3sg</a:t>
            </a:r>
            <a:r>
              <a:rPr lang="sma-SE" sz="1800" dirty="0" smtClean="0"/>
              <a:t>	</a:t>
            </a:r>
            <a:r>
              <a:rPr lang="sma-SE" sz="1800" dirty="0" smtClean="0"/>
              <a:t>vem</a:t>
            </a:r>
            <a:r>
              <a:rPr lang="sma-SE" sz="1800" dirty="0" smtClean="0"/>
              <a:t>	orka.</a:t>
            </a:r>
            <a:r>
              <a:rPr lang="sma-SE" sz="1800" cap="small" dirty="0" smtClean="0"/>
              <a:t>conneg</a:t>
            </a:r>
            <a:r>
              <a:rPr lang="sma-SE" sz="1800" dirty="0" smtClean="0"/>
              <a:t>	snö.</a:t>
            </a:r>
            <a:r>
              <a:rPr lang="sma-SE" sz="1800" cap="small" dirty="0" smtClean="0"/>
              <a:t>pl</a:t>
            </a:r>
            <a:r>
              <a:rPr lang="sma-SE" sz="1800" dirty="0" smtClean="0"/>
              <a:t>	skotta.</a:t>
            </a:r>
            <a:r>
              <a:rPr lang="sma-SE" sz="1800" cap="small" dirty="0" smtClean="0"/>
              <a:t>inf</a:t>
            </a:r>
            <a:r>
              <a:rPr lang="sma-SE" sz="1800" dirty="0" smtClean="0"/>
              <a:t>	de.</a:t>
            </a:r>
            <a:r>
              <a:rPr lang="sma-SE" sz="1800" cap="small" dirty="0" smtClean="0"/>
              <a:t>gen</a:t>
            </a:r>
            <a:r>
              <a:rPr lang="sma-SE" sz="1800" dirty="0" smtClean="0"/>
              <a:t>	hus-</a:t>
            </a:r>
            <a:r>
              <a:rPr lang="sma-SE" sz="1800" cap="small" dirty="0" smtClean="0"/>
              <a:t>gen.pl</a:t>
            </a:r>
            <a:r>
              <a:rPr lang="sma-SE" sz="1800" dirty="0" smtClean="0"/>
              <a:t>	utanför</a:t>
            </a:r>
            <a:endParaRPr lang="sv-SE" sz="1800" dirty="0"/>
          </a:p>
          <a:p>
            <a:pPr marL="0" indent="0">
              <a:buNone/>
            </a:pPr>
            <a:r>
              <a:rPr lang="sv-SE" sz="1800" dirty="0" smtClean="0"/>
              <a:t>’Ingen orkar skotta snön utanför de husen’</a:t>
            </a:r>
          </a:p>
        </p:txBody>
      </p:sp>
    </p:spTree>
    <p:extLst>
      <p:ext uri="{BB962C8B-B14F-4D97-AF65-F5344CB8AC3E}">
        <p14:creationId xmlns:p14="http://schemas.microsoft.com/office/powerpoint/2010/main" val="3460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1800" dirty="0" smtClean="0"/>
              <a:t>	</a:t>
            </a:r>
            <a:r>
              <a:rPr lang="sv-SE" sz="1800" dirty="0"/>
              <a:t>	</a:t>
            </a:r>
            <a:r>
              <a:rPr lang="sv-SE" sz="1800" dirty="0" smtClean="0"/>
              <a:t>	</a:t>
            </a:r>
            <a:r>
              <a:rPr lang="sv-SE" sz="1800" cap="small" dirty="0" smtClean="0"/>
              <a:t>mål		plats		källa		väg</a:t>
            </a:r>
          </a:p>
          <a:p>
            <a:pPr marL="0" indent="0">
              <a:buNone/>
            </a:pPr>
            <a:endParaRPr lang="sv-SE" sz="1800" i="1" dirty="0" smtClean="0"/>
          </a:p>
          <a:p>
            <a:pPr marL="0" indent="0">
              <a:buNone/>
            </a:pPr>
            <a:r>
              <a:rPr lang="sv-SE" sz="1800" dirty="0" err="1"/>
              <a:t>saS</a:t>
            </a:r>
            <a:r>
              <a:rPr lang="sv-SE" sz="1800" dirty="0" smtClean="0"/>
              <a:t>:</a:t>
            </a:r>
            <a:r>
              <a:rPr lang="sv-SE" sz="1800" i="1" dirty="0"/>
              <a:t>	</a:t>
            </a:r>
            <a:r>
              <a:rPr lang="sv-SE" sz="1800" u="sng" dirty="0" smtClean="0"/>
              <a:t>över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bijjielisnie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bijjielistie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bijjeli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/>
              <a:t>	</a:t>
            </a:r>
            <a:r>
              <a:rPr lang="sv-SE" sz="1800" u="sng" dirty="0"/>
              <a:t>väst</a:t>
            </a:r>
            <a:r>
              <a:rPr lang="sv-SE" sz="1800" i="1" dirty="0"/>
              <a:t>		</a:t>
            </a:r>
            <a:r>
              <a:rPr lang="sv-SE" sz="1800" i="1" dirty="0" err="1"/>
              <a:t>jillelen</a:t>
            </a:r>
            <a:r>
              <a:rPr lang="sv-SE" sz="1800" i="1" dirty="0"/>
              <a:t>		</a:t>
            </a:r>
            <a:r>
              <a:rPr lang="sv-SE" sz="1800" i="1" dirty="0" err="1"/>
              <a:t>jillielisnie</a:t>
            </a:r>
            <a:r>
              <a:rPr lang="sv-SE" sz="1800" i="1" dirty="0"/>
              <a:t>		</a:t>
            </a:r>
            <a:r>
              <a:rPr lang="sv-SE" sz="1800" i="1" dirty="0" err="1"/>
              <a:t>jillielistie</a:t>
            </a:r>
            <a:r>
              <a:rPr lang="sv-SE" sz="1800" i="1" dirty="0"/>
              <a:t>		</a:t>
            </a:r>
            <a:r>
              <a:rPr lang="sv-SE" sz="1800" b="1" i="1" dirty="0" err="1"/>
              <a:t>jilleli</a:t>
            </a:r>
            <a:endParaRPr lang="sv-SE" sz="1800" b="1" i="1" dirty="0"/>
          </a:p>
          <a:p>
            <a:pPr marL="0" indent="0">
              <a:buNone/>
            </a:pPr>
            <a:endParaRPr lang="sv-SE" sz="1800" b="1" i="1" dirty="0"/>
          </a:p>
          <a:p>
            <a:pPr marL="0" indent="0">
              <a:buNone/>
            </a:pPr>
            <a:r>
              <a:rPr lang="sv-SE" sz="1800" dirty="0" err="1" smtClean="0"/>
              <a:t>saU</a:t>
            </a:r>
            <a:r>
              <a:rPr lang="sv-SE" sz="1800" dirty="0" smtClean="0"/>
              <a:t>:</a:t>
            </a:r>
            <a:r>
              <a:rPr lang="sv-SE" sz="1800" dirty="0"/>
              <a:t>	</a:t>
            </a:r>
            <a:r>
              <a:rPr lang="sv-SE" sz="1800" u="sng" dirty="0" smtClean="0"/>
              <a:t>över</a:t>
            </a:r>
            <a:r>
              <a:rPr lang="sv-SE" sz="1800" dirty="0" smtClean="0"/>
              <a:t>	</a:t>
            </a:r>
            <a:r>
              <a:rPr lang="sv-SE" sz="1800" dirty="0"/>
              <a:t>	</a:t>
            </a:r>
            <a:r>
              <a:rPr lang="sv-SE" sz="1800" i="1" u="sng" dirty="0" err="1" smtClean="0"/>
              <a:t>jillèlissa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jllèlisna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jillèlista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jillèla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/>
              <a:t>	</a:t>
            </a:r>
            <a:r>
              <a:rPr lang="sv-SE" sz="1800" u="sng" dirty="0" smtClean="0"/>
              <a:t>väst</a:t>
            </a:r>
            <a:r>
              <a:rPr lang="sv-SE" sz="1800" dirty="0" smtClean="0"/>
              <a:t>		</a:t>
            </a:r>
            <a:r>
              <a:rPr lang="sv-SE" sz="1800" i="1" u="sng" dirty="0" err="1" smtClean="0"/>
              <a:t>bijjèlissa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bijjèlisna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bijjèlista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bijjèla</a:t>
            </a:r>
            <a:endParaRPr lang="sv-SE" sz="1800" b="1" i="1" dirty="0" smtClean="0"/>
          </a:p>
          <a:p>
            <a:pPr marL="0" indent="0">
              <a:buNone/>
            </a:pPr>
            <a:endParaRPr lang="sv-SE" sz="1800" i="1" dirty="0"/>
          </a:p>
          <a:p>
            <a:pPr marL="0" indent="0">
              <a:buNone/>
            </a:pPr>
            <a:r>
              <a:rPr lang="sv-SE" sz="1800" dirty="0" err="1"/>
              <a:t>s</a:t>
            </a:r>
            <a:r>
              <a:rPr lang="sv-SE" sz="1800" dirty="0" err="1" smtClean="0"/>
              <a:t>aP</a:t>
            </a:r>
            <a:r>
              <a:rPr lang="sv-SE" sz="1800" dirty="0" smtClean="0"/>
              <a:t>	</a:t>
            </a:r>
            <a:r>
              <a:rPr lang="sv-SE" sz="1800" u="sng" dirty="0" smtClean="0"/>
              <a:t>över</a:t>
            </a:r>
            <a:r>
              <a:rPr lang="sv-SE" sz="1800" dirty="0" smtClean="0"/>
              <a:t>		</a:t>
            </a:r>
            <a:r>
              <a:rPr lang="sv-SE" sz="1800" i="1" u="sng" dirty="0" err="1" smtClean="0"/>
              <a:t>badjelij</a:t>
            </a:r>
            <a:r>
              <a:rPr lang="sv-SE" sz="1800" dirty="0" smtClean="0"/>
              <a:t>		</a:t>
            </a:r>
            <a:r>
              <a:rPr lang="sv-SE" sz="1800" i="1" dirty="0" err="1" smtClean="0"/>
              <a:t>badjelin</a:t>
            </a:r>
            <a:r>
              <a:rPr lang="sv-SE" sz="1800" dirty="0" smtClean="0"/>
              <a:t>		</a:t>
            </a:r>
            <a:r>
              <a:rPr lang="sv-SE" sz="1800" i="1" dirty="0" err="1" smtClean="0"/>
              <a:t>badjelist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badjel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dirty="0" err="1" smtClean="0"/>
              <a:t>saL</a:t>
            </a:r>
            <a:r>
              <a:rPr lang="sv-SE" sz="1800" dirty="0" smtClean="0"/>
              <a:t>	</a:t>
            </a:r>
            <a:r>
              <a:rPr lang="sv-SE" sz="1800" u="sng" dirty="0" smtClean="0"/>
              <a:t>över</a:t>
            </a:r>
            <a:r>
              <a:rPr lang="sv-SE" sz="1800" dirty="0" smtClean="0"/>
              <a:t>		</a:t>
            </a:r>
            <a:r>
              <a:rPr lang="en-GB" sz="1800" i="1" u="sng" dirty="0" err="1" smtClean="0"/>
              <a:t>padjēlij</a:t>
            </a:r>
            <a:r>
              <a:rPr lang="en-GB" sz="1800" i="1" dirty="0" smtClean="0"/>
              <a:t>		</a:t>
            </a:r>
            <a:r>
              <a:rPr lang="en-GB" sz="1800" i="1" dirty="0" err="1" smtClean="0"/>
              <a:t>padjēlin</a:t>
            </a:r>
            <a:r>
              <a:rPr lang="en-GB" sz="1800" i="1" dirty="0" smtClean="0"/>
              <a:t>		</a:t>
            </a:r>
            <a:r>
              <a:rPr lang="en-GB" sz="1800" i="1" dirty="0" err="1" smtClean="0"/>
              <a:t>padjēlis</a:t>
            </a:r>
            <a:r>
              <a:rPr lang="en-GB" sz="1800" i="1" dirty="0" smtClean="0"/>
              <a:t>		</a:t>
            </a:r>
            <a:r>
              <a:rPr lang="en-GB" sz="1800" b="1" i="1" dirty="0" err="1" smtClean="0"/>
              <a:t>padjēl</a:t>
            </a:r>
            <a:r>
              <a:rPr lang="en-GB" sz="1800" b="1" i="1" dirty="0" smtClean="0"/>
              <a:t>(a)</a:t>
            </a:r>
            <a:endParaRPr lang="sv-SE" sz="1800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112812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481781"/>
            <a:ext cx="10515600" cy="61844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se-SE" dirty="0"/>
              <a:t>	</a:t>
            </a:r>
            <a:r>
              <a:rPr lang="se-SE" dirty="0" smtClean="0"/>
              <a:t>	</a:t>
            </a:r>
            <a:r>
              <a:rPr lang="se-SE" dirty="0" err="1" smtClean="0"/>
              <a:t>preposition</a:t>
            </a:r>
            <a:r>
              <a:rPr lang="se-SE" dirty="0"/>
              <a:t>	</a:t>
            </a:r>
            <a:r>
              <a:rPr lang="se-SE" dirty="0" smtClean="0"/>
              <a:t>	</a:t>
            </a:r>
            <a:r>
              <a:rPr lang="se-SE" dirty="0" err="1" smtClean="0"/>
              <a:t>postposition</a:t>
            </a:r>
            <a:r>
              <a:rPr lang="se-SE" dirty="0"/>
              <a:t>	</a:t>
            </a:r>
            <a:r>
              <a:rPr lang="se-SE" dirty="0" err="1"/>
              <a:t>adverb</a:t>
            </a:r>
            <a:endParaRPr lang="se-SE" dirty="0"/>
          </a:p>
          <a:p>
            <a:pPr marL="0" indent="0">
              <a:buNone/>
            </a:pPr>
            <a:r>
              <a:rPr lang="se-SE" i="1" dirty="0" err="1"/>
              <a:t>bijjelen</a:t>
            </a:r>
            <a:r>
              <a:rPr lang="se-SE" i="1" dirty="0"/>
              <a:t> </a:t>
            </a:r>
            <a:r>
              <a:rPr lang="se-SE" dirty="0"/>
              <a:t>	</a:t>
            </a:r>
            <a:r>
              <a:rPr lang="se-SE" dirty="0" smtClean="0"/>
              <a:t>	ACC</a:t>
            </a:r>
            <a:r>
              <a:rPr lang="se-SE" dirty="0"/>
              <a:t>, NOM.PL.	GEN	</a:t>
            </a:r>
            <a:r>
              <a:rPr lang="se-SE" dirty="0" smtClean="0"/>
              <a:t>	X</a:t>
            </a:r>
            <a:endParaRPr lang="se-SE" dirty="0"/>
          </a:p>
          <a:p>
            <a:pPr marL="0" indent="0">
              <a:buNone/>
            </a:pPr>
            <a:r>
              <a:rPr lang="se-SE" i="1" dirty="0" err="1"/>
              <a:t>bijjielisnie</a:t>
            </a:r>
            <a:r>
              <a:rPr lang="se-SE" dirty="0"/>
              <a:t> 	</a:t>
            </a:r>
            <a:r>
              <a:rPr lang="se-SE" dirty="0" smtClean="0"/>
              <a:t>	ACC</a:t>
            </a:r>
            <a:r>
              <a:rPr lang="se-SE" dirty="0"/>
              <a:t>	</a:t>
            </a:r>
            <a:r>
              <a:rPr lang="se-SE" dirty="0" smtClean="0"/>
              <a:t>	GEN</a:t>
            </a:r>
            <a:r>
              <a:rPr lang="se-SE" dirty="0"/>
              <a:t>	</a:t>
            </a:r>
            <a:r>
              <a:rPr lang="se-SE" dirty="0" smtClean="0"/>
              <a:t>	X</a:t>
            </a:r>
            <a:endParaRPr lang="se-SE" dirty="0"/>
          </a:p>
          <a:p>
            <a:pPr marL="0" indent="0">
              <a:buNone/>
            </a:pPr>
            <a:r>
              <a:rPr lang="se-SE" i="1" dirty="0" err="1"/>
              <a:t>bijjielistie</a:t>
            </a:r>
            <a:r>
              <a:rPr lang="se-SE" dirty="0"/>
              <a:t> 		</a:t>
            </a:r>
            <a:r>
              <a:rPr lang="se-SE" dirty="0" smtClean="0"/>
              <a:t>		GEN</a:t>
            </a:r>
            <a:r>
              <a:rPr lang="se-SE" dirty="0"/>
              <a:t>	</a:t>
            </a:r>
            <a:r>
              <a:rPr lang="se-SE" dirty="0" smtClean="0"/>
              <a:t>	X</a:t>
            </a:r>
            <a:endParaRPr lang="se-SE" dirty="0"/>
          </a:p>
          <a:p>
            <a:pPr marL="0" indent="0">
              <a:buNone/>
            </a:pPr>
            <a:r>
              <a:rPr lang="se-SE" b="1" i="1" dirty="0" err="1"/>
              <a:t>bijjeli</a:t>
            </a:r>
            <a:r>
              <a:rPr lang="se-SE" dirty="0"/>
              <a:t>	</a:t>
            </a:r>
            <a:r>
              <a:rPr lang="se-SE" dirty="0" smtClean="0"/>
              <a:t>	NOM.PL</a:t>
            </a:r>
            <a:r>
              <a:rPr lang="se-SE" dirty="0"/>
              <a:t>.		</a:t>
            </a:r>
          </a:p>
          <a:p>
            <a:pPr marL="0" indent="0">
              <a:buNone/>
            </a:pPr>
            <a:r>
              <a:rPr lang="se-SE" i="1" dirty="0" err="1"/>
              <a:t>jillelen</a:t>
            </a:r>
            <a:r>
              <a:rPr lang="se-SE" dirty="0"/>
              <a:t>	</a:t>
            </a:r>
            <a:r>
              <a:rPr lang="se-SE" dirty="0" smtClean="0"/>
              <a:t>	ACC</a:t>
            </a:r>
            <a:r>
              <a:rPr lang="se-SE" dirty="0"/>
              <a:t>, GEN		</a:t>
            </a:r>
            <a:r>
              <a:rPr lang="se-SE" dirty="0" smtClean="0"/>
              <a:t>		X</a:t>
            </a:r>
            <a:endParaRPr lang="se-SE" dirty="0"/>
          </a:p>
          <a:p>
            <a:pPr marL="0" indent="0">
              <a:buNone/>
            </a:pPr>
            <a:r>
              <a:rPr lang="se-SE" i="1" dirty="0" err="1"/>
              <a:t>jillielisnie</a:t>
            </a:r>
            <a:r>
              <a:rPr lang="se-SE" dirty="0"/>
              <a:t> 	</a:t>
            </a:r>
            <a:r>
              <a:rPr lang="se-SE" dirty="0" smtClean="0"/>
              <a:t>	ACC</a:t>
            </a:r>
            <a:r>
              <a:rPr lang="se-SE" dirty="0"/>
              <a:t>	</a:t>
            </a:r>
            <a:r>
              <a:rPr lang="se-SE" dirty="0" smtClean="0"/>
              <a:t>	GEN</a:t>
            </a:r>
            <a:r>
              <a:rPr lang="se-SE" dirty="0"/>
              <a:t>	</a:t>
            </a:r>
            <a:r>
              <a:rPr lang="se-SE" dirty="0" smtClean="0"/>
              <a:t>	X</a:t>
            </a:r>
            <a:endParaRPr lang="se-SE" dirty="0"/>
          </a:p>
          <a:p>
            <a:pPr marL="0" indent="0">
              <a:buNone/>
            </a:pPr>
            <a:r>
              <a:rPr lang="se-SE" i="1" dirty="0" err="1"/>
              <a:t>jillielistie</a:t>
            </a:r>
            <a:r>
              <a:rPr lang="se-SE" dirty="0"/>
              <a:t>			</a:t>
            </a:r>
            <a:r>
              <a:rPr lang="se-SE" dirty="0" smtClean="0"/>
              <a:t>			X</a:t>
            </a:r>
            <a:endParaRPr lang="se-SE" dirty="0"/>
          </a:p>
          <a:p>
            <a:pPr marL="0" indent="0">
              <a:buNone/>
            </a:pPr>
            <a:r>
              <a:rPr lang="se-SE" b="1" i="1" dirty="0" err="1"/>
              <a:t>jilleli</a:t>
            </a:r>
            <a:r>
              <a:rPr lang="se-SE" b="1" i="1" dirty="0"/>
              <a:t> </a:t>
            </a:r>
            <a:r>
              <a:rPr lang="se-SE" dirty="0"/>
              <a:t>	</a:t>
            </a:r>
            <a:r>
              <a:rPr lang="se-SE" dirty="0" smtClean="0"/>
              <a:t>	NOM.PL</a:t>
            </a:r>
            <a:r>
              <a:rPr lang="se-SE" dirty="0"/>
              <a:t>. 		</a:t>
            </a:r>
          </a:p>
          <a:p>
            <a:pPr marL="0" indent="0">
              <a:buNone/>
            </a:pPr>
            <a:r>
              <a:rPr lang="se-SE" i="1" dirty="0" err="1"/>
              <a:t>sisnjelen</a:t>
            </a:r>
            <a:r>
              <a:rPr lang="se-SE" dirty="0"/>
              <a:t>		</a:t>
            </a:r>
            <a:r>
              <a:rPr lang="se-SE" dirty="0" smtClean="0"/>
              <a:t>		GEN</a:t>
            </a:r>
            <a:r>
              <a:rPr lang="se-SE" dirty="0"/>
              <a:t>	</a:t>
            </a:r>
            <a:r>
              <a:rPr lang="se-SE" dirty="0" smtClean="0"/>
              <a:t>	X</a:t>
            </a:r>
            <a:endParaRPr lang="se-SE" dirty="0"/>
          </a:p>
          <a:p>
            <a:pPr marL="0" indent="0">
              <a:buNone/>
            </a:pPr>
            <a:r>
              <a:rPr lang="se-SE" i="1" dirty="0" err="1"/>
              <a:t>sisnjielisnie</a:t>
            </a:r>
            <a:r>
              <a:rPr lang="se-SE" dirty="0"/>
              <a:t>		</a:t>
            </a:r>
            <a:r>
              <a:rPr lang="se-SE" dirty="0" smtClean="0"/>
              <a:t>		GEN</a:t>
            </a:r>
            <a:r>
              <a:rPr lang="se-SE" dirty="0"/>
              <a:t>	</a:t>
            </a:r>
            <a:r>
              <a:rPr lang="se-SE" dirty="0" smtClean="0"/>
              <a:t>	X</a:t>
            </a:r>
            <a:endParaRPr lang="se-SE" dirty="0"/>
          </a:p>
          <a:p>
            <a:pPr marL="0" indent="0">
              <a:buNone/>
            </a:pPr>
            <a:r>
              <a:rPr lang="se-SE" i="1" dirty="0" err="1"/>
              <a:t>sisnjielistie</a:t>
            </a:r>
            <a:r>
              <a:rPr lang="se-SE" dirty="0"/>
              <a:t>		</a:t>
            </a:r>
            <a:r>
              <a:rPr lang="se-SE" dirty="0" smtClean="0"/>
              <a:t>		GEN</a:t>
            </a:r>
            <a:r>
              <a:rPr lang="se-SE" dirty="0"/>
              <a:t>	</a:t>
            </a:r>
            <a:r>
              <a:rPr lang="se-SE" dirty="0" smtClean="0"/>
              <a:t>	X</a:t>
            </a:r>
            <a:endParaRPr lang="se-SE" dirty="0"/>
          </a:p>
          <a:p>
            <a:pPr marL="0" indent="0">
              <a:buNone/>
            </a:pPr>
            <a:r>
              <a:rPr lang="se-SE" b="1" i="1" dirty="0" err="1"/>
              <a:t>sisnjeli</a:t>
            </a:r>
            <a:r>
              <a:rPr lang="se-SE" dirty="0"/>
              <a:t>	</a:t>
            </a:r>
            <a:r>
              <a:rPr lang="se-SE" dirty="0" smtClean="0"/>
              <a:t>	ACC</a:t>
            </a:r>
            <a:r>
              <a:rPr lang="se-SE" dirty="0"/>
              <a:t>, NOM.PL.		</a:t>
            </a:r>
          </a:p>
          <a:p>
            <a:pPr marL="0" indent="0">
              <a:buNone/>
            </a:pPr>
            <a:r>
              <a:rPr lang="se-SE" i="1" dirty="0" err="1"/>
              <a:t>vuelelen</a:t>
            </a:r>
            <a:r>
              <a:rPr lang="se-SE" dirty="0"/>
              <a:t> 	</a:t>
            </a:r>
            <a:r>
              <a:rPr lang="se-SE" dirty="0" smtClean="0"/>
              <a:t>	ACC </a:t>
            </a:r>
            <a:r>
              <a:rPr lang="se-SE" dirty="0"/>
              <a:t>	</a:t>
            </a:r>
            <a:r>
              <a:rPr lang="se-SE" dirty="0" smtClean="0"/>
              <a:t>	GEN</a:t>
            </a:r>
            <a:r>
              <a:rPr lang="se-SE" dirty="0"/>
              <a:t>	</a:t>
            </a:r>
            <a:r>
              <a:rPr lang="se-SE" dirty="0" smtClean="0"/>
              <a:t>	X</a:t>
            </a:r>
            <a:endParaRPr lang="se-SE" dirty="0"/>
          </a:p>
          <a:p>
            <a:pPr marL="0" indent="0">
              <a:buNone/>
            </a:pPr>
            <a:r>
              <a:rPr lang="se-SE" i="1" dirty="0" err="1"/>
              <a:t>vuelielisnie</a:t>
            </a:r>
            <a:r>
              <a:rPr lang="se-SE" dirty="0"/>
              <a:t> 		</a:t>
            </a:r>
            <a:r>
              <a:rPr lang="se-SE" dirty="0" smtClean="0"/>
              <a:t>		GEN</a:t>
            </a:r>
            <a:r>
              <a:rPr lang="se-SE" dirty="0"/>
              <a:t>	</a:t>
            </a:r>
          </a:p>
          <a:p>
            <a:pPr marL="0" indent="0">
              <a:buNone/>
            </a:pPr>
            <a:r>
              <a:rPr lang="se-SE" i="1" dirty="0" err="1"/>
              <a:t>vuelielistie</a:t>
            </a:r>
            <a:r>
              <a:rPr lang="se-SE" dirty="0"/>
              <a:t> 		</a:t>
            </a:r>
            <a:r>
              <a:rPr lang="se-SE" dirty="0" smtClean="0"/>
              <a:t>		GEN</a:t>
            </a:r>
            <a:r>
              <a:rPr lang="se-SE" dirty="0"/>
              <a:t>	</a:t>
            </a:r>
            <a:r>
              <a:rPr lang="se-SE" dirty="0" smtClean="0"/>
              <a:t>	X</a:t>
            </a:r>
            <a:endParaRPr lang="se-SE" dirty="0"/>
          </a:p>
          <a:p>
            <a:pPr marL="0" indent="0">
              <a:buNone/>
            </a:pPr>
            <a:r>
              <a:rPr lang="se-SE" b="1" i="1" dirty="0" err="1"/>
              <a:t>vueleli</a:t>
            </a:r>
            <a:r>
              <a:rPr lang="se-SE" dirty="0"/>
              <a:t>	</a:t>
            </a:r>
            <a:r>
              <a:rPr lang="se-SE" dirty="0" smtClean="0"/>
              <a:t>	NOM.PL</a:t>
            </a:r>
            <a:r>
              <a:rPr lang="se-SE" dirty="0"/>
              <a:t>.		</a:t>
            </a:r>
          </a:p>
          <a:p>
            <a:pPr marL="0" indent="0">
              <a:buNone/>
            </a:pPr>
            <a:r>
              <a:rPr lang="se-SE" i="1" dirty="0" err="1"/>
              <a:t>ålkolen</a:t>
            </a:r>
            <a:r>
              <a:rPr lang="se-SE" dirty="0"/>
              <a:t> 	</a:t>
            </a:r>
            <a:r>
              <a:rPr lang="se-SE" dirty="0" smtClean="0"/>
              <a:t>	ACC</a:t>
            </a:r>
            <a:r>
              <a:rPr lang="se-SE" dirty="0"/>
              <a:t>, GEN		</a:t>
            </a:r>
            <a:r>
              <a:rPr lang="se-SE" dirty="0" smtClean="0"/>
              <a:t>		X</a:t>
            </a:r>
            <a:endParaRPr lang="se-SE" dirty="0"/>
          </a:p>
          <a:p>
            <a:pPr marL="0" indent="0">
              <a:buNone/>
            </a:pPr>
            <a:r>
              <a:rPr lang="se-SE" i="1" dirty="0" err="1"/>
              <a:t>ålkoelisnie</a:t>
            </a:r>
            <a:r>
              <a:rPr lang="se-SE" dirty="0"/>
              <a:t> 	</a:t>
            </a:r>
            <a:r>
              <a:rPr lang="se-SE" dirty="0" smtClean="0"/>
              <a:t>	GEN</a:t>
            </a:r>
            <a:r>
              <a:rPr lang="se-SE" dirty="0"/>
              <a:t>	</a:t>
            </a:r>
            <a:r>
              <a:rPr lang="se-SE" dirty="0" smtClean="0"/>
              <a:t>	GEN</a:t>
            </a:r>
            <a:r>
              <a:rPr lang="se-SE" dirty="0"/>
              <a:t>	</a:t>
            </a:r>
            <a:r>
              <a:rPr lang="se-SE" dirty="0" smtClean="0"/>
              <a:t>	X</a:t>
            </a:r>
            <a:endParaRPr lang="se-SE" dirty="0"/>
          </a:p>
          <a:p>
            <a:pPr marL="0" indent="0">
              <a:buNone/>
            </a:pPr>
            <a:r>
              <a:rPr lang="se-SE" i="1" dirty="0" err="1"/>
              <a:t>ålkoelistie</a:t>
            </a:r>
            <a:r>
              <a:rPr lang="se-SE" dirty="0"/>
              <a:t> 	</a:t>
            </a:r>
            <a:r>
              <a:rPr lang="se-SE" dirty="0" smtClean="0"/>
              <a:t>	ACC</a:t>
            </a:r>
            <a:r>
              <a:rPr lang="se-SE" dirty="0"/>
              <a:t>	</a:t>
            </a:r>
            <a:r>
              <a:rPr lang="se-SE" dirty="0" smtClean="0"/>
              <a:t>	GEN</a:t>
            </a:r>
            <a:r>
              <a:rPr lang="se-SE" dirty="0"/>
              <a:t>	</a:t>
            </a:r>
            <a:r>
              <a:rPr lang="se-SE" dirty="0" smtClean="0"/>
              <a:t>	X</a:t>
            </a:r>
            <a:endParaRPr lang="se-SE" dirty="0"/>
          </a:p>
          <a:p>
            <a:pPr marL="0" indent="0">
              <a:buNone/>
            </a:pPr>
            <a:r>
              <a:rPr lang="se-SE" b="1" i="1" dirty="0" err="1"/>
              <a:t>ålkoli</a:t>
            </a:r>
            <a:r>
              <a:rPr lang="se-SE" b="1" i="1" dirty="0"/>
              <a:t> </a:t>
            </a:r>
            <a:r>
              <a:rPr lang="se-SE" dirty="0"/>
              <a:t>	</a:t>
            </a:r>
            <a:r>
              <a:rPr lang="se-SE" dirty="0" smtClean="0"/>
              <a:t>	ACC</a:t>
            </a:r>
            <a:r>
              <a:rPr lang="se-SE" dirty="0"/>
              <a:t>, NOM.PL.	GEN	</a:t>
            </a:r>
          </a:p>
          <a:p>
            <a:pPr marL="0" indent="0">
              <a:buNone/>
            </a:pPr>
            <a:endParaRPr lang="se-SE" dirty="0"/>
          </a:p>
        </p:txBody>
      </p:sp>
    </p:spTree>
    <p:extLst>
      <p:ext uri="{BB962C8B-B14F-4D97-AF65-F5344CB8AC3E}">
        <p14:creationId xmlns:p14="http://schemas.microsoft.com/office/powerpoint/2010/main" val="21742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23083"/>
            <a:ext cx="10515600" cy="1325563"/>
          </a:xfrm>
        </p:spPr>
        <p:txBody>
          <a:bodyPr/>
          <a:lstStyle/>
          <a:p>
            <a:r>
              <a:rPr lang="se-SE" dirty="0" err="1" smtClean="0"/>
              <a:t>Ackusativ</a:t>
            </a:r>
            <a:r>
              <a:rPr lang="se-SE" dirty="0" smtClean="0"/>
              <a:t> </a:t>
            </a:r>
            <a:r>
              <a:rPr lang="se-SE" dirty="0" err="1" smtClean="0"/>
              <a:t>singular</a:t>
            </a:r>
            <a:r>
              <a:rPr lang="se-SE" dirty="0" smtClean="0"/>
              <a:t> </a:t>
            </a:r>
            <a:r>
              <a:rPr lang="se-SE" dirty="0" err="1" smtClean="0"/>
              <a:t>och</a:t>
            </a:r>
            <a:r>
              <a:rPr lang="se-SE" dirty="0" smtClean="0"/>
              <a:t> </a:t>
            </a:r>
            <a:r>
              <a:rPr lang="se-SE" dirty="0" err="1" smtClean="0"/>
              <a:t>nominativ</a:t>
            </a:r>
            <a:r>
              <a:rPr lang="se-SE" dirty="0" smtClean="0"/>
              <a:t> </a:t>
            </a:r>
            <a:r>
              <a:rPr lang="se-SE" dirty="0" err="1" smtClean="0"/>
              <a:t>plural</a:t>
            </a:r>
            <a:endParaRPr lang="se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86766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sma-SE" sz="2000" dirty="0" smtClean="0"/>
              <a:t>(11)</a:t>
            </a:r>
          </a:p>
          <a:p>
            <a:pPr marL="0" indent="0">
              <a:buNone/>
            </a:pPr>
            <a:r>
              <a:rPr lang="sma-SE" sz="2000" b="1" i="1" dirty="0" smtClean="0"/>
              <a:t>Dom 		vuemie-m </a:t>
            </a:r>
            <a:r>
              <a:rPr lang="sma-SE" sz="2000" i="1" dirty="0" smtClean="0"/>
              <a:t>	lij 		joe 	bïevle 		sjïdte-me</a:t>
            </a:r>
            <a:r>
              <a:rPr lang="sma-SE" sz="2000" dirty="0" smtClean="0"/>
              <a:t> </a:t>
            </a:r>
          </a:p>
          <a:p>
            <a:pPr marL="0" indent="0">
              <a:buNone/>
            </a:pPr>
            <a:r>
              <a:rPr lang="sma-SE" sz="2000" dirty="0"/>
              <a:t>d</a:t>
            </a:r>
            <a:r>
              <a:rPr lang="sma-SE" sz="2000" dirty="0" smtClean="0"/>
              <a:t>en.där.</a:t>
            </a:r>
            <a:r>
              <a:rPr lang="sma-SE" sz="2000" cap="small" dirty="0" smtClean="0"/>
              <a:t>acc</a:t>
            </a:r>
            <a:r>
              <a:rPr lang="sma-SE" sz="2000" dirty="0" smtClean="0"/>
              <a:t> 	skogsdal-</a:t>
            </a:r>
            <a:r>
              <a:rPr lang="sma-SE" sz="2000" cap="small" dirty="0" smtClean="0"/>
              <a:t>acc</a:t>
            </a:r>
            <a:r>
              <a:rPr lang="sma-SE" sz="2000" dirty="0" smtClean="0"/>
              <a:t> 	</a:t>
            </a:r>
            <a:r>
              <a:rPr lang="sma-SE" sz="2000" cap="small" dirty="0" smtClean="0"/>
              <a:t>aux</a:t>
            </a:r>
            <a:r>
              <a:rPr lang="sma-SE" sz="2000" dirty="0" smtClean="0"/>
              <a:t>.</a:t>
            </a:r>
            <a:r>
              <a:rPr lang="sma-SE" sz="2000" cap="small" dirty="0" smtClean="0"/>
              <a:t>pst.3sg</a:t>
            </a:r>
            <a:r>
              <a:rPr lang="sma-SE" sz="2000" dirty="0" smtClean="0"/>
              <a:t> 	redan	barmark 	bli-</a:t>
            </a:r>
            <a:r>
              <a:rPr lang="sma-SE" sz="2000" cap="small" dirty="0" smtClean="0"/>
              <a:t>pptcp </a:t>
            </a:r>
          </a:p>
          <a:p>
            <a:pPr marL="0" indent="0">
              <a:buNone/>
            </a:pPr>
            <a:r>
              <a:rPr lang="sv-SE" sz="2000" dirty="0" smtClean="0"/>
              <a:t>’</a:t>
            </a:r>
            <a:r>
              <a:rPr lang="sma-SE" sz="2000" dirty="0" smtClean="0"/>
              <a:t>I den där skogsdalen hade det redan blivit barmark’</a:t>
            </a:r>
          </a:p>
          <a:p>
            <a:pPr marL="0" indent="0">
              <a:buNone/>
            </a:pPr>
            <a:endParaRPr lang="sma-SE" sz="2000" dirty="0" smtClean="0"/>
          </a:p>
          <a:p>
            <a:pPr marL="0" indent="0">
              <a:buNone/>
            </a:pPr>
            <a:r>
              <a:rPr lang="sma-SE" sz="2000" dirty="0" smtClean="0"/>
              <a:t>(12)</a:t>
            </a:r>
          </a:p>
          <a:p>
            <a:pPr marL="0" indent="0">
              <a:buNone/>
            </a:pPr>
            <a:r>
              <a:rPr lang="se-SE" sz="2000" i="1" dirty="0" err="1" smtClean="0"/>
              <a:t>dle</a:t>
            </a:r>
            <a:r>
              <a:rPr lang="se-SE" sz="2000" i="1" dirty="0"/>
              <a:t>	</a:t>
            </a:r>
            <a:r>
              <a:rPr lang="se-SE" sz="2000" i="1" dirty="0" err="1" smtClean="0"/>
              <a:t>tjoejkimen</a:t>
            </a:r>
            <a:r>
              <a:rPr lang="se-SE" sz="2000" i="1" dirty="0" smtClean="0"/>
              <a:t> 	</a:t>
            </a:r>
            <a:r>
              <a:rPr lang="se-SE" sz="2000" b="1" i="1" dirty="0" err="1" smtClean="0"/>
              <a:t>gåabpegem</a:t>
            </a:r>
            <a:r>
              <a:rPr lang="se-SE" sz="2000" b="1" i="1" dirty="0"/>
              <a:t>	</a:t>
            </a:r>
            <a:r>
              <a:rPr lang="se-SE" sz="2000" b="1" i="1" dirty="0" err="1" smtClean="0"/>
              <a:t>raedtie-m</a:t>
            </a:r>
            <a:r>
              <a:rPr lang="se-SE" sz="2000" b="1" i="1" dirty="0" smtClean="0"/>
              <a:t> </a:t>
            </a:r>
            <a:r>
              <a:rPr lang="se-SE" sz="2000" i="1" dirty="0" smtClean="0"/>
              <a:t>	</a:t>
            </a:r>
            <a:r>
              <a:rPr lang="se-SE" sz="2000" i="1" dirty="0" err="1" smtClean="0"/>
              <a:t>juktie</a:t>
            </a:r>
            <a:r>
              <a:rPr lang="se-SE" sz="2000" i="1" dirty="0" smtClean="0"/>
              <a:t> 	</a:t>
            </a:r>
            <a:r>
              <a:rPr lang="se-SE" sz="2000" i="1" dirty="0" err="1" smtClean="0"/>
              <a:t>dle</a:t>
            </a:r>
            <a:r>
              <a:rPr lang="se-SE" sz="2000" i="1" dirty="0" smtClean="0"/>
              <a:t> 	</a:t>
            </a:r>
            <a:r>
              <a:rPr lang="se-SE" sz="2000" i="1" dirty="0" err="1" smtClean="0"/>
              <a:t>råakedimen</a:t>
            </a:r>
            <a:endParaRPr lang="sma-SE" sz="2000" i="1" dirty="0" smtClean="0"/>
          </a:p>
          <a:p>
            <a:pPr marL="0" indent="0">
              <a:buNone/>
            </a:pPr>
            <a:r>
              <a:rPr lang="sma-SE" sz="2000" dirty="0" smtClean="0"/>
              <a:t>så	skida.</a:t>
            </a:r>
            <a:r>
              <a:rPr lang="sma-SE" sz="2000" cap="small" dirty="0" smtClean="0"/>
              <a:t>pst.1du</a:t>
            </a:r>
            <a:r>
              <a:rPr lang="sma-SE" sz="2000" dirty="0" smtClean="0"/>
              <a:t>	båda.</a:t>
            </a:r>
            <a:r>
              <a:rPr lang="sma-SE" sz="2000" cap="small" dirty="0" smtClean="0"/>
              <a:t>acc	</a:t>
            </a:r>
            <a:r>
              <a:rPr lang="sma-SE" sz="2000" dirty="0" smtClean="0"/>
              <a:t>	kant-</a:t>
            </a:r>
            <a:r>
              <a:rPr lang="sma-SE" sz="2000" cap="small" dirty="0" smtClean="0"/>
              <a:t>acc</a:t>
            </a:r>
            <a:r>
              <a:rPr lang="sma-SE" sz="2000" dirty="0" smtClean="0"/>
              <a:t>		så.att	så	träffa.</a:t>
            </a:r>
            <a:r>
              <a:rPr lang="sma-SE" sz="2000" cap="small" dirty="0" smtClean="0"/>
              <a:t>pst.1du</a:t>
            </a:r>
            <a:endParaRPr lang="sma-SE" sz="2000" cap="small" dirty="0"/>
          </a:p>
          <a:p>
            <a:pPr marL="0" indent="0">
              <a:buNone/>
            </a:pPr>
            <a:r>
              <a:rPr lang="sma-SE" sz="2000" dirty="0" smtClean="0"/>
              <a:t>‘Så skidade vi (två) längs varsin kant (av hjorden) så att vi </a:t>
            </a:r>
            <a:r>
              <a:rPr lang="sma-SE" sz="2000" dirty="0" smtClean="0"/>
              <a:t>träffades’</a:t>
            </a:r>
            <a:endParaRPr lang="sma-SE" sz="2000" dirty="0" smtClean="0"/>
          </a:p>
          <a:p>
            <a:pPr marL="0" indent="0">
              <a:buNone/>
            </a:pPr>
            <a:endParaRPr lang="sv-SE" dirty="0" smtClean="0"/>
          </a:p>
          <a:p>
            <a:pPr marL="0" indent="0">
              <a:buNone/>
            </a:pPr>
            <a:endParaRPr lang="se-SE" dirty="0"/>
          </a:p>
        </p:txBody>
      </p:sp>
    </p:spTree>
    <p:extLst>
      <p:ext uri="{BB962C8B-B14F-4D97-AF65-F5344CB8AC3E}">
        <p14:creationId xmlns:p14="http://schemas.microsoft.com/office/powerpoint/2010/main" val="24239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e-SE" dirty="0" err="1" smtClean="0"/>
              <a:t>Ackusativ</a:t>
            </a:r>
            <a:r>
              <a:rPr lang="se-SE" dirty="0" smtClean="0"/>
              <a:t> </a:t>
            </a:r>
            <a:r>
              <a:rPr lang="se-SE" dirty="0" err="1" smtClean="0"/>
              <a:t>singular</a:t>
            </a:r>
            <a:r>
              <a:rPr lang="se-SE" dirty="0" smtClean="0"/>
              <a:t> </a:t>
            </a:r>
            <a:r>
              <a:rPr lang="se-SE" dirty="0" err="1" smtClean="0"/>
              <a:t>och</a:t>
            </a:r>
            <a:r>
              <a:rPr lang="se-SE" dirty="0" smtClean="0"/>
              <a:t> </a:t>
            </a:r>
            <a:r>
              <a:rPr lang="se-SE" dirty="0" err="1" smtClean="0"/>
              <a:t>nominativ</a:t>
            </a:r>
            <a:r>
              <a:rPr lang="se-SE" dirty="0" smtClean="0"/>
              <a:t> </a:t>
            </a:r>
            <a:r>
              <a:rPr lang="se-SE" dirty="0" err="1" smtClean="0"/>
              <a:t>plural</a:t>
            </a:r>
            <a:endParaRPr lang="se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000" dirty="0" smtClean="0"/>
              <a:t>(13)</a:t>
            </a:r>
          </a:p>
          <a:p>
            <a:pPr marL="0" indent="0">
              <a:buNone/>
            </a:pPr>
            <a:r>
              <a:rPr lang="sv-SE" sz="2000" i="1" dirty="0" smtClean="0"/>
              <a:t>Men 	gosse 	</a:t>
            </a:r>
            <a:r>
              <a:rPr lang="sv-SE" sz="2000" i="1" dirty="0" err="1" smtClean="0"/>
              <a:t>båata</a:t>
            </a:r>
            <a:r>
              <a:rPr lang="sv-SE" sz="2000" i="1" dirty="0" smtClean="0"/>
              <a:t> 		</a:t>
            </a:r>
            <a:r>
              <a:rPr lang="sv-SE" sz="2000" i="1" dirty="0" err="1" smtClean="0"/>
              <a:t>luvlelen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dohkoe</a:t>
            </a:r>
            <a:r>
              <a:rPr lang="sv-SE" sz="2000" i="1" dirty="0" smtClean="0"/>
              <a:t>, </a:t>
            </a:r>
            <a:r>
              <a:rPr lang="sv-SE" sz="2000" i="1" dirty="0" err="1" smtClean="0"/>
              <a:t>dle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dïhte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jïenehke</a:t>
            </a:r>
            <a:r>
              <a:rPr lang="sv-SE" sz="2000" i="1" dirty="0" smtClean="0"/>
              <a:t> 		</a:t>
            </a:r>
            <a:r>
              <a:rPr lang="sv-SE" sz="2000" i="1" dirty="0" err="1" smtClean="0"/>
              <a:t>goh</a:t>
            </a:r>
            <a:r>
              <a:rPr lang="sv-SE" sz="2000" i="1" dirty="0" smtClean="0"/>
              <a:t> </a:t>
            </a:r>
          </a:p>
          <a:p>
            <a:pPr marL="0" indent="0">
              <a:buNone/>
            </a:pPr>
            <a:r>
              <a:rPr lang="sv-SE" sz="2000" dirty="0" smtClean="0"/>
              <a:t>men	när	komma.</a:t>
            </a:r>
            <a:r>
              <a:rPr lang="sv-SE" sz="2000" cap="small" dirty="0" smtClean="0"/>
              <a:t>prs.3sg</a:t>
            </a:r>
            <a:r>
              <a:rPr lang="sv-SE" sz="2000" dirty="0" smtClean="0"/>
              <a:t>	österut	dit	så 	den	huvudhjord	</a:t>
            </a:r>
            <a:r>
              <a:rPr lang="sv-SE" sz="2000" dirty="0" smtClean="0"/>
              <a:t>liksom</a:t>
            </a:r>
            <a:endParaRPr lang="sv-SE" sz="2000" dirty="0" smtClean="0"/>
          </a:p>
          <a:p>
            <a:pPr marL="0" indent="0">
              <a:buNone/>
            </a:pPr>
            <a:r>
              <a:rPr lang="sv-SE" sz="2000" i="1" dirty="0" err="1" smtClean="0"/>
              <a:t>tjåahkene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jallh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staanede</a:t>
            </a:r>
            <a:r>
              <a:rPr lang="sv-SE" sz="2000" i="1" dirty="0" smtClean="0"/>
              <a:t> 	</a:t>
            </a:r>
            <a:r>
              <a:rPr lang="sv-SE" sz="2000" b="1" i="1" dirty="0" err="1" smtClean="0"/>
              <a:t>dah</a:t>
            </a:r>
            <a:r>
              <a:rPr lang="sv-SE" sz="2000" b="1" i="1" dirty="0" smtClean="0"/>
              <a:t> 	</a:t>
            </a:r>
            <a:r>
              <a:rPr lang="sv-SE" sz="2000" b="1" i="1" dirty="0" err="1" smtClean="0"/>
              <a:t>deava</a:t>
            </a:r>
            <a:r>
              <a:rPr lang="sv-SE" sz="2000" b="1" i="1" dirty="0" smtClean="0"/>
              <a:t>-h</a:t>
            </a:r>
            <a:r>
              <a:rPr lang="sv-SE" sz="2000" i="1" dirty="0" smtClean="0"/>
              <a:t>, </a:t>
            </a:r>
            <a:r>
              <a:rPr lang="sv-SE" sz="2000" b="1" i="1" dirty="0" err="1" smtClean="0"/>
              <a:t>dah</a:t>
            </a:r>
            <a:r>
              <a:rPr lang="sv-SE" sz="2000" b="1" i="1" dirty="0" smtClean="0"/>
              <a:t> 	</a:t>
            </a:r>
            <a:r>
              <a:rPr lang="sv-SE" sz="2000" b="1" i="1" dirty="0" err="1" smtClean="0"/>
              <a:t>njuana</a:t>
            </a:r>
            <a:r>
              <a:rPr lang="sv-SE" sz="2000" b="1" i="1" dirty="0" smtClean="0"/>
              <a:t>-h</a:t>
            </a:r>
            <a:r>
              <a:rPr lang="sv-SE" sz="2000" i="1" dirty="0" smtClean="0"/>
              <a:t>	</a:t>
            </a:r>
            <a:r>
              <a:rPr lang="sv-SE" sz="2000" i="1" dirty="0" err="1" smtClean="0"/>
              <a:t>jïh</a:t>
            </a:r>
            <a:endParaRPr lang="sv-SE" sz="2000" i="1" dirty="0" smtClean="0"/>
          </a:p>
          <a:p>
            <a:pPr marL="0" indent="0">
              <a:buNone/>
            </a:pPr>
            <a:r>
              <a:rPr lang="sv-SE" sz="2000" dirty="0" smtClean="0"/>
              <a:t>samla.sig.</a:t>
            </a:r>
            <a:r>
              <a:rPr lang="sv-SE" sz="2000" cap="small" dirty="0" smtClean="0"/>
              <a:t>prs.3sg</a:t>
            </a:r>
            <a:r>
              <a:rPr lang="sv-SE" sz="2000" dirty="0" smtClean="0"/>
              <a:t>	eller	stanna.</a:t>
            </a:r>
            <a:r>
              <a:rPr lang="sv-SE" sz="2000" cap="small" dirty="0" smtClean="0"/>
              <a:t>prs.3sg</a:t>
            </a:r>
            <a:r>
              <a:rPr lang="sv-SE" sz="2000" dirty="0" smtClean="0"/>
              <a:t>	de	backe-</a:t>
            </a:r>
            <a:r>
              <a:rPr lang="sv-SE" sz="2000" cap="small" dirty="0" err="1" smtClean="0"/>
              <a:t>pl</a:t>
            </a:r>
            <a:r>
              <a:rPr lang="sv-SE" sz="2000" dirty="0" smtClean="0"/>
              <a:t>	 de 	udde-</a:t>
            </a:r>
            <a:r>
              <a:rPr lang="sv-SE" sz="2000" cap="small" dirty="0" err="1" smtClean="0"/>
              <a:t>pl</a:t>
            </a:r>
            <a:r>
              <a:rPr lang="sv-SE" sz="2000" dirty="0" smtClean="0"/>
              <a:t>		och</a:t>
            </a:r>
          </a:p>
          <a:p>
            <a:pPr marL="0" indent="0">
              <a:buNone/>
            </a:pPr>
            <a:r>
              <a:rPr lang="sv-SE" sz="2000" i="1" dirty="0" err="1" smtClean="0"/>
              <a:t>aalka</a:t>
            </a:r>
            <a:r>
              <a:rPr lang="sv-SE" sz="2000" i="1" dirty="0" smtClean="0"/>
              <a:t>		</a:t>
            </a:r>
            <a:r>
              <a:rPr lang="sv-SE" sz="2000" i="1" dirty="0" err="1" smtClean="0"/>
              <a:t>snööledh</a:t>
            </a:r>
            <a:endParaRPr lang="sv-SE" sz="2000" i="1" dirty="0" smtClean="0"/>
          </a:p>
          <a:p>
            <a:pPr marL="0" indent="0">
              <a:buNone/>
            </a:pPr>
            <a:r>
              <a:rPr lang="sv-SE" sz="2000" dirty="0" smtClean="0"/>
              <a:t>börja.</a:t>
            </a:r>
            <a:r>
              <a:rPr lang="sv-SE" sz="2000" cap="small" dirty="0" smtClean="0"/>
              <a:t>prs.3sg</a:t>
            </a:r>
            <a:r>
              <a:rPr lang="sv-SE" sz="2000" dirty="0" smtClean="0"/>
              <a:t>	</a:t>
            </a:r>
            <a:r>
              <a:rPr lang="sv-SE" sz="2000" dirty="0" err="1" smtClean="0"/>
              <a:t>beta.lite</a:t>
            </a:r>
            <a:r>
              <a:rPr lang="sv-SE" sz="2000" dirty="0" smtClean="0"/>
              <a:t>-</a:t>
            </a:r>
            <a:r>
              <a:rPr lang="sv-SE" sz="2000" cap="small" dirty="0" smtClean="0"/>
              <a:t>inf</a:t>
            </a:r>
          </a:p>
          <a:p>
            <a:pPr marL="0" indent="0">
              <a:buNone/>
            </a:pPr>
            <a:r>
              <a:rPr lang="sv-SE" sz="2000" dirty="0" smtClean="0"/>
              <a:t>’Men när den kommer dit österut, så samlar sig huvuddelen av hjorden eller stannar vid de där backarna och uddarna och börjar beta lite’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69758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smtClean="0"/>
              <a:t>	</a:t>
            </a:r>
            <a:r>
              <a:rPr lang="sv-SE" sz="2400" dirty="0" smtClean="0">
                <a:solidFill>
                  <a:schemeClr val="accent2"/>
                </a:solidFill>
              </a:rPr>
              <a:t>MÅL</a:t>
            </a:r>
            <a:r>
              <a:rPr lang="sv-SE" sz="2400" dirty="0" smtClean="0"/>
              <a:t> 		– 	</a:t>
            </a:r>
            <a:r>
              <a:rPr lang="sv-SE" sz="2400" dirty="0" smtClean="0">
                <a:solidFill>
                  <a:srgbClr val="FF0000"/>
                </a:solidFill>
              </a:rPr>
              <a:t>PLATS</a:t>
            </a:r>
            <a:r>
              <a:rPr lang="sv-SE" sz="2400" dirty="0" smtClean="0"/>
              <a:t>	 	– 	</a:t>
            </a:r>
            <a:r>
              <a:rPr lang="sv-SE" sz="2400" dirty="0" smtClean="0">
                <a:solidFill>
                  <a:schemeClr val="accent6"/>
                </a:solidFill>
              </a:rPr>
              <a:t>KÄLLA</a:t>
            </a:r>
            <a:r>
              <a:rPr lang="sv-SE" sz="2400" dirty="0" smtClean="0"/>
              <a:t> 		– 	</a:t>
            </a:r>
            <a:r>
              <a:rPr lang="sv-SE" sz="2400" b="1" dirty="0" smtClean="0">
                <a:solidFill>
                  <a:schemeClr val="accent1"/>
                </a:solidFill>
              </a:rPr>
              <a:t>VÄG</a:t>
            </a:r>
          </a:p>
          <a:p>
            <a:pPr marL="0" indent="0">
              <a:buNone/>
            </a:pPr>
            <a:endParaRPr lang="sv-SE" sz="2400" dirty="0" smtClean="0"/>
          </a:p>
          <a:p>
            <a:pPr marL="0" indent="0">
              <a:buNone/>
            </a:pPr>
            <a:r>
              <a:rPr lang="sv-SE" sz="2400" dirty="0" smtClean="0"/>
              <a:t>	</a:t>
            </a:r>
            <a:endParaRPr lang="se-SE" dirty="0"/>
          </a:p>
        </p:txBody>
      </p:sp>
      <p:pic>
        <p:nvPicPr>
          <p:cNvPr id="4" name="Bildobjekt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965" y="3274306"/>
            <a:ext cx="1213209" cy="951058"/>
          </a:xfrm>
          <a:prstGeom prst="rect">
            <a:avLst/>
          </a:prstGeom>
        </p:spPr>
      </p:pic>
      <p:pic>
        <p:nvPicPr>
          <p:cNvPr id="5" name="Bildobjekt 4" descr="Snowy mountains by altugg on DeviantAr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3274306"/>
            <a:ext cx="2048827" cy="1171964"/>
          </a:xfrm>
          <a:prstGeom prst="rect">
            <a:avLst/>
          </a:prstGeom>
        </p:spPr>
      </p:pic>
      <p:sp>
        <p:nvSpPr>
          <p:cNvPr id="6" name="Högerpil 5"/>
          <p:cNvSpPr/>
          <p:nvPr/>
        </p:nvSpPr>
        <p:spPr>
          <a:xfrm>
            <a:off x="1428749" y="3658394"/>
            <a:ext cx="2441395" cy="35353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e-SE"/>
          </a:p>
        </p:txBody>
      </p:sp>
      <p:sp>
        <p:nvSpPr>
          <p:cNvPr id="8" name="Högerpil 7"/>
          <p:cNvSpPr/>
          <p:nvPr/>
        </p:nvSpPr>
        <p:spPr>
          <a:xfrm>
            <a:off x="5852160" y="3658394"/>
            <a:ext cx="2415540" cy="353536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e-SE"/>
          </a:p>
        </p:txBody>
      </p:sp>
      <p:pic>
        <p:nvPicPr>
          <p:cNvPr id="9" name="Bildobjekt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8310" y="4446270"/>
            <a:ext cx="2480310" cy="377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770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e-SE" dirty="0" err="1" smtClean="0"/>
              <a:t>Ackusativ</a:t>
            </a:r>
            <a:r>
              <a:rPr lang="se-SE" dirty="0" smtClean="0"/>
              <a:t> </a:t>
            </a:r>
            <a:r>
              <a:rPr lang="se-SE" dirty="0" err="1" smtClean="0"/>
              <a:t>singular</a:t>
            </a:r>
            <a:r>
              <a:rPr lang="se-SE" dirty="0" smtClean="0"/>
              <a:t> </a:t>
            </a:r>
            <a:r>
              <a:rPr lang="se-SE" dirty="0" err="1" smtClean="0"/>
              <a:t>och</a:t>
            </a:r>
            <a:r>
              <a:rPr lang="se-SE" dirty="0" smtClean="0"/>
              <a:t> </a:t>
            </a:r>
            <a:r>
              <a:rPr lang="se-SE" dirty="0" err="1" smtClean="0"/>
              <a:t>nominativ</a:t>
            </a:r>
            <a:r>
              <a:rPr lang="se-SE" dirty="0" smtClean="0"/>
              <a:t> </a:t>
            </a:r>
            <a:r>
              <a:rPr lang="se-SE" dirty="0" err="1" smtClean="0"/>
              <a:t>plural</a:t>
            </a:r>
            <a:endParaRPr lang="se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2000" dirty="0" smtClean="0"/>
              <a:t>(14)</a:t>
            </a:r>
          </a:p>
          <a:p>
            <a:pPr marL="0" indent="0">
              <a:buNone/>
            </a:pPr>
            <a:r>
              <a:rPr lang="sv-SE" sz="2000" i="1" dirty="0" smtClean="0"/>
              <a:t>Dam 	</a:t>
            </a:r>
            <a:r>
              <a:rPr lang="sv-SE" sz="2000" i="1" dirty="0" err="1" smtClean="0"/>
              <a:t>jïenehke</a:t>
            </a:r>
            <a:r>
              <a:rPr lang="sv-SE" sz="2000" i="1" dirty="0" smtClean="0"/>
              <a:t>-m 	</a:t>
            </a:r>
            <a:r>
              <a:rPr lang="sv-SE" sz="2000" i="1" dirty="0" err="1" smtClean="0"/>
              <a:t>dle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jeatjah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almetjh</a:t>
            </a:r>
            <a:r>
              <a:rPr lang="sv-SE" sz="2000" i="1" dirty="0" smtClean="0"/>
              <a:t> 		</a:t>
            </a:r>
            <a:r>
              <a:rPr lang="sv-SE" sz="2000" i="1" dirty="0" err="1" smtClean="0"/>
              <a:t>vuejiehtin</a:t>
            </a:r>
            <a:r>
              <a:rPr lang="sv-SE" sz="2000" i="1" dirty="0" smtClean="0"/>
              <a:t> 	</a:t>
            </a:r>
            <a:r>
              <a:rPr lang="sv-SE" sz="2000" b="1" i="1" dirty="0" smtClean="0"/>
              <a:t>dam </a:t>
            </a:r>
            <a:r>
              <a:rPr lang="sv-SE" sz="2000" b="1" dirty="0" smtClean="0"/>
              <a:t>	</a:t>
            </a:r>
          </a:p>
          <a:p>
            <a:pPr marL="0" indent="0">
              <a:buNone/>
            </a:pPr>
            <a:r>
              <a:rPr lang="sv-SE" sz="2000" dirty="0" err="1" smtClean="0"/>
              <a:t>Den.</a:t>
            </a:r>
            <a:r>
              <a:rPr lang="sv-SE" sz="2000" cap="small" dirty="0" err="1" smtClean="0"/>
              <a:t>acc</a:t>
            </a:r>
            <a:r>
              <a:rPr lang="sv-SE" sz="2000" dirty="0" smtClean="0"/>
              <a:t>	huvudhjord-</a:t>
            </a:r>
            <a:r>
              <a:rPr lang="sv-SE" sz="2000" cap="small" dirty="0" err="1" smtClean="0"/>
              <a:t>acc</a:t>
            </a:r>
            <a:r>
              <a:rPr lang="sv-SE" sz="2000" dirty="0" smtClean="0"/>
              <a:t>	så	andra	människa.</a:t>
            </a:r>
            <a:r>
              <a:rPr lang="sv-SE" sz="2000" cap="small" dirty="0" smtClean="0"/>
              <a:t>pl</a:t>
            </a:r>
            <a:r>
              <a:rPr lang="sv-SE" sz="2000" dirty="0" smtClean="0"/>
              <a:t>	driva.</a:t>
            </a:r>
            <a:r>
              <a:rPr lang="sv-SE" sz="2000" cap="small" dirty="0" smtClean="0"/>
              <a:t>pst.3pl</a:t>
            </a:r>
            <a:r>
              <a:rPr lang="sv-SE" sz="2000" dirty="0" smtClean="0"/>
              <a:t>	den	</a:t>
            </a:r>
          </a:p>
          <a:p>
            <a:pPr marL="0" indent="0">
              <a:buNone/>
            </a:pPr>
            <a:r>
              <a:rPr lang="sv-SE" sz="2000" b="1" i="1" dirty="0" err="1" smtClean="0"/>
              <a:t>vuemie</a:t>
            </a:r>
            <a:r>
              <a:rPr lang="sv-SE" sz="2000" b="1" i="1" dirty="0" smtClean="0"/>
              <a:t>-m</a:t>
            </a:r>
            <a:r>
              <a:rPr lang="sv-SE" sz="2000" i="1" dirty="0" smtClean="0"/>
              <a:t> 	</a:t>
            </a:r>
            <a:r>
              <a:rPr lang="sv-SE" sz="2000" b="1" i="1" dirty="0" err="1" smtClean="0"/>
              <a:t>bæjjese</a:t>
            </a:r>
            <a:endParaRPr lang="sv-SE" sz="2000" i="1" dirty="0" smtClean="0"/>
          </a:p>
          <a:p>
            <a:pPr marL="0" indent="0">
              <a:buNone/>
            </a:pPr>
            <a:r>
              <a:rPr lang="sv-SE" sz="2000" dirty="0" smtClean="0"/>
              <a:t>skogsdal-</a:t>
            </a:r>
            <a:r>
              <a:rPr lang="sv-SE" sz="2000" dirty="0" err="1" smtClean="0"/>
              <a:t>a</a:t>
            </a:r>
            <a:r>
              <a:rPr lang="sv-SE" sz="2000" cap="small" dirty="0" err="1" smtClean="0"/>
              <a:t>cc</a:t>
            </a:r>
            <a:r>
              <a:rPr lang="sv-SE" sz="2000" dirty="0" smtClean="0"/>
              <a:t>	upp</a:t>
            </a:r>
          </a:p>
          <a:p>
            <a:pPr marL="0" indent="0">
              <a:buNone/>
            </a:pPr>
            <a:r>
              <a:rPr lang="sv-SE" sz="2000" dirty="0" smtClean="0"/>
              <a:t>’Andra människor drev huvuddelen av hjorden uppför skogsdalen’</a:t>
            </a:r>
          </a:p>
          <a:p>
            <a:pPr marL="0" indent="0">
              <a:buNone/>
            </a:pP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(15)</a:t>
            </a:r>
          </a:p>
          <a:p>
            <a:pPr marL="0" indent="0">
              <a:buNone/>
            </a:pPr>
            <a:r>
              <a:rPr lang="sv-SE" sz="2000" i="1" dirty="0" err="1" smtClean="0"/>
              <a:t>Sleerh</a:t>
            </a:r>
            <a:r>
              <a:rPr lang="sv-SE" sz="2000" i="1" dirty="0" smtClean="0"/>
              <a:t> 		dam 	</a:t>
            </a:r>
            <a:r>
              <a:rPr lang="sv-SE" sz="2000" i="1" dirty="0" err="1" smtClean="0"/>
              <a:t>varki</a:t>
            </a:r>
            <a:r>
              <a:rPr lang="sv-SE" sz="2000" i="1" dirty="0" smtClean="0"/>
              <a:t> 	</a:t>
            </a:r>
            <a:r>
              <a:rPr lang="sv-SE" sz="2000" b="1" i="1" dirty="0" smtClean="0"/>
              <a:t>dom 		</a:t>
            </a:r>
            <a:r>
              <a:rPr lang="sv-SE" sz="2000" b="1" i="1" dirty="0" err="1" smtClean="0"/>
              <a:t>deava</a:t>
            </a:r>
            <a:r>
              <a:rPr lang="sv-SE" sz="2000" b="1" i="1" dirty="0" smtClean="0"/>
              <a:t>-m 	</a:t>
            </a:r>
            <a:r>
              <a:rPr lang="sv-SE" sz="2000" b="1" i="1" dirty="0" err="1" smtClean="0"/>
              <a:t>våålese</a:t>
            </a:r>
            <a:endParaRPr lang="sv-SE" sz="2000" b="1" i="1" dirty="0" smtClean="0"/>
          </a:p>
          <a:p>
            <a:pPr marL="0" indent="0">
              <a:buNone/>
            </a:pPr>
            <a:r>
              <a:rPr lang="sv-SE" sz="2000" dirty="0"/>
              <a:t>s</a:t>
            </a:r>
            <a:r>
              <a:rPr lang="sv-SE" sz="2000" dirty="0" smtClean="0"/>
              <a:t>länga.</a:t>
            </a:r>
            <a:r>
              <a:rPr lang="sv-SE" sz="2000" cap="small" dirty="0" smtClean="0"/>
              <a:t>imp.2sg</a:t>
            </a:r>
            <a:r>
              <a:rPr lang="sv-SE" sz="2000" dirty="0" smtClean="0"/>
              <a:t>	</a:t>
            </a:r>
            <a:r>
              <a:rPr lang="sv-SE" sz="2000" dirty="0" err="1" smtClean="0"/>
              <a:t>den.a</a:t>
            </a:r>
            <a:r>
              <a:rPr lang="sv-SE" sz="2000" cap="small" dirty="0" err="1" smtClean="0"/>
              <a:t>cc</a:t>
            </a:r>
            <a:r>
              <a:rPr lang="sv-SE" sz="2000" dirty="0" smtClean="0"/>
              <a:t>	fort	</a:t>
            </a:r>
            <a:r>
              <a:rPr lang="sv-SE" sz="2000" dirty="0" err="1" smtClean="0"/>
              <a:t>den.där.</a:t>
            </a:r>
            <a:r>
              <a:rPr lang="sv-SE" sz="2000" cap="small" dirty="0" err="1" smtClean="0"/>
              <a:t>acc</a:t>
            </a:r>
            <a:r>
              <a:rPr lang="sv-SE" sz="2000" dirty="0" smtClean="0"/>
              <a:t>	backe-</a:t>
            </a:r>
            <a:r>
              <a:rPr lang="sv-SE" sz="2000" cap="small" dirty="0" err="1" smtClean="0"/>
              <a:t>acc</a:t>
            </a:r>
            <a:r>
              <a:rPr lang="sv-SE" sz="2000" dirty="0" smtClean="0"/>
              <a:t>	nedför</a:t>
            </a:r>
          </a:p>
          <a:p>
            <a:pPr marL="0" indent="0">
              <a:buNone/>
            </a:pPr>
            <a:r>
              <a:rPr lang="sv-SE" sz="2000" dirty="0" smtClean="0"/>
              <a:t>’Släng den fort nedför den där backen’</a:t>
            </a:r>
            <a:endParaRPr lang="sv-SE" sz="2000" dirty="0"/>
          </a:p>
          <a:p>
            <a:pPr marL="0" indent="0">
              <a:buNone/>
            </a:pPr>
            <a:endParaRPr lang="se-SE" dirty="0"/>
          </a:p>
        </p:txBody>
      </p:sp>
    </p:spTree>
    <p:extLst>
      <p:ext uri="{BB962C8B-B14F-4D97-AF65-F5344CB8AC3E}">
        <p14:creationId xmlns:p14="http://schemas.microsoft.com/office/powerpoint/2010/main" val="5213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e-SE" dirty="0" err="1" smtClean="0"/>
              <a:t>Ackusativ</a:t>
            </a:r>
            <a:r>
              <a:rPr lang="se-SE" dirty="0" smtClean="0"/>
              <a:t> </a:t>
            </a:r>
            <a:r>
              <a:rPr lang="se-SE" dirty="0" err="1" smtClean="0"/>
              <a:t>singular</a:t>
            </a:r>
            <a:r>
              <a:rPr lang="se-SE" dirty="0" smtClean="0"/>
              <a:t> </a:t>
            </a:r>
            <a:r>
              <a:rPr lang="se-SE" dirty="0" err="1" smtClean="0"/>
              <a:t>och</a:t>
            </a:r>
            <a:r>
              <a:rPr lang="se-SE" dirty="0" smtClean="0"/>
              <a:t> </a:t>
            </a:r>
            <a:r>
              <a:rPr lang="se-SE" dirty="0" err="1" smtClean="0"/>
              <a:t>nominativ</a:t>
            </a:r>
            <a:r>
              <a:rPr lang="se-SE" dirty="0" smtClean="0"/>
              <a:t> </a:t>
            </a:r>
            <a:r>
              <a:rPr lang="se-SE" dirty="0" err="1" smtClean="0"/>
              <a:t>plural</a:t>
            </a:r>
            <a:endParaRPr lang="se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e-SE" sz="2000" dirty="0" smtClean="0"/>
              <a:t>(16)</a:t>
            </a:r>
            <a:endParaRPr lang="se-SE" sz="2000" dirty="0"/>
          </a:p>
          <a:p>
            <a:pPr marL="0" indent="0">
              <a:buNone/>
            </a:pPr>
            <a:r>
              <a:rPr lang="sv-SE" sz="2000" i="1" dirty="0" err="1" smtClean="0"/>
              <a:t>Bovtsh</a:t>
            </a:r>
            <a:r>
              <a:rPr lang="sv-SE" sz="2000" i="1" dirty="0" smtClean="0"/>
              <a:t> 	lin 		</a:t>
            </a:r>
            <a:r>
              <a:rPr lang="sv-SE" sz="2000" i="1" dirty="0" err="1" smtClean="0"/>
              <a:t>dellie</a:t>
            </a:r>
            <a:r>
              <a:rPr lang="sv-SE" sz="2000" i="1" dirty="0" smtClean="0"/>
              <a:t> 	</a:t>
            </a:r>
            <a:r>
              <a:rPr lang="sv-SE" sz="2000" b="1" i="1" dirty="0" err="1" smtClean="0"/>
              <a:t>jïllene</a:t>
            </a:r>
            <a:r>
              <a:rPr lang="sv-SE" sz="2000" i="1" dirty="0" smtClean="0"/>
              <a:t> 	</a:t>
            </a:r>
            <a:r>
              <a:rPr lang="sv-SE" sz="2000" b="1" i="1" dirty="0" err="1" smtClean="0"/>
              <a:t>krïensebeala</a:t>
            </a:r>
            <a:r>
              <a:rPr lang="sv-SE" sz="2000" b="1" i="1" dirty="0" smtClean="0"/>
              <a:t>-h 	</a:t>
            </a:r>
            <a:r>
              <a:rPr lang="sv-SE" sz="2000" b="1" i="1" dirty="0" err="1" smtClean="0"/>
              <a:t>jïh</a:t>
            </a:r>
            <a:r>
              <a:rPr lang="sv-SE" sz="2000" b="1" i="1" dirty="0" smtClean="0"/>
              <a:t> 	</a:t>
            </a:r>
            <a:r>
              <a:rPr lang="sv-SE" sz="2000" b="1" i="1" dirty="0" err="1" smtClean="0"/>
              <a:t>dah</a:t>
            </a:r>
            <a:r>
              <a:rPr lang="sv-SE" sz="2000" b="1" i="1" dirty="0" smtClean="0"/>
              <a:t> 	</a:t>
            </a:r>
            <a:r>
              <a:rPr lang="sv-SE" sz="2000" b="1" i="1" dirty="0" err="1" smtClean="0"/>
              <a:t>vaartoebielie</a:t>
            </a:r>
            <a:r>
              <a:rPr lang="sv-SE" sz="2000" b="1" i="1" dirty="0" smtClean="0"/>
              <a:t>-h</a:t>
            </a:r>
          </a:p>
          <a:p>
            <a:pPr marL="0" indent="0">
              <a:buNone/>
            </a:pPr>
            <a:r>
              <a:rPr lang="sv-SE" sz="2000" dirty="0" smtClean="0"/>
              <a:t>ren.</a:t>
            </a:r>
            <a:r>
              <a:rPr lang="sv-SE" sz="2000" cap="small" dirty="0" smtClean="0"/>
              <a:t>pl</a:t>
            </a:r>
            <a:r>
              <a:rPr lang="sv-SE" sz="2000" dirty="0" smtClean="0"/>
              <a:t>	vara.</a:t>
            </a:r>
            <a:r>
              <a:rPr lang="sv-SE" sz="2000" cap="small" dirty="0" smtClean="0"/>
              <a:t>pst.3pl</a:t>
            </a:r>
            <a:r>
              <a:rPr lang="sv-SE" sz="2000" dirty="0" smtClean="0"/>
              <a:t>	så	uppe	gränsområde-</a:t>
            </a:r>
            <a:r>
              <a:rPr lang="sv-SE" sz="2000" cap="small" dirty="0" err="1" smtClean="0"/>
              <a:t>pl</a:t>
            </a:r>
            <a:r>
              <a:rPr lang="sv-SE" sz="2000" dirty="0" smtClean="0"/>
              <a:t>	och	de	fjällsida-</a:t>
            </a:r>
            <a:r>
              <a:rPr lang="sv-SE" sz="2000" cap="small" dirty="0" err="1" smtClean="0"/>
              <a:t>pl</a:t>
            </a:r>
            <a:endParaRPr lang="sv-SE" sz="2000" cap="small" dirty="0" smtClean="0"/>
          </a:p>
          <a:p>
            <a:pPr marL="0" indent="0">
              <a:buNone/>
            </a:pPr>
            <a:r>
              <a:rPr lang="sv-SE" sz="2000" dirty="0" smtClean="0"/>
              <a:t>‘Renarna var så uppe i gränsområdena och på de fjällsidorna’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188986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e-SE" dirty="0" err="1" smtClean="0"/>
              <a:t>Adverb</a:t>
            </a:r>
            <a:r>
              <a:rPr lang="se-SE" dirty="0" smtClean="0"/>
              <a:t> </a:t>
            </a:r>
            <a:r>
              <a:rPr lang="se-SE" dirty="0" err="1" smtClean="0"/>
              <a:t>eller</a:t>
            </a:r>
            <a:r>
              <a:rPr lang="se-SE" dirty="0" smtClean="0"/>
              <a:t> adposition?</a:t>
            </a:r>
            <a:endParaRPr lang="se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e-SE" sz="2000" dirty="0" smtClean="0"/>
              <a:t>(17)</a:t>
            </a:r>
          </a:p>
          <a:p>
            <a:pPr marL="0" indent="0">
              <a:buNone/>
            </a:pPr>
            <a:r>
              <a:rPr lang="sv-SE" sz="2000" i="1" dirty="0" err="1"/>
              <a:t>K</a:t>
            </a:r>
            <a:r>
              <a:rPr lang="sv-SE" sz="2000" i="1" dirty="0" err="1" smtClean="0"/>
              <a:t>rievvie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gujht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aaj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dle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gååteje</a:t>
            </a:r>
            <a:r>
              <a:rPr lang="sv-SE" sz="2000" i="1" dirty="0" smtClean="0"/>
              <a:t> 		</a:t>
            </a:r>
            <a:r>
              <a:rPr lang="sv-SE" sz="2000" i="1" dirty="0" smtClean="0"/>
              <a:t>	</a:t>
            </a:r>
            <a:r>
              <a:rPr lang="sv-SE" sz="2000" b="1" i="1" dirty="0" err="1" smtClean="0"/>
              <a:t>våålese</a:t>
            </a:r>
            <a:r>
              <a:rPr lang="sv-SE" sz="2000" b="1" i="1" dirty="0" smtClean="0"/>
              <a:t> </a:t>
            </a:r>
            <a:r>
              <a:rPr lang="sv-SE" sz="2000" b="1" i="1" dirty="0" smtClean="0"/>
              <a:t>	dam 	</a:t>
            </a:r>
            <a:r>
              <a:rPr lang="sv-SE" sz="2000" b="1" i="1" dirty="0" err="1" smtClean="0"/>
              <a:t>bijhbielie</a:t>
            </a:r>
            <a:r>
              <a:rPr lang="sv-SE" sz="2000" b="1" i="1" dirty="0" smtClean="0"/>
              <a:t>-m</a:t>
            </a:r>
            <a:endParaRPr lang="sv-SE" sz="2000" b="1" i="1" dirty="0"/>
          </a:p>
          <a:p>
            <a:pPr marL="0" indent="0">
              <a:buNone/>
            </a:pPr>
            <a:r>
              <a:rPr lang="sv-SE" sz="2000" dirty="0" smtClean="0"/>
              <a:t>hjord	</a:t>
            </a:r>
            <a:r>
              <a:rPr lang="sv-SE" sz="2000" dirty="0" err="1" smtClean="0"/>
              <a:t>i.alla.fall</a:t>
            </a:r>
            <a:r>
              <a:rPr lang="sv-SE" sz="2000" dirty="0" smtClean="0"/>
              <a:t>	också	så	börja.beta.</a:t>
            </a:r>
            <a:r>
              <a:rPr lang="sv-SE" sz="2000" cap="small" dirty="0" smtClean="0"/>
              <a:t>prs.3sg</a:t>
            </a:r>
            <a:r>
              <a:rPr lang="sv-SE" sz="2000" dirty="0" smtClean="0"/>
              <a:t>	ned	</a:t>
            </a:r>
            <a:r>
              <a:rPr lang="sv-SE" sz="2000" dirty="0" err="1" smtClean="0"/>
              <a:t>den.</a:t>
            </a:r>
            <a:r>
              <a:rPr lang="sv-SE" sz="2000" cap="small" dirty="0" err="1" smtClean="0"/>
              <a:t>acc</a:t>
            </a:r>
            <a:r>
              <a:rPr lang="sv-SE" sz="2000" dirty="0" smtClean="0"/>
              <a:t>	översidan-</a:t>
            </a:r>
            <a:r>
              <a:rPr lang="sv-SE" sz="2000" cap="small" dirty="0" err="1" smtClean="0"/>
              <a:t>acc</a:t>
            </a:r>
            <a:endParaRPr lang="sv-SE" sz="2000" cap="small" dirty="0" smtClean="0"/>
          </a:p>
          <a:p>
            <a:pPr marL="0" indent="0">
              <a:buNone/>
            </a:pPr>
            <a:r>
              <a:rPr lang="sv-SE" sz="2000" dirty="0" smtClean="0"/>
              <a:t>’Hjorden började i alla fall också beta sig </a:t>
            </a:r>
            <a:r>
              <a:rPr lang="sv-SE" sz="2000" dirty="0" smtClean="0"/>
              <a:t>ned längs </a:t>
            </a:r>
            <a:r>
              <a:rPr lang="sv-SE" sz="2000" dirty="0" smtClean="0"/>
              <a:t>översidan’</a:t>
            </a:r>
          </a:p>
          <a:p>
            <a:pPr marL="0" indent="0">
              <a:buNone/>
            </a:pP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(18)</a:t>
            </a:r>
          </a:p>
          <a:p>
            <a:pPr marL="0" indent="0">
              <a:buNone/>
            </a:pPr>
            <a:r>
              <a:rPr lang="sv-SE" sz="2000" i="1" dirty="0" err="1" smtClean="0"/>
              <a:t>Jïh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dle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vöölkimh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numhtíe</a:t>
            </a:r>
            <a:r>
              <a:rPr lang="sv-SE" sz="2000" i="1" dirty="0" smtClean="0"/>
              <a:t> 		</a:t>
            </a:r>
            <a:r>
              <a:rPr lang="sv-SE" sz="2000" i="1" dirty="0" err="1" smtClean="0"/>
              <a:t>juhtien</a:t>
            </a:r>
            <a:r>
              <a:rPr lang="sv-SE" sz="2000" i="1" dirty="0" smtClean="0"/>
              <a:t> 		</a:t>
            </a:r>
            <a:r>
              <a:rPr lang="sv-SE" sz="2000" b="1" i="1" dirty="0" err="1" smtClean="0"/>
              <a:t>våålese</a:t>
            </a:r>
            <a:r>
              <a:rPr lang="sv-SE" sz="2000" b="1" i="1" dirty="0" smtClean="0"/>
              <a:t> 	dam 	</a:t>
            </a:r>
            <a:r>
              <a:rPr lang="sv-SE" sz="2000" b="1" i="1" dirty="0" err="1" smtClean="0"/>
              <a:t>jaevrie</a:t>
            </a:r>
            <a:r>
              <a:rPr lang="sv-SE" sz="2000" b="1" i="1" dirty="0" smtClean="0"/>
              <a:t>-m</a:t>
            </a:r>
          </a:p>
          <a:p>
            <a:pPr marL="0" indent="0">
              <a:buNone/>
            </a:pPr>
            <a:r>
              <a:rPr lang="se-SE" sz="2000" dirty="0" err="1" smtClean="0"/>
              <a:t>Och</a:t>
            </a:r>
            <a:r>
              <a:rPr lang="se-SE" sz="2000" dirty="0" smtClean="0"/>
              <a:t>	</a:t>
            </a:r>
            <a:r>
              <a:rPr lang="se-SE" sz="2000" dirty="0" err="1" smtClean="0"/>
              <a:t>så</a:t>
            </a:r>
            <a:r>
              <a:rPr lang="se-SE" sz="2000" dirty="0" smtClean="0"/>
              <a:t>	ge.</a:t>
            </a:r>
            <a:r>
              <a:rPr lang="se-SE" sz="2000" dirty="0" err="1" smtClean="0"/>
              <a:t>sig</a:t>
            </a:r>
            <a:r>
              <a:rPr lang="se-SE" sz="2000" dirty="0" smtClean="0"/>
              <a:t>.av.</a:t>
            </a:r>
            <a:r>
              <a:rPr lang="se-SE" sz="2000" cap="small" dirty="0" smtClean="0"/>
              <a:t>pst.</a:t>
            </a:r>
            <a:r>
              <a:rPr lang="se-SE" sz="2000" cap="small" dirty="0" err="1" smtClean="0"/>
              <a:t>1pl</a:t>
            </a:r>
            <a:r>
              <a:rPr lang="se-SE" sz="2000" dirty="0" smtClean="0"/>
              <a:t>	</a:t>
            </a:r>
            <a:r>
              <a:rPr lang="se-SE" sz="2000" dirty="0" err="1" smtClean="0"/>
              <a:t>på</a:t>
            </a:r>
            <a:r>
              <a:rPr lang="se-SE" sz="2000" dirty="0" smtClean="0"/>
              <a:t>.</a:t>
            </a:r>
            <a:r>
              <a:rPr lang="se-SE" sz="2000" dirty="0" err="1" smtClean="0"/>
              <a:t>så</a:t>
            </a:r>
            <a:r>
              <a:rPr lang="se-SE" sz="2000" dirty="0" smtClean="0"/>
              <a:t>.</a:t>
            </a:r>
            <a:r>
              <a:rPr lang="se-SE" sz="2000" dirty="0" err="1" smtClean="0"/>
              <a:t>sätt</a:t>
            </a:r>
            <a:r>
              <a:rPr lang="se-SE" sz="2000" dirty="0" smtClean="0"/>
              <a:t>	</a:t>
            </a:r>
            <a:r>
              <a:rPr lang="se-SE" sz="2000" dirty="0" err="1" smtClean="0"/>
              <a:t>flyttande</a:t>
            </a:r>
            <a:r>
              <a:rPr lang="se-SE" sz="2000" dirty="0" smtClean="0"/>
              <a:t>	</a:t>
            </a:r>
            <a:r>
              <a:rPr lang="se-SE" sz="2000" dirty="0" err="1" smtClean="0"/>
              <a:t>ned</a:t>
            </a:r>
            <a:r>
              <a:rPr lang="se-SE" sz="2000" dirty="0" smtClean="0"/>
              <a:t>	</a:t>
            </a:r>
            <a:r>
              <a:rPr lang="se-SE" sz="2000" dirty="0" err="1" smtClean="0"/>
              <a:t>den</a:t>
            </a:r>
            <a:r>
              <a:rPr lang="se-SE" sz="2000" dirty="0" smtClean="0"/>
              <a:t>.</a:t>
            </a:r>
            <a:r>
              <a:rPr lang="se-SE" sz="2000" cap="small" dirty="0" err="1" smtClean="0"/>
              <a:t>acc</a:t>
            </a:r>
            <a:r>
              <a:rPr lang="se-SE" sz="2000" dirty="0" smtClean="0"/>
              <a:t>	</a:t>
            </a:r>
            <a:r>
              <a:rPr lang="se-SE" sz="2000" dirty="0" err="1" smtClean="0"/>
              <a:t>sjö-</a:t>
            </a:r>
            <a:r>
              <a:rPr lang="se-SE" sz="2000" cap="small" dirty="0" err="1" smtClean="0"/>
              <a:t>acc</a:t>
            </a:r>
            <a:endParaRPr lang="se-SE" sz="2000" cap="small" dirty="0"/>
          </a:p>
          <a:p>
            <a:pPr marL="0" indent="0">
              <a:buNone/>
            </a:pPr>
            <a:r>
              <a:rPr lang="se-SE" sz="2000" dirty="0" smtClean="0"/>
              <a:t>‘</a:t>
            </a:r>
            <a:r>
              <a:rPr lang="se-SE" sz="2000" dirty="0" err="1" smtClean="0"/>
              <a:t>Och</a:t>
            </a:r>
            <a:r>
              <a:rPr lang="se-SE" sz="2000" dirty="0" smtClean="0"/>
              <a:t> </a:t>
            </a:r>
            <a:r>
              <a:rPr lang="se-SE" sz="2000" dirty="0" err="1" smtClean="0"/>
              <a:t>så</a:t>
            </a:r>
            <a:r>
              <a:rPr lang="se-SE" sz="2000" dirty="0" smtClean="0"/>
              <a:t> </a:t>
            </a:r>
            <a:r>
              <a:rPr lang="se-SE" sz="2000" dirty="0" err="1" smtClean="0"/>
              <a:t>gav</a:t>
            </a:r>
            <a:r>
              <a:rPr lang="se-SE" sz="2000" dirty="0" smtClean="0"/>
              <a:t> </a:t>
            </a:r>
            <a:r>
              <a:rPr lang="se-SE" sz="2000" dirty="0" err="1" smtClean="0"/>
              <a:t>vi</a:t>
            </a:r>
            <a:r>
              <a:rPr lang="se-SE" sz="2000" dirty="0" smtClean="0"/>
              <a:t> </a:t>
            </a:r>
            <a:r>
              <a:rPr lang="se-SE" sz="2000" dirty="0" err="1" smtClean="0"/>
              <a:t>oss</a:t>
            </a:r>
            <a:r>
              <a:rPr lang="se-SE" sz="2000" dirty="0" smtClean="0"/>
              <a:t> av </a:t>
            </a:r>
            <a:r>
              <a:rPr lang="se-SE" sz="2000" dirty="0" err="1" smtClean="0"/>
              <a:t>på</a:t>
            </a:r>
            <a:r>
              <a:rPr lang="se-SE" sz="2000" dirty="0" smtClean="0"/>
              <a:t> </a:t>
            </a:r>
            <a:r>
              <a:rPr lang="se-SE" sz="2000" dirty="0" err="1" smtClean="0"/>
              <a:t>flytt</a:t>
            </a:r>
            <a:r>
              <a:rPr lang="se-SE" sz="2000" dirty="0" smtClean="0"/>
              <a:t> </a:t>
            </a:r>
            <a:r>
              <a:rPr lang="se-SE" sz="2000" dirty="0" err="1" smtClean="0"/>
              <a:t>ner</a:t>
            </a:r>
            <a:r>
              <a:rPr lang="se-SE" sz="2000" dirty="0" smtClean="0"/>
              <a:t> </a:t>
            </a:r>
            <a:r>
              <a:rPr lang="se-SE" sz="2000" dirty="0" err="1" smtClean="0"/>
              <a:t>över</a:t>
            </a:r>
            <a:r>
              <a:rPr lang="se-SE" sz="2000" dirty="0" smtClean="0"/>
              <a:t> </a:t>
            </a:r>
            <a:r>
              <a:rPr lang="se-SE" sz="2000" dirty="0" err="1" smtClean="0"/>
              <a:t>sjön</a:t>
            </a:r>
            <a:r>
              <a:rPr lang="se-SE" sz="2000" dirty="0" smtClean="0"/>
              <a:t>’</a:t>
            </a:r>
            <a:endParaRPr lang="se-SE" sz="2000" dirty="0"/>
          </a:p>
        </p:txBody>
      </p:sp>
    </p:spTree>
    <p:extLst>
      <p:ext uri="{BB962C8B-B14F-4D97-AF65-F5344CB8AC3E}">
        <p14:creationId xmlns:p14="http://schemas.microsoft.com/office/powerpoint/2010/main" val="362857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23083"/>
            <a:ext cx="10515600" cy="1325563"/>
          </a:xfrm>
        </p:spPr>
        <p:txBody>
          <a:bodyPr/>
          <a:lstStyle/>
          <a:p>
            <a:r>
              <a:rPr lang="se-SE" dirty="0" err="1" smtClean="0"/>
              <a:t>Adverb</a:t>
            </a:r>
            <a:r>
              <a:rPr lang="se-SE" dirty="0" smtClean="0"/>
              <a:t> </a:t>
            </a:r>
            <a:r>
              <a:rPr lang="se-SE" dirty="0" err="1" smtClean="0"/>
              <a:t>eller</a:t>
            </a:r>
            <a:r>
              <a:rPr lang="se-SE" dirty="0" smtClean="0"/>
              <a:t> adposition?</a:t>
            </a:r>
            <a:endParaRPr lang="se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sz="2000" dirty="0" smtClean="0"/>
              <a:t>(19)</a:t>
            </a:r>
          </a:p>
          <a:p>
            <a:pPr marL="0" indent="0">
              <a:buNone/>
            </a:pPr>
            <a:r>
              <a:rPr lang="sv-SE" sz="2000" i="1" dirty="0" smtClean="0"/>
              <a:t>Sara 	</a:t>
            </a:r>
            <a:r>
              <a:rPr lang="sv-SE" sz="2000" b="1" i="1" dirty="0" err="1" smtClean="0"/>
              <a:t>bïjre</a:t>
            </a:r>
            <a:r>
              <a:rPr lang="sv-SE" sz="2000" b="1" i="1" dirty="0" smtClean="0"/>
              <a:t> 	dam 	</a:t>
            </a:r>
            <a:r>
              <a:rPr lang="sv-SE" sz="2000" b="1" i="1" dirty="0" err="1" smtClean="0"/>
              <a:t>gåetie</a:t>
            </a:r>
            <a:r>
              <a:rPr lang="sv-SE" sz="2000" b="1" i="1" dirty="0" smtClean="0"/>
              <a:t>-m </a:t>
            </a:r>
            <a:r>
              <a:rPr lang="sv-SE" sz="2000" i="1" dirty="0" smtClean="0"/>
              <a:t>	</a:t>
            </a:r>
            <a:r>
              <a:rPr lang="sv-SE" sz="2000" i="1" dirty="0" err="1" smtClean="0"/>
              <a:t>veedtsi</a:t>
            </a: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Sara	runt	</a:t>
            </a:r>
            <a:r>
              <a:rPr lang="sv-SE" sz="2000" dirty="0" err="1" smtClean="0"/>
              <a:t>den.</a:t>
            </a:r>
            <a:r>
              <a:rPr lang="sv-SE" sz="2000" cap="small" dirty="0" err="1" smtClean="0"/>
              <a:t>acc</a:t>
            </a:r>
            <a:r>
              <a:rPr lang="sv-SE" sz="2000" dirty="0" smtClean="0"/>
              <a:t>	</a:t>
            </a:r>
            <a:r>
              <a:rPr lang="sv-SE" sz="2000" dirty="0" err="1" smtClean="0"/>
              <a:t>hus-</a:t>
            </a:r>
            <a:r>
              <a:rPr lang="sv-SE" sz="2000" cap="small" dirty="0" err="1" smtClean="0"/>
              <a:t>acc</a:t>
            </a:r>
            <a:r>
              <a:rPr lang="sv-SE" sz="2000" dirty="0" smtClean="0"/>
              <a:t>		gå.</a:t>
            </a:r>
            <a:r>
              <a:rPr lang="sv-SE" sz="2000" cap="small" dirty="0" smtClean="0"/>
              <a:t>pst.3sg</a:t>
            </a:r>
          </a:p>
          <a:p>
            <a:pPr marL="0" indent="0">
              <a:buNone/>
            </a:pPr>
            <a:r>
              <a:rPr lang="sv-SE" sz="2000" dirty="0" smtClean="0"/>
              <a:t>’Sara gick runt det huset’</a:t>
            </a:r>
          </a:p>
          <a:p>
            <a:pPr marL="0" indent="0">
              <a:buNone/>
            </a:pP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(20)</a:t>
            </a:r>
          </a:p>
          <a:p>
            <a:pPr marL="0" indent="0">
              <a:buNone/>
            </a:pPr>
            <a:r>
              <a:rPr lang="sv-SE" sz="2000" b="1" i="1" dirty="0" err="1" smtClean="0"/>
              <a:t>Bïjre</a:t>
            </a:r>
            <a:r>
              <a:rPr lang="sv-SE" sz="2000" b="1" i="1" dirty="0" smtClean="0"/>
              <a:t> 	</a:t>
            </a:r>
            <a:r>
              <a:rPr lang="sv-SE" sz="2000" b="1" i="1" dirty="0" err="1" smtClean="0"/>
              <a:t>dah</a:t>
            </a:r>
            <a:r>
              <a:rPr lang="sv-SE" sz="2000" b="1" i="1" dirty="0" smtClean="0"/>
              <a:t> 	</a:t>
            </a:r>
            <a:r>
              <a:rPr lang="sv-SE" sz="2000" b="1" i="1" dirty="0" err="1" smtClean="0"/>
              <a:t>gåetie</a:t>
            </a:r>
            <a:r>
              <a:rPr lang="sv-SE" sz="2000" b="1" i="1" dirty="0" smtClean="0"/>
              <a:t>-h </a:t>
            </a:r>
            <a:r>
              <a:rPr lang="sv-SE" sz="2000" i="1" dirty="0" smtClean="0"/>
              <a:t>	</a:t>
            </a:r>
            <a:r>
              <a:rPr lang="sv-SE" sz="2000" i="1" dirty="0" err="1" smtClean="0"/>
              <a:t>barre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snårroe</a:t>
            </a:r>
            <a:r>
              <a:rPr lang="sv-SE" sz="2000" i="1" dirty="0" smtClean="0"/>
              <a:t>-h</a:t>
            </a:r>
          </a:p>
          <a:p>
            <a:pPr marL="0" indent="0">
              <a:buNone/>
            </a:pPr>
            <a:r>
              <a:rPr lang="sv-SE" sz="2000" dirty="0" smtClean="0"/>
              <a:t>runt	de	</a:t>
            </a:r>
            <a:r>
              <a:rPr lang="sv-SE" sz="2000" dirty="0" err="1" smtClean="0"/>
              <a:t>hus-</a:t>
            </a:r>
            <a:r>
              <a:rPr lang="sv-SE" sz="2000" cap="small" dirty="0" err="1" smtClean="0"/>
              <a:t>pl</a:t>
            </a:r>
            <a:r>
              <a:rPr lang="sv-SE" sz="2000" dirty="0" smtClean="0"/>
              <a:t>		bara	buske-</a:t>
            </a:r>
            <a:r>
              <a:rPr lang="sv-SE" sz="2000" cap="small" dirty="0" err="1" smtClean="0"/>
              <a:t>pl</a:t>
            </a:r>
            <a:endParaRPr lang="sv-SE" sz="2000" cap="small" dirty="0" smtClean="0"/>
          </a:p>
          <a:p>
            <a:pPr marL="0" indent="0">
              <a:buNone/>
            </a:pPr>
            <a:r>
              <a:rPr lang="sv-SE" sz="2000" dirty="0" smtClean="0"/>
              <a:t>’Runt husen är det bara buskar’</a:t>
            </a:r>
          </a:p>
          <a:p>
            <a:pPr marL="0" indent="0">
              <a:buNone/>
            </a:pP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(21)</a:t>
            </a:r>
          </a:p>
          <a:p>
            <a:pPr marL="0" indent="0">
              <a:buNone/>
            </a:pPr>
            <a:r>
              <a:rPr lang="sv-SE" sz="2000" b="1" i="1" dirty="0" err="1" smtClean="0"/>
              <a:t>Bïjre</a:t>
            </a:r>
            <a:r>
              <a:rPr lang="sv-SE" sz="2000" b="1" i="1" dirty="0" smtClean="0"/>
              <a:t> 	</a:t>
            </a:r>
            <a:r>
              <a:rPr lang="sv-SE" sz="2000" b="1" i="1" dirty="0" err="1" smtClean="0"/>
              <a:t>dah</a:t>
            </a:r>
            <a:r>
              <a:rPr lang="sv-SE" sz="2000" b="1" i="1" dirty="0" smtClean="0"/>
              <a:t> 	</a:t>
            </a:r>
            <a:r>
              <a:rPr lang="sv-SE" sz="2000" b="1" i="1" dirty="0" err="1" smtClean="0"/>
              <a:t>gåetie</a:t>
            </a:r>
            <a:r>
              <a:rPr lang="sv-SE" sz="2000" b="1" i="1" dirty="0" smtClean="0"/>
              <a:t>-h </a:t>
            </a:r>
            <a:r>
              <a:rPr lang="sv-SE" sz="2000" i="1" dirty="0" smtClean="0"/>
              <a:t>	</a:t>
            </a:r>
            <a:r>
              <a:rPr lang="sv-SE" sz="2000" i="1" dirty="0" err="1" smtClean="0"/>
              <a:t>vaadtsam</a:t>
            </a:r>
            <a:endParaRPr lang="sv-SE" sz="2000" i="1" dirty="0" smtClean="0"/>
          </a:p>
          <a:p>
            <a:pPr marL="0" indent="0">
              <a:buNone/>
            </a:pPr>
            <a:r>
              <a:rPr lang="sv-SE" sz="2000" dirty="0" smtClean="0"/>
              <a:t>runt	de	</a:t>
            </a:r>
            <a:r>
              <a:rPr lang="sv-SE" sz="2000" dirty="0" err="1" smtClean="0"/>
              <a:t>hus-</a:t>
            </a:r>
            <a:r>
              <a:rPr lang="sv-SE" sz="2000" cap="small" dirty="0" err="1" smtClean="0"/>
              <a:t>pl</a:t>
            </a:r>
            <a:r>
              <a:rPr lang="sv-SE" sz="2000" dirty="0" smtClean="0"/>
              <a:t>		gå.</a:t>
            </a:r>
            <a:r>
              <a:rPr lang="sv-SE" sz="2000" cap="small" dirty="0" smtClean="0"/>
              <a:t>prs.3sg</a:t>
            </a:r>
          </a:p>
          <a:p>
            <a:pPr marL="0" indent="0">
              <a:buNone/>
            </a:pPr>
            <a:r>
              <a:rPr lang="sv-SE" sz="2000" dirty="0" smtClean="0"/>
              <a:t>’Jag går runt de husen’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4512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e-SE" dirty="0" err="1" smtClean="0"/>
              <a:t>Adverb</a:t>
            </a:r>
            <a:r>
              <a:rPr lang="se-SE" dirty="0" smtClean="0"/>
              <a:t> </a:t>
            </a:r>
            <a:r>
              <a:rPr lang="se-SE" dirty="0" err="1" smtClean="0"/>
              <a:t>eller</a:t>
            </a:r>
            <a:r>
              <a:rPr lang="se-SE" dirty="0" smtClean="0"/>
              <a:t> adposition?</a:t>
            </a:r>
            <a:endParaRPr lang="se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1800" dirty="0" smtClean="0"/>
              <a:t>			</a:t>
            </a:r>
            <a:r>
              <a:rPr lang="sv-SE" sz="1800" cap="small" dirty="0" smtClean="0"/>
              <a:t>mål		plats		källa		väg</a:t>
            </a:r>
          </a:p>
          <a:p>
            <a:pPr marL="0" indent="0">
              <a:buNone/>
            </a:pPr>
            <a:r>
              <a:rPr lang="sv-SE" sz="1800" i="1" dirty="0" err="1" smtClean="0"/>
              <a:t>åvte</a:t>
            </a:r>
            <a:r>
              <a:rPr lang="sv-SE" sz="1800" i="1" dirty="0" smtClean="0"/>
              <a:t>-</a:t>
            </a:r>
            <a:r>
              <a:rPr lang="sv-SE" sz="1800" dirty="0" smtClean="0"/>
              <a:t>	</a:t>
            </a:r>
            <a:r>
              <a:rPr lang="sv-SE" sz="1800" u="sng" dirty="0" smtClean="0"/>
              <a:t>framför</a:t>
            </a:r>
            <a:r>
              <a:rPr lang="sv-SE" sz="1800" dirty="0" smtClean="0"/>
              <a:t>		</a:t>
            </a:r>
            <a:r>
              <a:rPr lang="sv-SE" sz="1800" i="1" dirty="0" err="1" smtClean="0"/>
              <a:t>åvtelen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åvtelisnie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åvtelistie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åvteli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 smtClean="0"/>
              <a:t>bijjie</a:t>
            </a:r>
            <a:r>
              <a:rPr lang="sv-SE" sz="1800" i="1" dirty="0" smtClean="0"/>
              <a:t>-	</a:t>
            </a:r>
            <a:r>
              <a:rPr lang="sv-SE" sz="1800" u="sng" dirty="0" smtClean="0"/>
              <a:t>över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bijjielisnie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bijjielistie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bijjeli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 smtClean="0"/>
              <a:t>jillie</a:t>
            </a:r>
            <a:r>
              <a:rPr lang="sv-SE" sz="1800" i="1" dirty="0" smtClean="0"/>
              <a:t>-	</a:t>
            </a:r>
            <a:r>
              <a:rPr lang="sv-SE" sz="1800" u="sng" dirty="0" smtClean="0"/>
              <a:t>väst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jillelen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jillielisnie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jillielistie</a:t>
            </a:r>
            <a:r>
              <a:rPr lang="sv-SE" sz="1800" i="1" dirty="0" smtClean="0"/>
              <a:t>		</a:t>
            </a:r>
            <a:r>
              <a:rPr lang="sv-SE" sz="1800" b="1" i="1" dirty="0" err="1" smtClean="0"/>
              <a:t>jilleli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 smtClean="0"/>
              <a:t>sisnie</a:t>
            </a:r>
            <a:r>
              <a:rPr lang="sv-SE" sz="1800" i="1" dirty="0" smtClean="0"/>
              <a:t>-	</a:t>
            </a:r>
            <a:r>
              <a:rPr lang="sv-SE" sz="1800" u="sng" dirty="0" smtClean="0"/>
              <a:t>inne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sisnjelen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sisnjielisnie</a:t>
            </a:r>
            <a:r>
              <a:rPr lang="sv-SE" sz="1800" i="1" dirty="0" smtClean="0"/>
              <a:t>	</a:t>
            </a:r>
            <a:r>
              <a:rPr lang="sv-SE" sz="1800" i="1" dirty="0" err="1" smtClean="0"/>
              <a:t>sisnjielistie</a:t>
            </a:r>
            <a:r>
              <a:rPr lang="sv-SE" sz="1800" i="1" dirty="0" smtClean="0"/>
              <a:t>	</a:t>
            </a:r>
            <a:r>
              <a:rPr lang="sv-SE" sz="1800" b="1" i="1" dirty="0" err="1" smtClean="0"/>
              <a:t>sisnjeli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 smtClean="0"/>
              <a:t>vuelie</a:t>
            </a:r>
            <a:r>
              <a:rPr lang="sv-SE" sz="1800" i="1" dirty="0" smtClean="0"/>
              <a:t>-	</a:t>
            </a:r>
            <a:r>
              <a:rPr lang="sv-SE" sz="1800" u="sng" dirty="0" smtClean="0"/>
              <a:t>under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vuelelen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vuelielisnie</a:t>
            </a:r>
            <a:r>
              <a:rPr lang="sv-SE" sz="1800" i="1" dirty="0" smtClean="0"/>
              <a:t>	</a:t>
            </a:r>
            <a:r>
              <a:rPr lang="sv-SE" sz="1800" i="1" dirty="0" err="1" smtClean="0"/>
              <a:t>vuelielistie</a:t>
            </a:r>
            <a:r>
              <a:rPr lang="sv-SE" sz="1800" i="1" dirty="0" smtClean="0"/>
              <a:t>	</a:t>
            </a:r>
            <a:r>
              <a:rPr lang="sv-SE" sz="1800" b="1" i="1" dirty="0" err="1" smtClean="0"/>
              <a:t>vuelelie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i="1" dirty="0" err="1" smtClean="0"/>
              <a:t>ålkoe</a:t>
            </a:r>
            <a:r>
              <a:rPr lang="sv-SE" sz="1800" i="1" dirty="0" smtClean="0"/>
              <a:t>-	</a:t>
            </a:r>
            <a:r>
              <a:rPr lang="sv-SE" sz="1800" u="sng" dirty="0" smtClean="0"/>
              <a:t>ute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ålkolen</a:t>
            </a:r>
            <a:r>
              <a:rPr lang="sv-SE" sz="1800" i="1" dirty="0" smtClean="0"/>
              <a:t>		</a:t>
            </a:r>
            <a:r>
              <a:rPr lang="sv-SE" sz="1800" i="1" dirty="0" err="1" smtClean="0"/>
              <a:t>ålkoelisnie</a:t>
            </a:r>
            <a:r>
              <a:rPr lang="sv-SE" sz="1800" i="1" dirty="0" smtClean="0"/>
              <a:t>	</a:t>
            </a:r>
            <a:r>
              <a:rPr lang="sv-SE" sz="1800" i="1" dirty="0" err="1" smtClean="0"/>
              <a:t>ålkoelistie</a:t>
            </a:r>
            <a:r>
              <a:rPr lang="sv-SE" sz="1800" i="1" dirty="0" smtClean="0"/>
              <a:t>	</a:t>
            </a:r>
            <a:r>
              <a:rPr lang="sv-SE" sz="1800" b="1" i="1" dirty="0" err="1" smtClean="0"/>
              <a:t>ålkoli</a:t>
            </a:r>
            <a:endParaRPr lang="sv-SE" sz="1800" b="1" i="1" dirty="0" smtClean="0"/>
          </a:p>
          <a:p>
            <a:pPr marL="0" indent="0">
              <a:buNone/>
            </a:pPr>
            <a:endParaRPr lang="sv-SE" sz="1600" dirty="0" smtClean="0"/>
          </a:p>
          <a:p>
            <a:pPr marL="0" indent="0">
              <a:buNone/>
            </a:pPr>
            <a:r>
              <a:rPr lang="sv-SE" sz="2000" dirty="0" smtClean="0"/>
              <a:t>(22)</a:t>
            </a:r>
          </a:p>
          <a:p>
            <a:pPr marL="0" indent="0">
              <a:buNone/>
            </a:pPr>
            <a:r>
              <a:rPr lang="sv-SE" sz="2000" i="1" dirty="0" err="1" smtClean="0"/>
              <a:t>Dïhte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lij</a:t>
            </a:r>
            <a:r>
              <a:rPr lang="sv-SE" sz="2000" i="1" dirty="0" smtClean="0"/>
              <a:t> 		</a:t>
            </a:r>
            <a:r>
              <a:rPr lang="sv-SE" sz="2000" b="1" i="1" dirty="0" err="1" smtClean="0"/>
              <a:t>jillelen</a:t>
            </a:r>
            <a:r>
              <a:rPr lang="sv-SE" sz="2000" b="1" i="1" dirty="0" smtClean="0"/>
              <a:t> 		</a:t>
            </a:r>
            <a:r>
              <a:rPr lang="sv-SE" sz="2000" b="1" i="1" dirty="0" smtClean="0"/>
              <a:t>	dam </a:t>
            </a:r>
            <a:r>
              <a:rPr lang="sv-SE" sz="2000" b="1" i="1" dirty="0" smtClean="0"/>
              <a:t>	</a:t>
            </a:r>
            <a:r>
              <a:rPr lang="sv-SE" sz="2000" b="1" i="1" dirty="0" err="1" smtClean="0"/>
              <a:t>ierhkiebielie</a:t>
            </a:r>
            <a:r>
              <a:rPr lang="sv-SE" sz="2000" b="1" i="1" dirty="0" smtClean="0"/>
              <a:t>-m </a:t>
            </a:r>
            <a:r>
              <a:rPr lang="sv-SE" sz="2000" i="1" dirty="0" smtClean="0"/>
              <a:t>	</a:t>
            </a:r>
            <a:r>
              <a:rPr lang="sv-SE" sz="2000" i="1" dirty="0" err="1" smtClean="0"/>
              <a:t>juhtieminie</a:t>
            </a:r>
            <a:endParaRPr lang="sv-SE" sz="2000" i="1" dirty="0" smtClean="0"/>
          </a:p>
          <a:p>
            <a:pPr marL="0" indent="0">
              <a:buNone/>
            </a:pPr>
            <a:r>
              <a:rPr lang="sv-SE" sz="2000" dirty="0" smtClean="0"/>
              <a:t>han	</a:t>
            </a:r>
            <a:r>
              <a:rPr lang="sv-SE" sz="2000" cap="small" dirty="0" smtClean="0"/>
              <a:t>aux.pst.3sg</a:t>
            </a:r>
            <a:r>
              <a:rPr lang="sv-SE" sz="2000" dirty="0" smtClean="0"/>
              <a:t>	</a:t>
            </a:r>
            <a:r>
              <a:rPr lang="sv-SE" sz="2000" dirty="0" err="1" smtClean="0"/>
              <a:t>till.västsidan</a:t>
            </a:r>
            <a:r>
              <a:rPr lang="sv-SE" sz="2000" dirty="0" smtClean="0"/>
              <a:t>/väster.om[?]</a:t>
            </a:r>
            <a:r>
              <a:rPr lang="sv-SE" sz="2000" dirty="0" smtClean="0"/>
              <a:t>	</a:t>
            </a:r>
            <a:r>
              <a:rPr lang="sv-SE" sz="2000" dirty="0" err="1" smtClean="0"/>
              <a:t>den.</a:t>
            </a:r>
            <a:r>
              <a:rPr lang="sv-SE" sz="2000" cap="small" dirty="0" err="1" smtClean="0"/>
              <a:t>acc</a:t>
            </a:r>
            <a:r>
              <a:rPr lang="sv-SE" sz="2000" dirty="0" smtClean="0"/>
              <a:t>	skuggsida-</a:t>
            </a:r>
            <a:r>
              <a:rPr lang="sv-SE" sz="2000" cap="small" dirty="0" err="1" smtClean="0"/>
              <a:t>acc</a:t>
            </a:r>
            <a:r>
              <a:rPr lang="sv-SE" sz="2000" dirty="0" smtClean="0"/>
              <a:t>	</a:t>
            </a:r>
            <a:r>
              <a:rPr lang="sv-SE" sz="2000" dirty="0" err="1" smtClean="0"/>
              <a:t>flytta.</a:t>
            </a:r>
            <a:r>
              <a:rPr lang="sv-SE" sz="2000" cap="small" dirty="0" err="1" smtClean="0"/>
              <a:t>ger</a:t>
            </a:r>
            <a:endParaRPr lang="sv-SE" sz="2000" cap="small" dirty="0" smtClean="0"/>
          </a:p>
          <a:p>
            <a:pPr marL="0" indent="0">
              <a:buNone/>
            </a:pPr>
            <a:r>
              <a:rPr lang="sv-SE" sz="2000" dirty="0" smtClean="0"/>
              <a:t>’Han höll på att flytta </a:t>
            </a:r>
            <a:r>
              <a:rPr lang="sv-SE" sz="2000" u="sng" dirty="0" smtClean="0"/>
              <a:t>västerut </a:t>
            </a:r>
            <a:r>
              <a:rPr lang="sv-SE" sz="2000" u="sng" dirty="0" smtClean="0"/>
              <a:t>längs skuggsidan</a:t>
            </a:r>
            <a:r>
              <a:rPr lang="sv-SE" sz="2000" dirty="0" smtClean="0"/>
              <a:t> [?] / </a:t>
            </a:r>
            <a:r>
              <a:rPr lang="sv-SE" sz="2000" u="sng" dirty="0" smtClean="0"/>
              <a:t>väster om skuggsidan</a:t>
            </a:r>
            <a:r>
              <a:rPr lang="sv-SE" sz="2000" dirty="0" smtClean="0"/>
              <a:t> [?]</a:t>
            </a:r>
            <a:r>
              <a:rPr lang="sv-SE" sz="2000" b="1" dirty="0" smtClean="0"/>
              <a:t>’</a:t>
            </a:r>
          </a:p>
          <a:p>
            <a:pPr marL="0" indent="0">
              <a:buNone/>
            </a:pPr>
            <a:endParaRPr lang="sv-SE" sz="16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60985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sv-SE" dirty="0"/>
              <a:t>påverkan (</a:t>
            </a:r>
            <a:r>
              <a:rPr lang="sv-SE" dirty="0" err="1"/>
              <a:t>affectedness</a:t>
            </a:r>
            <a:r>
              <a:rPr lang="sv-SE" dirty="0"/>
              <a:t>) </a:t>
            </a:r>
            <a:r>
              <a:rPr lang="sv-SE" dirty="0" smtClean="0"/>
              <a:t>–  </a:t>
            </a:r>
            <a:r>
              <a:rPr lang="sv-SE" dirty="0" err="1" smtClean="0"/>
              <a:t>transitivitet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sv-SE" sz="2000" dirty="0"/>
          </a:p>
          <a:p>
            <a:pPr marL="457200" indent="-457200">
              <a:buFont typeface="+mj-lt"/>
              <a:buAutoNum type="alphaUcPeriod"/>
            </a:pPr>
            <a:r>
              <a:rPr lang="sv-SE" sz="2000" i="1" u="sng" dirty="0" err="1" smtClean="0"/>
              <a:t>Buertien</a:t>
            </a:r>
            <a:r>
              <a:rPr lang="sv-SE" sz="2000" i="1" u="sng" dirty="0" smtClean="0"/>
              <a:t> </a:t>
            </a:r>
            <a:r>
              <a:rPr lang="sv-SE" sz="2000" i="1" u="sng" dirty="0" err="1"/>
              <a:t>nueliem</a:t>
            </a:r>
            <a:r>
              <a:rPr lang="sv-SE" sz="2000" i="1" u="sng" dirty="0"/>
              <a:t> </a:t>
            </a:r>
            <a:r>
              <a:rPr lang="sv-SE" sz="2000" i="1" dirty="0" err="1" smtClean="0"/>
              <a:t>snoegkedata</a:t>
            </a:r>
            <a:r>
              <a:rPr lang="sv-SE" sz="2000" cap="small" dirty="0" smtClean="0"/>
              <a:t> </a:t>
            </a:r>
            <a:r>
              <a:rPr lang="sv-SE" sz="2000" dirty="0" smtClean="0"/>
              <a:t>’[</a:t>
            </a:r>
            <a:r>
              <a:rPr lang="sv-SE" sz="2000" dirty="0"/>
              <a:t>hunden] nosar runt under bordet’</a:t>
            </a:r>
          </a:p>
          <a:p>
            <a:pPr marL="457200" indent="-457200">
              <a:buFont typeface="+mj-lt"/>
              <a:buAutoNum type="alphaUcPeriod"/>
            </a:pPr>
            <a:r>
              <a:rPr lang="sv-SE" sz="2000" i="1" u="sng" dirty="0" err="1" smtClean="0"/>
              <a:t>Vaeriem</a:t>
            </a:r>
            <a:r>
              <a:rPr lang="sv-SE" sz="2000" i="1" dirty="0" smtClean="0"/>
              <a:t> </a:t>
            </a:r>
            <a:r>
              <a:rPr lang="sv-SE" sz="2000" i="1" dirty="0" err="1" smtClean="0"/>
              <a:t>tjoejkem</a:t>
            </a:r>
            <a:r>
              <a:rPr lang="sv-SE" sz="2000" i="1" dirty="0" smtClean="0"/>
              <a:t> </a:t>
            </a:r>
            <a:r>
              <a:rPr lang="sv-SE" sz="2000" dirty="0" smtClean="0"/>
              <a:t>’Jag skidar över </a:t>
            </a:r>
            <a:r>
              <a:rPr lang="sv-SE" sz="2000" dirty="0" smtClean="0"/>
              <a:t>fjället’</a:t>
            </a:r>
          </a:p>
          <a:p>
            <a:pPr marL="457200" indent="-457200">
              <a:buFont typeface="+mj-lt"/>
              <a:buAutoNum type="alphaUcPeriod"/>
            </a:pPr>
            <a:r>
              <a:rPr lang="sv-SE" sz="2000" i="1" dirty="0" err="1" smtClean="0"/>
              <a:t>Sleerh</a:t>
            </a:r>
            <a:r>
              <a:rPr lang="sv-SE" sz="2000" i="1" dirty="0" smtClean="0"/>
              <a:t> dam </a:t>
            </a:r>
            <a:r>
              <a:rPr lang="sv-SE" sz="2000" i="1" dirty="0" err="1" smtClean="0"/>
              <a:t>varki</a:t>
            </a:r>
            <a:r>
              <a:rPr lang="sv-SE" sz="2000" i="1" dirty="0" smtClean="0"/>
              <a:t> </a:t>
            </a:r>
            <a:r>
              <a:rPr lang="sv-SE" sz="2000" i="1" u="sng" dirty="0" smtClean="0"/>
              <a:t>dom </a:t>
            </a:r>
            <a:r>
              <a:rPr lang="sv-SE" sz="2000" i="1" u="sng" dirty="0" err="1" smtClean="0"/>
              <a:t>deavam</a:t>
            </a:r>
            <a:r>
              <a:rPr lang="sv-SE" sz="2000" i="1" u="sng" dirty="0" smtClean="0"/>
              <a:t> </a:t>
            </a:r>
            <a:r>
              <a:rPr lang="sv-SE" sz="2000" i="1" u="sng" dirty="0" err="1" smtClean="0"/>
              <a:t>våålese</a:t>
            </a:r>
            <a:r>
              <a:rPr lang="sv-SE" sz="2000" i="1" dirty="0"/>
              <a:t>!</a:t>
            </a:r>
            <a:r>
              <a:rPr lang="sv-SE" sz="2000" dirty="0" smtClean="0"/>
              <a:t> ’Släng </a:t>
            </a:r>
            <a:r>
              <a:rPr lang="sv-SE" sz="2000" dirty="0"/>
              <a:t>den fort nedför den där </a:t>
            </a:r>
            <a:r>
              <a:rPr lang="sv-SE" sz="2000" dirty="0" smtClean="0"/>
              <a:t>backen!’</a:t>
            </a:r>
            <a:endParaRPr lang="sv-SE" sz="2000" dirty="0" smtClean="0"/>
          </a:p>
          <a:p>
            <a:pPr marL="457200" indent="-457200">
              <a:buFont typeface="+mj-lt"/>
              <a:buAutoNum type="alphaUcPeriod"/>
            </a:pPr>
            <a:r>
              <a:rPr lang="sma-SE" sz="2000" i="1" u="sng" dirty="0"/>
              <a:t>Dom </a:t>
            </a:r>
            <a:r>
              <a:rPr lang="sma-SE" sz="2000" i="1" u="sng" dirty="0" smtClean="0"/>
              <a:t>vuemiem</a:t>
            </a:r>
            <a:r>
              <a:rPr lang="sma-SE" sz="2000" i="1" dirty="0" smtClean="0"/>
              <a:t> lij </a:t>
            </a:r>
            <a:r>
              <a:rPr lang="sma-SE" sz="2000" i="1" dirty="0" smtClean="0"/>
              <a:t>joe </a:t>
            </a:r>
            <a:r>
              <a:rPr lang="sma-SE" sz="2000" i="1" dirty="0" smtClean="0"/>
              <a:t>bïevle sjïdteme</a:t>
            </a:r>
            <a:r>
              <a:rPr lang="sma-SE" sz="2000" dirty="0" smtClean="0"/>
              <a:t>  </a:t>
            </a:r>
            <a:r>
              <a:rPr lang="sv-SE" sz="2000" dirty="0" smtClean="0"/>
              <a:t>’</a:t>
            </a:r>
            <a:r>
              <a:rPr lang="sma-SE" sz="2000" dirty="0"/>
              <a:t>I den där skogsdalen hade det redan blivit barmark’</a:t>
            </a:r>
          </a:p>
          <a:p>
            <a:pPr marL="457200" indent="-457200">
              <a:buFont typeface="+mj-lt"/>
              <a:buAutoNum type="alphaUcPeriod"/>
            </a:pPr>
            <a:r>
              <a:rPr lang="sv-SE" sz="2000" i="1" dirty="0" err="1"/>
              <a:t>staanede</a:t>
            </a:r>
            <a:r>
              <a:rPr lang="sv-SE" sz="2000" i="1" dirty="0"/>
              <a:t> </a:t>
            </a:r>
            <a:r>
              <a:rPr lang="sv-SE" sz="2000" i="1" u="sng" dirty="0" err="1" smtClean="0"/>
              <a:t>dah</a:t>
            </a:r>
            <a:r>
              <a:rPr lang="sv-SE" sz="2000" i="1" u="sng" dirty="0" smtClean="0"/>
              <a:t> </a:t>
            </a:r>
            <a:r>
              <a:rPr lang="sv-SE" sz="2000" i="1" u="sng" dirty="0" err="1" smtClean="0"/>
              <a:t>deavah</a:t>
            </a:r>
            <a:r>
              <a:rPr lang="sv-SE" sz="2000" i="1" u="sng" dirty="0"/>
              <a:t>, </a:t>
            </a:r>
            <a:r>
              <a:rPr lang="sv-SE" sz="2000" i="1" u="sng" dirty="0" err="1"/>
              <a:t>dah</a:t>
            </a:r>
            <a:r>
              <a:rPr lang="sv-SE" sz="2000" i="1" u="sng" dirty="0"/>
              <a:t> </a:t>
            </a:r>
            <a:r>
              <a:rPr lang="sv-SE" sz="2000" i="1" u="sng" dirty="0" err="1" smtClean="0"/>
              <a:t>njuanah</a:t>
            </a:r>
            <a:r>
              <a:rPr lang="sv-SE" sz="2000" i="1" u="sng" dirty="0" smtClean="0"/>
              <a:t> </a:t>
            </a:r>
            <a:r>
              <a:rPr lang="sv-SE" sz="2000" i="1" dirty="0" err="1" smtClean="0"/>
              <a:t>jïh</a:t>
            </a:r>
            <a:r>
              <a:rPr lang="sv-SE" sz="2000" dirty="0"/>
              <a:t> </a:t>
            </a:r>
            <a:r>
              <a:rPr lang="sv-SE" sz="2000" i="1" dirty="0" err="1" smtClean="0"/>
              <a:t>aalka</a:t>
            </a:r>
            <a:r>
              <a:rPr lang="sv-SE" sz="2000" i="1" dirty="0" smtClean="0"/>
              <a:t> </a:t>
            </a:r>
            <a:r>
              <a:rPr lang="sv-SE" sz="2000" i="1" dirty="0" err="1" smtClean="0"/>
              <a:t>snööledh</a:t>
            </a:r>
            <a:r>
              <a:rPr lang="sv-SE" sz="2000" dirty="0"/>
              <a:t> </a:t>
            </a:r>
            <a:r>
              <a:rPr lang="sv-SE" sz="2000" i="1" dirty="0" smtClean="0"/>
              <a:t>’</a:t>
            </a:r>
            <a:r>
              <a:rPr lang="sv-SE" sz="2000" dirty="0" smtClean="0"/>
              <a:t>stannar </a:t>
            </a:r>
            <a:r>
              <a:rPr lang="sv-SE" sz="2000" dirty="0"/>
              <a:t>vid de där backarna och uddarna och börjar beta lite</a:t>
            </a:r>
            <a:r>
              <a:rPr lang="sv-SE" sz="2000" dirty="0" smtClean="0"/>
              <a:t>’</a:t>
            </a:r>
            <a:endParaRPr lang="sv-SE" sz="2000" i="1" dirty="0" smtClean="0"/>
          </a:p>
          <a:p>
            <a:pPr marL="457200" indent="-457200">
              <a:buFont typeface="+mj-lt"/>
              <a:buAutoNum type="alphaUcPeriod"/>
            </a:pPr>
            <a:r>
              <a:rPr lang="sv-SE" sz="2000" i="1" dirty="0" err="1" smtClean="0"/>
              <a:t>Vaedtsieh</a:t>
            </a:r>
            <a:r>
              <a:rPr lang="sv-SE" sz="2000" i="1" dirty="0" smtClean="0"/>
              <a:t> </a:t>
            </a:r>
            <a:r>
              <a:rPr lang="sv-SE" sz="2000" i="1" u="sng" dirty="0" err="1" smtClean="0"/>
              <a:t>vuelelen</a:t>
            </a:r>
            <a:r>
              <a:rPr lang="sv-SE" sz="2000" i="1" u="sng" dirty="0" smtClean="0"/>
              <a:t> </a:t>
            </a:r>
            <a:r>
              <a:rPr lang="sv-SE" sz="2000" i="1" u="sng" dirty="0" err="1" smtClean="0"/>
              <a:t>doem</a:t>
            </a:r>
            <a:r>
              <a:rPr lang="sv-SE" sz="2000" i="1" u="sng" dirty="0" smtClean="0"/>
              <a:t> </a:t>
            </a:r>
            <a:r>
              <a:rPr lang="sv-SE" sz="2000" i="1" u="sng" dirty="0" err="1" smtClean="0"/>
              <a:t>gåetiem</a:t>
            </a:r>
            <a:r>
              <a:rPr lang="sv-SE" sz="2000" i="1" dirty="0" smtClean="0"/>
              <a:t>! </a:t>
            </a:r>
            <a:r>
              <a:rPr lang="sv-SE" sz="2000" dirty="0" smtClean="0"/>
              <a:t>’Gå </a:t>
            </a:r>
            <a:r>
              <a:rPr lang="sv-SE" sz="2000" dirty="0"/>
              <a:t>nedanför det där huset’</a:t>
            </a:r>
          </a:p>
          <a:p>
            <a:pPr marL="457200" indent="-457200">
              <a:buFont typeface="+mj-lt"/>
              <a:buAutoNum type="alphaUcPeriod"/>
            </a:pPr>
            <a:r>
              <a:rPr lang="sv-SE" sz="2000" i="1" dirty="0" err="1"/>
              <a:t>Dïhte</a:t>
            </a:r>
            <a:r>
              <a:rPr lang="sv-SE" sz="2000" i="1" dirty="0"/>
              <a:t> </a:t>
            </a:r>
            <a:r>
              <a:rPr lang="sv-SE" sz="2000" i="1" dirty="0" err="1" smtClean="0"/>
              <a:t>lij</a:t>
            </a:r>
            <a:r>
              <a:rPr lang="sv-SE" sz="2000" i="1" dirty="0" smtClean="0"/>
              <a:t> </a:t>
            </a:r>
            <a:r>
              <a:rPr lang="sv-SE" sz="2000" i="1" u="sng" dirty="0" err="1" smtClean="0"/>
              <a:t>jillelen</a:t>
            </a:r>
            <a:r>
              <a:rPr lang="sv-SE" sz="2000" i="1" u="sng" dirty="0" smtClean="0"/>
              <a:t> dam </a:t>
            </a:r>
            <a:r>
              <a:rPr lang="sv-SE" sz="2000" i="1" u="sng" dirty="0" err="1" smtClean="0"/>
              <a:t>ierhkiebieliem</a:t>
            </a:r>
            <a:r>
              <a:rPr lang="sv-SE" sz="2000" i="1" u="sng" dirty="0" smtClean="0"/>
              <a:t> </a:t>
            </a:r>
            <a:r>
              <a:rPr lang="sv-SE" sz="2000" i="1" dirty="0" err="1" smtClean="0"/>
              <a:t>juhtieminie</a:t>
            </a:r>
            <a:r>
              <a:rPr lang="sv-SE" sz="2000" i="1" dirty="0" smtClean="0"/>
              <a:t> </a:t>
            </a:r>
            <a:r>
              <a:rPr lang="sv-SE" sz="2000" dirty="0"/>
              <a:t>’Han höll på att flytta </a:t>
            </a:r>
            <a:r>
              <a:rPr lang="sv-SE" sz="2000" dirty="0" smtClean="0"/>
              <a:t>västerut</a:t>
            </a:r>
            <a:r>
              <a:rPr lang="sv-SE" sz="2000" dirty="0" smtClean="0"/>
              <a:t> </a:t>
            </a:r>
            <a:r>
              <a:rPr lang="sv-SE" sz="2000" dirty="0"/>
              <a:t>längs </a:t>
            </a:r>
            <a:r>
              <a:rPr lang="sv-SE" sz="2000" dirty="0" smtClean="0"/>
              <a:t>skuggsidan’</a:t>
            </a:r>
            <a:endParaRPr lang="sv-SE" sz="2000" i="1" dirty="0"/>
          </a:p>
          <a:p>
            <a:pPr marL="457200" indent="-457200">
              <a:buFont typeface="+mj-lt"/>
              <a:buAutoNum type="alphaUcPeriod"/>
            </a:pPr>
            <a:r>
              <a:rPr lang="sv-SE" sz="2000" i="1" dirty="0"/>
              <a:t>Sara </a:t>
            </a:r>
            <a:r>
              <a:rPr lang="sv-SE" sz="2000" i="1" u="sng" dirty="0" err="1" smtClean="0"/>
              <a:t>bïjre</a:t>
            </a:r>
            <a:r>
              <a:rPr lang="sv-SE" sz="2000" i="1" u="sng" dirty="0" smtClean="0"/>
              <a:t> dam </a:t>
            </a:r>
            <a:r>
              <a:rPr lang="sv-SE" sz="2000" i="1" u="sng" dirty="0" err="1" smtClean="0"/>
              <a:t>gåetiem</a:t>
            </a:r>
            <a:r>
              <a:rPr lang="sv-SE" sz="2000" i="1" u="sng" dirty="0" smtClean="0"/>
              <a:t> </a:t>
            </a:r>
            <a:r>
              <a:rPr lang="sv-SE" sz="2000" i="1" dirty="0" err="1" smtClean="0"/>
              <a:t>veedtsi</a:t>
            </a:r>
            <a:r>
              <a:rPr lang="sv-SE" sz="2000" dirty="0" smtClean="0"/>
              <a:t> ’Sara gick runt det huset’</a:t>
            </a:r>
          </a:p>
          <a:p>
            <a:pPr marL="457200" indent="-457200">
              <a:buFont typeface="+mj-lt"/>
              <a:buAutoNum type="alphaUcPeriod"/>
            </a:pPr>
            <a:r>
              <a:rPr lang="sv-SE" sz="2000" i="1" dirty="0" smtClean="0"/>
              <a:t>Sara </a:t>
            </a:r>
            <a:r>
              <a:rPr lang="sv-SE" sz="2000" i="1" u="sng" dirty="0" smtClean="0"/>
              <a:t>dan </a:t>
            </a:r>
            <a:r>
              <a:rPr lang="sv-SE" sz="2000" i="1" u="sng" dirty="0" err="1" smtClean="0"/>
              <a:t>gåetien</a:t>
            </a:r>
            <a:r>
              <a:rPr lang="sv-SE" sz="2000" i="1" u="sng" dirty="0" smtClean="0"/>
              <a:t> </a:t>
            </a:r>
            <a:r>
              <a:rPr lang="sv-SE" sz="2000" i="1" u="sng" dirty="0" err="1" smtClean="0"/>
              <a:t>bïjre</a:t>
            </a:r>
            <a:r>
              <a:rPr lang="sv-SE" sz="2000" i="1" u="sng" dirty="0" smtClean="0"/>
              <a:t> </a:t>
            </a:r>
            <a:r>
              <a:rPr lang="sv-SE" sz="2000" i="1" dirty="0" err="1" smtClean="0"/>
              <a:t>veedtsi</a:t>
            </a:r>
            <a:r>
              <a:rPr lang="sv-SE" sz="2000" i="1" dirty="0" smtClean="0"/>
              <a:t> </a:t>
            </a:r>
            <a:r>
              <a:rPr lang="sv-SE" sz="2000" dirty="0" smtClean="0"/>
              <a:t>’Sara gick run</a:t>
            </a:r>
            <a:r>
              <a:rPr lang="sv-SE" sz="2000" dirty="0"/>
              <a:t>t</a:t>
            </a:r>
            <a:r>
              <a:rPr lang="sv-SE" sz="2000" dirty="0" smtClean="0"/>
              <a:t> det huset’ (?)</a:t>
            </a:r>
            <a:endParaRPr lang="sv-SE" sz="2000" i="1" dirty="0"/>
          </a:p>
          <a:p>
            <a:pPr marL="0" indent="0">
              <a:buNone/>
            </a:pP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113821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e-SE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/>
              <a:t>	</a:t>
            </a:r>
            <a:r>
              <a:rPr lang="sv-SE" sz="2000" dirty="0" smtClean="0"/>
              <a:t>MÅL 		– 	PLATS	 	– 	KÄLLA 		– 	</a:t>
            </a:r>
            <a:r>
              <a:rPr lang="sv-SE" sz="2000" b="1" dirty="0" smtClean="0"/>
              <a:t>VÄG</a:t>
            </a:r>
          </a:p>
          <a:p>
            <a:pPr marL="0" indent="0">
              <a:buNone/>
            </a:pPr>
            <a:endParaRPr lang="sv-SE" sz="2000" dirty="0" smtClean="0"/>
          </a:p>
          <a:p>
            <a:pPr marL="0" indent="0">
              <a:buNone/>
            </a:pPr>
            <a:r>
              <a:rPr lang="sv-SE" sz="2000" dirty="0" err="1" smtClean="0"/>
              <a:t>saN</a:t>
            </a:r>
            <a:r>
              <a:rPr lang="sv-SE" sz="2000" dirty="0" smtClean="0"/>
              <a:t>	</a:t>
            </a:r>
            <a:r>
              <a:rPr lang="sv-SE" sz="2000" i="1" dirty="0" err="1" smtClean="0"/>
              <a:t>dása</a:t>
            </a:r>
            <a:r>
              <a:rPr lang="sv-SE" sz="2000" i="1" dirty="0" smtClean="0"/>
              <a:t>			</a:t>
            </a:r>
            <a:r>
              <a:rPr lang="sv-SE" sz="2000" i="1" dirty="0" err="1" smtClean="0"/>
              <a:t>dás</a:t>
            </a:r>
            <a:r>
              <a:rPr lang="sv-SE" sz="2000" i="1" dirty="0" smtClean="0"/>
              <a:t>			</a:t>
            </a:r>
            <a:r>
              <a:rPr lang="sv-SE" sz="2000" i="1" dirty="0" err="1" smtClean="0"/>
              <a:t>dás</a:t>
            </a:r>
            <a:r>
              <a:rPr lang="sv-SE" sz="2000" i="1" dirty="0" smtClean="0"/>
              <a:t>			</a:t>
            </a:r>
            <a:r>
              <a:rPr lang="sv-SE" sz="2000" b="1" i="1" dirty="0" err="1" smtClean="0"/>
              <a:t>dákko</a:t>
            </a:r>
            <a:endParaRPr lang="sv-SE" sz="2000" b="1" dirty="0" smtClean="0"/>
          </a:p>
          <a:p>
            <a:pPr marL="0" indent="0">
              <a:buNone/>
            </a:pPr>
            <a:r>
              <a:rPr lang="sv-SE" sz="2000" dirty="0" err="1" smtClean="0"/>
              <a:t>saL</a:t>
            </a:r>
            <a:r>
              <a:rPr lang="sv-SE" sz="2000" dirty="0" smtClean="0"/>
              <a:t>	</a:t>
            </a:r>
            <a:r>
              <a:rPr lang="sv-SE" sz="2000" i="1" dirty="0" err="1" smtClean="0"/>
              <a:t>dási</a:t>
            </a:r>
            <a:r>
              <a:rPr lang="sv-SE" sz="2000" dirty="0" smtClean="0"/>
              <a:t>			</a:t>
            </a:r>
            <a:r>
              <a:rPr lang="sv-SE" sz="2000" i="1" dirty="0" err="1" smtClean="0"/>
              <a:t>dánna</a:t>
            </a:r>
            <a:r>
              <a:rPr lang="sv-SE" sz="2000" dirty="0" smtClean="0"/>
              <a:t>			</a:t>
            </a:r>
            <a:r>
              <a:rPr lang="sv-SE" sz="2000" i="1" dirty="0" err="1" smtClean="0"/>
              <a:t>dássta</a:t>
            </a:r>
            <a:r>
              <a:rPr lang="sv-SE" sz="2000" i="1" dirty="0" smtClean="0"/>
              <a:t>			</a:t>
            </a:r>
            <a:r>
              <a:rPr lang="sv-SE" sz="2000" b="1" i="1" dirty="0" err="1" smtClean="0"/>
              <a:t>dággu</a:t>
            </a:r>
            <a:endParaRPr lang="sv-SE" sz="2000" b="1" i="1" dirty="0" smtClean="0"/>
          </a:p>
          <a:p>
            <a:pPr marL="0" indent="0">
              <a:buNone/>
            </a:pPr>
            <a:r>
              <a:rPr lang="sv-SE" sz="2000" i="1" dirty="0"/>
              <a:t>	</a:t>
            </a:r>
            <a:r>
              <a:rPr lang="sv-SE" sz="2000" dirty="0" smtClean="0"/>
              <a:t>’hit’			’här’			’härifrån’		’den här 											vägen; 											här om-									</a:t>
            </a:r>
            <a:r>
              <a:rPr lang="sv-SE" sz="2000" dirty="0"/>
              <a:t>	</a:t>
            </a:r>
            <a:r>
              <a:rPr lang="sv-SE" sz="2000" dirty="0" smtClean="0"/>
              <a:t>	kring’</a:t>
            </a:r>
            <a:endParaRPr lang="se-SE" sz="2000" dirty="0"/>
          </a:p>
        </p:txBody>
      </p:sp>
    </p:spTree>
    <p:extLst>
      <p:ext uri="{BB962C8B-B14F-4D97-AF65-F5344CB8AC3E}">
        <p14:creationId xmlns:p14="http://schemas.microsoft.com/office/powerpoint/2010/main" val="316906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sydsamiska</a:t>
            </a:r>
            <a:endParaRPr lang="se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/>
              <a:t>	</a:t>
            </a:r>
            <a:r>
              <a:rPr lang="sv-SE" sz="2000" dirty="0" smtClean="0"/>
              <a:t>MÅL 		– 	PLATS	 	– 	KÄLLA 		– 	VÄG</a:t>
            </a:r>
          </a:p>
          <a:p>
            <a:pPr marL="0" indent="0">
              <a:buNone/>
            </a:pP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	</a:t>
            </a:r>
            <a:r>
              <a:rPr lang="sv-SE" sz="2000" i="1" dirty="0" err="1" smtClean="0"/>
              <a:t>daase</a:t>
            </a:r>
            <a:r>
              <a:rPr lang="sv-SE" sz="2000" i="1" dirty="0" smtClean="0"/>
              <a:t>			</a:t>
            </a:r>
            <a:r>
              <a:rPr lang="sv-SE" sz="2000" i="1" dirty="0" err="1" smtClean="0"/>
              <a:t>daesnie</a:t>
            </a:r>
            <a:r>
              <a:rPr lang="sv-SE" sz="2000" i="1" dirty="0" smtClean="0"/>
              <a:t>			</a:t>
            </a:r>
            <a:r>
              <a:rPr lang="sv-SE" sz="2000" i="1" dirty="0" err="1" smtClean="0"/>
              <a:t>daestie</a:t>
            </a:r>
            <a:r>
              <a:rPr lang="sv-SE" sz="2000" i="1" dirty="0" smtClean="0"/>
              <a:t>			</a:t>
            </a:r>
            <a:r>
              <a:rPr lang="sv-SE" sz="2000" b="1" i="1" dirty="0" err="1" smtClean="0"/>
              <a:t>daagkoe</a:t>
            </a:r>
            <a:endParaRPr lang="sv-SE" sz="2000" b="1" dirty="0" smtClean="0"/>
          </a:p>
          <a:p>
            <a:pPr marL="0" indent="0">
              <a:buNone/>
            </a:pPr>
            <a:r>
              <a:rPr lang="sv-SE" sz="2000" i="1" dirty="0"/>
              <a:t>	</a:t>
            </a:r>
            <a:r>
              <a:rPr lang="sv-SE" sz="2000" dirty="0" smtClean="0"/>
              <a:t>’hit’			’här’			’härifrån’		</a:t>
            </a:r>
            <a:r>
              <a:rPr lang="sv-SE" sz="2000" dirty="0"/>
              <a:t> ’den här 										vägen; 											här om-										</a:t>
            </a:r>
            <a:r>
              <a:rPr lang="sv-SE" sz="2000" dirty="0" smtClean="0"/>
              <a:t>	kring’</a:t>
            </a:r>
            <a:endParaRPr lang="se-SE" sz="2000" dirty="0"/>
          </a:p>
        </p:txBody>
      </p:sp>
    </p:spTree>
    <p:extLst>
      <p:ext uri="{BB962C8B-B14F-4D97-AF65-F5344CB8AC3E}">
        <p14:creationId xmlns:p14="http://schemas.microsoft.com/office/powerpoint/2010/main" val="41988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smtClean="0"/>
              <a:t>sydsamiska</a:t>
            </a:r>
            <a:endParaRPr lang="se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/>
              <a:t>	</a:t>
            </a:r>
            <a:r>
              <a:rPr lang="sv-SE" sz="2000" dirty="0" smtClean="0"/>
              <a:t>MÅL 		– 	PLATS	 	– 	KÄLLA 		– 	VÄG</a:t>
            </a:r>
          </a:p>
          <a:p>
            <a:pPr marL="0" indent="0">
              <a:buNone/>
            </a:pPr>
            <a:endParaRPr lang="sv-SE" sz="2000" dirty="0" smtClean="0"/>
          </a:p>
          <a:p>
            <a:pPr marL="0" indent="0">
              <a:buNone/>
            </a:pPr>
            <a:r>
              <a:rPr lang="sv-SE" sz="2000" u="sng" dirty="0" smtClean="0"/>
              <a:t>här</a:t>
            </a:r>
            <a:r>
              <a:rPr lang="sv-SE" sz="2000" dirty="0" smtClean="0"/>
              <a:t>	</a:t>
            </a:r>
            <a:r>
              <a:rPr lang="sv-SE" sz="2000" i="1" dirty="0" err="1" smtClean="0"/>
              <a:t>daase</a:t>
            </a:r>
            <a:r>
              <a:rPr lang="sv-SE" sz="2000" i="1" dirty="0"/>
              <a:t> </a:t>
            </a:r>
            <a:r>
              <a:rPr lang="sv-SE" sz="2000" dirty="0"/>
              <a:t>	</a:t>
            </a:r>
            <a:r>
              <a:rPr lang="sv-SE" sz="2000" i="1" dirty="0" smtClean="0"/>
              <a:t>		</a:t>
            </a:r>
            <a:r>
              <a:rPr lang="sv-SE" sz="2000" i="1" dirty="0" err="1" smtClean="0"/>
              <a:t>daesnie</a:t>
            </a:r>
            <a:r>
              <a:rPr lang="sv-SE" sz="2000" i="1" dirty="0" smtClean="0"/>
              <a:t>			</a:t>
            </a:r>
            <a:r>
              <a:rPr lang="sv-SE" sz="2000" i="1" dirty="0" err="1" smtClean="0"/>
              <a:t>daestie</a:t>
            </a:r>
            <a:r>
              <a:rPr lang="sv-SE" sz="2000" i="1" dirty="0" smtClean="0"/>
              <a:t>			</a:t>
            </a:r>
            <a:r>
              <a:rPr lang="sv-SE" sz="2000" b="1" i="1" dirty="0" err="1" smtClean="0"/>
              <a:t>daagkoe</a:t>
            </a:r>
            <a:endParaRPr lang="sv-SE" sz="2000" b="1" dirty="0" smtClean="0"/>
          </a:p>
          <a:p>
            <a:pPr marL="0" indent="0">
              <a:buNone/>
            </a:pPr>
            <a:r>
              <a:rPr lang="sv-SE" sz="2000" u="sng" dirty="0" smtClean="0"/>
              <a:t>uppe</a:t>
            </a:r>
            <a:r>
              <a:rPr lang="sv-SE" sz="2000" i="1" dirty="0"/>
              <a:t>	</a:t>
            </a:r>
            <a:r>
              <a:rPr lang="sma-SE" sz="2000" i="1" dirty="0" smtClean="0"/>
              <a:t>bæjjese</a:t>
            </a:r>
            <a:r>
              <a:rPr lang="sma-SE" sz="2000" dirty="0"/>
              <a:t>	</a:t>
            </a:r>
            <a:r>
              <a:rPr lang="sma-SE" sz="2000" dirty="0" smtClean="0"/>
              <a:t> 		</a:t>
            </a:r>
            <a:r>
              <a:rPr lang="sma-SE" sz="2000" i="1" dirty="0" smtClean="0"/>
              <a:t>bijjene</a:t>
            </a:r>
            <a:r>
              <a:rPr lang="sma-SE" sz="2000" dirty="0"/>
              <a:t>	</a:t>
            </a:r>
            <a:r>
              <a:rPr lang="sma-SE" sz="2000" dirty="0" smtClean="0"/>
              <a:t> 		</a:t>
            </a:r>
            <a:r>
              <a:rPr lang="sma-SE" sz="2000" i="1" dirty="0" smtClean="0"/>
              <a:t>bijjede</a:t>
            </a:r>
            <a:r>
              <a:rPr lang="sma-SE" sz="2000" dirty="0"/>
              <a:t>	</a:t>
            </a:r>
            <a:r>
              <a:rPr lang="sma-SE" sz="2000" dirty="0" smtClean="0"/>
              <a:t>	 	</a:t>
            </a:r>
            <a:r>
              <a:rPr lang="sma-SE" sz="2000" b="1" i="1" dirty="0" smtClean="0"/>
              <a:t>bijjege</a:t>
            </a:r>
          </a:p>
          <a:p>
            <a:pPr marL="0" indent="0">
              <a:buNone/>
            </a:pPr>
            <a:endParaRPr lang="sma-SE" sz="2000" u="sng" dirty="0" smtClean="0"/>
          </a:p>
          <a:p>
            <a:pPr marL="0" indent="0">
              <a:buNone/>
            </a:pPr>
            <a:r>
              <a:rPr lang="sma-SE" sz="2000" u="sng" dirty="0" smtClean="0"/>
              <a:t>bakom</a:t>
            </a:r>
            <a:r>
              <a:rPr lang="sma-SE" sz="2000" dirty="0" smtClean="0"/>
              <a:t>	</a:t>
            </a:r>
            <a:r>
              <a:rPr lang="sma-SE" sz="2000" i="1" dirty="0" smtClean="0"/>
              <a:t>gåetien </a:t>
            </a:r>
            <a:r>
              <a:rPr lang="sma-SE" sz="2000" dirty="0"/>
              <a:t>	</a:t>
            </a:r>
            <a:r>
              <a:rPr lang="sma-SE" sz="2000" dirty="0" smtClean="0"/>
              <a:t>		</a:t>
            </a:r>
            <a:r>
              <a:rPr lang="sma-SE" sz="2000" i="1" dirty="0" smtClean="0"/>
              <a:t>gåetien </a:t>
            </a:r>
            <a:r>
              <a:rPr lang="sma-SE" sz="2000" dirty="0"/>
              <a:t>	</a:t>
            </a:r>
            <a:r>
              <a:rPr lang="sma-SE" sz="2000" dirty="0" smtClean="0"/>
              <a:t>		</a:t>
            </a:r>
            <a:r>
              <a:rPr lang="sma-SE" sz="2000" i="1" dirty="0" smtClean="0"/>
              <a:t>gåetien </a:t>
            </a:r>
            <a:r>
              <a:rPr lang="sma-SE" sz="2000" dirty="0" smtClean="0"/>
              <a:t>			</a:t>
            </a:r>
            <a:r>
              <a:rPr lang="sma-SE" sz="2000" b="1" i="1" dirty="0" smtClean="0"/>
              <a:t>gåetien </a:t>
            </a:r>
            <a:r>
              <a:rPr lang="sma-SE" sz="2000" i="1" dirty="0" smtClean="0"/>
              <a:t>		duakan			duekesne 		duekeste			</a:t>
            </a:r>
            <a:r>
              <a:rPr lang="sma-SE" sz="2000" b="1" i="1" dirty="0" smtClean="0"/>
              <a:t>duekiem</a:t>
            </a:r>
          </a:p>
          <a:p>
            <a:pPr marL="0" indent="0">
              <a:buNone/>
            </a:pPr>
            <a:r>
              <a:rPr lang="sma-SE" sz="2000" u="sng" dirty="0"/>
              <a:t>v</a:t>
            </a:r>
            <a:r>
              <a:rPr lang="sma-SE" sz="2000" u="sng" dirty="0" smtClean="0"/>
              <a:t>äst</a:t>
            </a:r>
            <a:r>
              <a:rPr lang="sma-SE" sz="2000" dirty="0" smtClean="0"/>
              <a:t>	 </a:t>
            </a:r>
            <a:r>
              <a:rPr lang="sma-SE" sz="2000" i="1" dirty="0" smtClean="0"/>
              <a:t>jillelen			jillielisnie		jillielistie			</a:t>
            </a:r>
            <a:r>
              <a:rPr lang="sma-SE" sz="2000" b="1" i="1" dirty="0" smtClean="0"/>
              <a:t>jilleli</a:t>
            </a:r>
          </a:p>
          <a:p>
            <a:pPr marL="0" indent="0">
              <a:buNone/>
            </a:pPr>
            <a:endParaRPr lang="sma-SE" sz="2000" b="1" i="1" dirty="0"/>
          </a:p>
          <a:p>
            <a:pPr marL="0" indent="0">
              <a:buNone/>
            </a:pPr>
            <a:r>
              <a:rPr lang="sma-SE" sz="2000" b="1" i="1" dirty="0" smtClean="0"/>
              <a:t>	</a:t>
            </a:r>
            <a:r>
              <a:rPr lang="sma-SE" sz="2000" i="1" dirty="0" smtClean="0"/>
              <a:t>vaaran			vaeresne		vaereste			</a:t>
            </a:r>
            <a:r>
              <a:rPr lang="sma-SE" sz="2000" b="1" i="1" dirty="0" smtClean="0"/>
              <a:t>vaeriem	</a:t>
            </a:r>
            <a:endParaRPr lang="se-SE" sz="2000" b="1" dirty="0"/>
          </a:p>
        </p:txBody>
      </p:sp>
    </p:spTree>
    <p:extLst>
      <p:ext uri="{BB962C8B-B14F-4D97-AF65-F5344CB8AC3E}">
        <p14:creationId xmlns:p14="http://schemas.microsoft.com/office/powerpoint/2010/main" val="14442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66398"/>
          </a:xfrm>
        </p:spPr>
        <p:txBody>
          <a:bodyPr>
            <a:normAutofit fontScale="90000"/>
          </a:bodyPr>
          <a:lstStyle/>
          <a:p>
            <a:pPr algn="ctr"/>
            <a:r>
              <a:rPr lang="sv-SE" sz="3600" dirty="0" smtClean="0"/>
              <a:t>-</a:t>
            </a:r>
            <a:r>
              <a:rPr lang="sv-SE" sz="3600" i="1" dirty="0" err="1" smtClean="0"/>
              <a:t>beala</a:t>
            </a:r>
            <a:r>
              <a:rPr lang="sv-SE" sz="3600" i="1" dirty="0" smtClean="0"/>
              <a:t> </a:t>
            </a:r>
            <a:br>
              <a:rPr lang="sv-SE" sz="3600" i="1" dirty="0" smtClean="0"/>
            </a:br>
            <a:r>
              <a:rPr lang="sv-SE" sz="2700" dirty="0" smtClean="0"/>
              <a:t>’rum, plats som ansluter till det som uttrycks av förledet i sammansättningen’</a:t>
            </a:r>
            <a:r>
              <a:rPr lang="se-SE" dirty="0"/>
              <a:t/>
            </a:r>
            <a:br>
              <a:rPr lang="se-SE" dirty="0"/>
            </a:br>
            <a:endParaRPr lang="se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964987"/>
            <a:ext cx="10515600" cy="4211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/>
              <a:t>	</a:t>
            </a:r>
            <a:r>
              <a:rPr lang="sv-SE" sz="2000" dirty="0" smtClean="0"/>
              <a:t>MÅL 		– 	PLATS	 	– 	KÄLLA 		– 	VÄG</a:t>
            </a:r>
          </a:p>
          <a:p>
            <a:pPr marL="0" indent="0">
              <a:buNone/>
            </a:pP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	</a:t>
            </a:r>
            <a:r>
              <a:rPr lang="sv-SE" sz="1800" dirty="0" smtClean="0"/>
              <a:t>			</a:t>
            </a:r>
            <a:r>
              <a:rPr lang="sv-SE" sz="1800" i="1" dirty="0" err="1" smtClean="0"/>
              <a:t>johkebealesne</a:t>
            </a:r>
            <a:r>
              <a:rPr lang="sv-SE" sz="1800" dirty="0" smtClean="0"/>
              <a:t> ’vid åkanten’</a:t>
            </a:r>
            <a:r>
              <a:rPr lang="sv-SE" sz="1800" i="1" dirty="0" smtClean="0"/>
              <a:t>			</a:t>
            </a:r>
            <a:r>
              <a:rPr lang="sv-SE" sz="1800" b="1" i="1" dirty="0" err="1" smtClean="0"/>
              <a:t>geadtiebealam</a:t>
            </a:r>
            <a:endParaRPr lang="sv-SE" sz="1800" b="1" i="1" dirty="0"/>
          </a:p>
          <a:p>
            <a:pPr marL="0" indent="0">
              <a:buNone/>
            </a:pPr>
            <a:r>
              <a:rPr lang="sv-SE" sz="1800" i="1" dirty="0" smtClean="0"/>
              <a:t>	</a:t>
            </a:r>
            <a:r>
              <a:rPr lang="sv-SE" sz="1800" i="1" dirty="0"/>
              <a:t>								‘</a:t>
            </a:r>
            <a:r>
              <a:rPr lang="sv-SE" sz="1800" dirty="0"/>
              <a:t>längs stranden</a:t>
            </a:r>
            <a:r>
              <a:rPr lang="sv-SE" sz="1800" dirty="0" smtClean="0"/>
              <a:t>’</a:t>
            </a:r>
            <a:endParaRPr lang="sv-SE" sz="1800" i="1" dirty="0" smtClean="0"/>
          </a:p>
          <a:p>
            <a:pPr marL="0" indent="0">
              <a:buNone/>
            </a:pPr>
            <a:r>
              <a:rPr lang="sv-SE" sz="1800" i="1" dirty="0" smtClean="0"/>
              <a:t>				</a:t>
            </a:r>
            <a:r>
              <a:rPr lang="sv-SE" sz="1800" i="1" dirty="0" err="1" smtClean="0"/>
              <a:t>dållebealesne</a:t>
            </a:r>
            <a:r>
              <a:rPr lang="sv-SE" sz="1800" i="1" dirty="0" smtClean="0"/>
              <a:t> ‘</a:t>
            </a:r>
            <a:r>
              <a:rPr lang="sv-SE" sz="1800" dirty="0" smtClean="0"/>
              <a:t>vid elden’</a:t>
            </a:r>
            <a:endParaRPr lang="sv-SE" sz="1800" i="1" dirty="0" smtClean="0"/>
          </a:p>
          <a:p>
            <a:pPr marL="0" indent="0">
              <a:buNone/>
            </a:pPr>
            <a:r>
              <a:rPr lang="sv-SE" sz="1800" dirty="0" smtClean="0"/>
              <a:t>(1)</a:t>
            </a:r>
            <a:r>
              <a:rPr lang="sv-SE" sz="1800" i="1" dirty="0" smtClean="0"/>
              <a:t>									            	</a:t>
            </a:r>
          </a:p>
          <a:p>
            <a:pPr marL="0" indent="0">
              <a:buNone/>
            </a:pPr>
            <a:r>
              <a:rPr lang="sv-SE" sz="2000" i="1" dirty="0" err="1" smtClean="0"/>
              <a:t>Apbe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vähkoe</a:t>
            </a:r>
            <a:r>
              <a:rPr lang="sv-SE" sz="2000" i="1" dirty="0" smtClean="0"/>
              <a:t>-m	</a:t>
            </a:r>
            <a:r>
              <a:rPr lang="sv-SE" sz="2000" b="1" i="1" dirty="0" err="1" smtClean="0"/>
              <a:t>jeanoebeala</a:t>
            </a:r>
            <a:r>
              <a:rPr lang="sv-SE" sz="2000" b="1" i="1" dirty="0" smtClean="0"/>
              <a:t>-m 	</a:t>
            </a:r>
            <a:r>
              <a:rPr lang="sv-SE" sz="2000" b="1" i="1" dirty="0" err="1" smtClean="0"/>
              <a:t>våålese</a:t>
            </a:r>
            <a:r>
              <a:rPr lang="sv-SE" sz="2000" b="1" i="1" dirty="0" smtClean="0"/>
              <a:t> </a:t>
            </a:r>
            <a:r>
              <a:rPr lang="sv-SE" sz="2000" i="1" dirty="0" smtClean="0"/>
              <a:t>	</a:t>
            </a:r>
            <a:r>
              <a:rPr lang="sv-SE" sz="2000" i="1" dirty="0" err="1" smtClean="0"/>
              <a:t>giehtelimh</a:t>
            </a:r>
            <a:r>
              <a:rPr lang="sv-SE" sz="2000" i="1" dirty="0" smtClean="0"/>
              <a:t>		        </a:t>
            </a:r>
          </a:p>
          <a:p>
            <a:pPr marL="0" indent="0">
              <a:buNone/>
            </a:pPr>
            <a:r>
              <a:rPr lang="sv-SE" sz="2000" dirty="0" smtClean="0"/>
              <a:t>Hel	vecka-</a:t>
            </a:r>
            <a:r>
              <a:rPr lang="sv-SE" sz="2000" cap="small" dirty="0" err="1" smtClean="0"/>
              <a:t>acc</a:t>
            </a:r>
            <a:r>
              <a:rPr lang="sv-SE" sz="2000" dirty="0" smtClean="0"/>
              <a:t>	älvkant		ner	hålla.på.</a:t>
            </a:r>
            <a:r>
              <a:rPr lang="sv-SE" sz="2000" cap="small" dirty="0" smtClean="0"/>
              <a:t>pst.1pl</a:t>
            </a:r>
          </a:p>
          <a:p>
            <a:pPr marL="0" indent="0">
              <a:buNone/>
            </a:pPr>
            <a:r>
              <a:rPr lang="sv-SE" sz="2000" cap="small" dirty="0" smtClean="0"/>
              <a:t>‘</a:t>
            </a:r>
            <a:r>
              <a:rPr lang="sv-SE" sz="2000" dirty="0" smtClean="0"/>
              <a:t>Hela veckan höll vi på ner längs älvkanten’ </a:t>
            </a:r>
            <a:endParaRPr lang="sv-SE" sz="2000" cap="small" dirty="0"/>
          </a:p>
        </p:txBody>
      </p:sp>
    </p:spTree>
    <p:extLst>
      <p:ext uri="{BB962C8B-B14F-4D97-AF65-F5344CB8AC3E}">
        <p14:creationId xmlns:p14="http://schemas.microsoft.com/office/powerpoint/2010/main" val="408938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66398"/>
          </a:xfrm>
        </p:spPr>
        <p:txBody>
          <a:bodyPr>
            <a:normAutofit fontScale="90000"/>
          </a:bodyPr>
          <a:lstStyle/>
          <a:p>
            <a:pPr algn="ctr"/>
            <a:r>
              <a:rPr lang="sv-SE" sz="3600" dirty="0" smtClean="0"/>
              <a:t>-</a:t>
            </a:r>
            <a:r>
              <a:rPr lang="sv-SE" sz="3600" i="1" dirty="0" err="1" smtClean="0"/>
              <a:t>beala</a:t>
            </a:r>
            <a:r>
              <a:rPr lang="sv-SE" sz="3600" i="1" dirty="0" smtClean="0"/>
              <a:t> </a:t>
            </a:r>
            <a:br>
              <a:rPr lang="sv-SE" sz="3600" i="1" dirty="0" smtClean="0"/>
            </a:br>
            <a:r>
              <a:rPr lang="sv-SE" sz="2700" dirty="0" smtClean="0"/>
              <a:t>’rum, plats som ansluter till det som uttrycks av förledet i sammansättningen’</a:t>
            </a:r>
            <a:r>
              <a:rPr lang="se-SE" dirty="0"/>
              <a:t/>
            </a:r>
            <a:br>
              <a:rPr lang="se-SE" dirty="0"/>
            </a:br>
            <a:endParaRPr lang="se-SE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838200" y="1964987"/>
            <a:ext cx="10515600" cy="4211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/>
              <a:t>	</a:t>
            </a:r>
            <a:r>
              <a:rPr lang="sv-SE" sz="2000" dirty="0" smtClean="0"/>
              <a:t>MÅL 		– 	PLATS	 	– 	KÄLLA 		– 	VÄG</a:t>
            </a:r>
          </a:p>
          <a:p>
            <a:pPr marL="0" indent="0">
              <a:buNone/>
            </a:pPr>
            <a:endParaRPr lang="sv-SE" sz="1800" i="1" dirty="0" smtClean="0"/>
          </a:p>
          <a:p>
            <a:pPr marL="0" indent="0">
              <a:buNone/>
            </a:pPr>
            <a:r>
              <a:rPr lang="sv-SE" sz="1800" i="1" dirty="0" smtClean="0"/>
              <a:t>									            </a:t>
            </a:r>
            <a:r>
              <a:rPr lang="sv-SE" sz="1800" b="1" i="1" dirty="0" err="1" smtClean="0"/>
              <a:t>geadtiebealam</a:t>
            </a:r>
            <a:endParaRPr lang="sv-SE" sz="1800" b="1" i="1" dirty="0" smtClean="0"/>
          </a:p>
          <a:p>
            <a:pPr marL="0" indent="0">
              <a:buNone/>
            </a:pPr>
            <a:r>
              <a:rPr lang="sv-SE" sz="1800" dirty="0" smtClean="0"/>
              <a:t>(2)</a:t>
            </a:r>
            <a:r>
              <a:rPr lang="sv-SE" sz="1800" i="1" dirty="0" smtClean="0"/>
              <a:t>									             </a:t>
            </a:r>
            <a:r>
              <a:rPr lang="sv-SE" sz="1800" dirty="0" smtClean="0"/>
              <a:t>’utmed kusten’</a:t>
            </a:r>
            <a:endParaRPr lang="sv-SE" sz="1800" i="1" dirty="0" smtClean="0"/>
          </a:p>
          <a:p>
            <a:pPr marL="0" indent="0">
              <a:buNone/>
            </a:pPr>
            <a:r>
              <a:rPr lang="sv-SE" sz="2000" i="1" dirty="0" err="1" smtClean="0"/>
              <a:t>Dah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leah</a:t>
            </a:r>
            <a:r>
              <a:rPr lang="sv-SE" sz="2000" i="1" dirty="0" smtClean="0"/>
              <a:t> 		</a:t>
            </a:r>
            <a:r>
              <a:rPr lang="sv-SE" sz="2000" i="1" dirty="0" err="1" smtClean="0"/>
              <a:t>Luvliemearoe</a:t>
            </a:r>
            <a:r>
              <a:rPr lang="sv-SE" sz="2000" i="1" dirty="0" smtClean="0"/>
              <a:t>-n 	</a:t>
            </a:r>
            <a:r>
              <a:rPr lang="sv-SE" sz="2000" i="1" dirty="0" err="1" smtClean="0"/>
              <a:t>låvletje</a:t>
            </a:r>
            <a:r>
              <a:rPr lang="sv-SE" sz="2000" i="1" dirty="0" smtClean="0"/>
              <a:t> 	</a:t>
            </a:r>
            <a:r>
              <a:rPr lang="sv-SE" sz="2000" b="1" i="1" dirty="0" err="1" smtClean="0"/>
              <a:t>gaedtiebealam</a:t>
            </a:r>
            <a:r>
              <a:rPr lang="sv-SE" sz="2000" i="1" dirty="0" smtClean="0"/>
              <a:t> </a:t>
            </a:r>
          </a:p>
          <a:p>
            <a:pPr marL="0" indent="0">
              <a:buNone/>
            </a:pPr>
            <a:r>
              <a:rPr lang="sv-SE" sz="2000" dirty="0" smtClean="0"/>
              <a:t>de	vara.</a:t>
            </a:r>
            <a:r>
              <a:rPr lang="sv-SE" sz="2000" cap="small" dirty="0" smtClean="0"/>
              <a:t>prs.3pl</a:t>
            </a:r>
            <a:r>
              <a:rPr lang="sv-SE" sz="2000" dirty="0" smtClean="0"/>
              <a:t>	Östersjön-</a:t>
            </a:r>
            <a:r>
              <a:rPr lang="sv-SE" sz="2000" cap="small" dirty="0" smtClean="0"/>
              <a:t>gen</a:t>
            </a:r>
            <a:r>
              <a:rPr lang="sv-SE" sz="2000" dirty="0" smtClean="0"/>
              <a:t>	östlig	</a:t>
            </a:r>
            <a:r>
              <a:rPr lang="sv-SE" sz="2000" dirty="0" err="1" smtClean="0"/>
              <a:t>utmed.kust</a:t>
            </a: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’</a:t>
            </a:r>
            <a:r>
              <a:rPr lang="sv-SE" sz="2000" dirty="0" smtClean="0"/>
              <a:t>De </a:t>
            </a:r>
            <a:r>
              <a:rPr lang="sv-SE" sz="2000" dirty="0" smtClean="0"/>
              <a:t>finns utmed Östersjöns östra kust’ </a:t>
            </a:r>
          </a:p>
          <a:p>
            <a:pPr marL="0" indent="0">
              <a:buNone/>
            </a:pP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				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92557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3200" i="1" dirty="0" err="1" smtClean="0"/>
              <a:t>raejkie</a:t>
            </a:r>
            <a:r>
              <a:rPr lang="sv-SE" sz="3200" i="1" dirty="0" smtClean="0"/>
              <a:t> </a:t>
            </a:r>
            <a:r>
              <a:rPr lang="sv-SE" sz="3200" dirty="0" smtClean="0"/>
              <a:t>’hål’&gt; -</a:t>
            </a:r>
            <a:r>
              <a:rPr lang="sv-SE" sz="3200" i="1" dirty="0" err="1" smtClean="0"/>
              <a:t>raejkiem</a:t>
            </a:r>
            <a:r>
              <a:rPr lang="sv-SE" sz="3200" dirty="0" smtClean="0"/>
              <a:t>, </a:t>
            </a:r>
            <a:r>
              <a:rPr lang="sv-SE" sz="3200" i="1" dirty="0" smtClean="0"/>
              <a:t>-</a:t>
            </a:r>
            <a:r>
              <a:rPr lang="sv-SE" sz="3200" i="1" dirty="0" err="1" smtClean="0"/>
              <a:t>raejkien</a:t>
            </a:r>
            <a:r>
              <a:rPr lang="sv-SE" sz="3200" i="1" dirty="0" smtClean="0"/>
              <a:t>, </a:t>
            </a:r>
            <a:r>
              <a:rPr lang="sv-SE" sz="3200" dirty="0" smtClean="0"/>
              <a:t>-</a:t>
            </a:r>
            <a:r>
              <a:rPr lang="sv-SE" sz="3200" i="1" dirty="0" err="1" smtClean="0"/>
              <a:t>raejkieh</a:t>
            </a:r>
            <a:endParaRPr lang="se-SE" sz="3200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/>
              <a:t>	</a:t>
            </a:r>
            <a:r>
              <a:rPr lang="sv-SE" sz="2000" dirty="0" smtClean="0"/>
              <a:t>MÅL 		– 	PLATS	 	– 	KÄLLA 		– 	VÄG</a:t>
            </a:r>
          </a:p>
          <a:p>
            <a:pPr marL="0" indent="0">
              <a:buNone/>
            </a:pPr>
            <a:r>
              <a:rPr lang="sv-SE" sz="2000" dirty="0" smtClean="0"/>
              <a:t>									</a:t>
            </a:r>
            <a:r>
              <a:rPr lang="sv-SE" sz="2000" b="1" i="1" dirty="0" err="1" smtClean="0"/>
              <a:t>okseraejkiem</a:t>
            </a:r>
            <a:endParaRPr lang="sv-SE" sz="2000" b="1" i="1" dirty="0" smtClean="0"/>
          </a:p>
          <a:p>
            <a:pPr marL="0" indent="0">
              <a:buNone/>
            </a:pPr>
            <a:r>
              <a:rPr lang="sv-SE" sz="2000" dirty="0" smtClean="0"/>
              <a:t>									‘genom dörren’	</a:t>
            </a:r>
          </a:p>
          <a:p>
            <a:pPr marL="0" indent="0">
              <a:buNone/>
            </a:pPr>
            <a:r>
              <a:rPr lang="sv-SE" sz="2000" dirty="0" smtClean="0"/>
              <a:t>									</a:t>
            </a:r>
            <a:r>
              <a:rPr lang="sv-SE" sz="2000" b="1" i="1" dirty="0" err="1" smtClean="0"/>
              <a:t>loedteraejkien</a:t>
            </a:r>
            <a:endParaRPr lang="sv-SE" sz="2000" b="1" i="1" dirty="0" smtClean="0"/>
          </a:p>
          <a:p>
            <a:pPr marL="3657600" lvl="8" indent="0">
              <a:buNone/>
            </a:pPr>
            <a:r>
              <a:rPr lang="sv-SE" sz="2000" dirty="0" smtClean="0"/>
              <a:t>					‘längs spåret’</a:t>
            </a:r>
          </a:p>
          <a:p>
            <a:pPr marL="0" indent="0">
              <a:buNone/>
            </a:pPr>
            <a:r>
              <a:rPr lang="sv-SE" sz="2000" b="1" i="1" dirty="0" smtClean="0"/>
              <a:t>									</a:t>
            </a:r>
            <a:r>
              <a:rPr lang="sv-SE" sz="2000" b="1" i="1" dirty="0" err="1" smtClean="0"/>
              <a:t>baalkaraejkieh</a:t>
            </a:r>
            <a:endParaRPr lang="sv-SE" sz="2000" b="1" i="1" dirty="0" smtClean="0"/>
          </a:p>
          <a:p>
            <a:pPr marL="0" indent="0">
              <a:buNone/>
            </a:pPr>
            <a:r>
              <a:rPr lang="sv-SE" sz="2000" dirty="0" smtClean="0"/>
              <a:t>(3)</a:t>
            </a:r>
            <a:r>
              <a:rPr lang="sv-SE" sz="2000" b="1" i="1" dirty="0" smtClean="0"/>
              <a:t>									</a:t>
            </a:r>
            <a:r>
              <a:rPr lang="sv-SE" sz="2000" dirty="0" smtClean="0"/>
              <a:t>‘längs stigarna’</a:t>
            </a:r>
            <a:r>
              <a:rPr lang="sv-SE" sz="2000" b="1" i="1" dirty="0" smtClean="0"/>
              <a:t>	 </a:t>
            </a:r>
            <a:endParaRPr lang="sv-SE" sz="2000" dirty="0" smtClean="0"/>
          </a:p>
          <a:p>
            <a:pPr marL="0" indent="0">
              <a:buNone/>
            </a:pPr>
            <a:r>
              <a:rPr lang="sv-SE" sz="2000" i="1" dirty="0" err="1" smtClean="0"/>
              <a:t>vuajna</a:t>
            </a:r>
            <a:r>
              <a:rPr lang="sv-SE" sz="2000" i="1" dirty="0" smtClean="0"/>
              <a:t> 		</a:t>
            </a:r>
            <a:r>
              <a:rPr lang="sv-SE" sz="2000" i="1" dirty="0" err="1" smtClean="0"/>
              <a:t>guktie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bæjhpa</a:t>
            </a:r>
            <a:r>
              <a:rPr lang="sv-SE" sz="2000" i="1" dirty="0" smtClean="0"/>
              <a:t> 	</a:t>
            </a:r>
            <a:r>
              <a:rPr lang="sv-SE" sz="2000" b="1" i="1" dirty="0" err="1" smtClean="0"/>
              <a:t>okseraejkiem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vualka</a:t>
            </a:r>
            <a:endParaRPr lang="sv-SE" sz="2000" i="1" dirty="0" smtClean="0"/>
          </a:p>
          <a:p>
            <a:pPr marL="0" indent="0">
              <a:buNone/>
            </a:pPr>
            <a:r>
              <a:rPr lang="sv-SE" sz="2000" dirty="0" smtClean="0"/>
              <a:t>se.prs.3sg	hur	pipa	</a:t>
            </a:r>
            <a:r>
              <a:rPr lang="sv-SE" sz="2000" dirty="0" err="1" smtClean="0"/>
              <a:t>genom.dörren</a:t>
            </a:r>
            <a:r>
              <a:rPr lang="sv-SE" sz="2000" dirty="0" smtClean="0"/>
              <a:t>	ge.sig.av.prs.3sg</a:t>
            </a:r>
          </a:p>
          <a:p>
            <a:pPr marL="0" indent="0">
              <a:buNone/>
            </a:pPr>
            <a:r>
              <a:rPr lang="sv-SE" sz="2000" dirty="0" smtClean="0"/>
              <a:t>’han ser hur pipan far iväg genom dörren’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12082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3200" i="1" dirty="0" err="1" smtClean="0"/>
              <a:t>raejkie</a:t>
            </a:r>
            <a:r>
              <a:rPr lang="sv-SE" sz="3200" i="1" dirty="0" smtClean="0"/>
              <a:t> </a:t>
            </a:r>
            <a:r>
              <a:rPr lang="sv-SE" sz="3200" dirty="0" smtClean="0"/>
              <a:t>’hål’&gt; -</a:t>
            </a:r>
            <a:r>
              <a:rPr lang="sv-SE" sz="3200" i="1" dirty="0" err="1" smtClean="0"/>
              <a:t>raejkiem</a:t>
            </a:r>
            <a:r>
              <a:rPr lang="sv-SE" sz="3200" dirty="0" smtClean="0"/>
              <a:t>, </a:t>
            </a:r>
            <a:r>
              <a:rPr lang="sv-SE" sz="3200" i="1" dirty="0" smtClean="0"/>
              <a:t>-</a:t>
            </a:r>
            <a:r>
              <a:rPr lang="sv-SE" sz="3200" i="1" dirty="0" err="1" smtClean="0"/>
              <a:t>raejkien</a:t>
            </a:r>
            <a:r>
              <a:rPr lang="sv-SE" sz="3200" i="1" dirty="0" smtClean="0"/>
              <a:t>, </a:t>
            </a:r>
            <a:r>
              <a:rPr lang="sv-SE" sz="3200" dirty="0" smtClean="0"/>
              <a:t>-</a:t>
            </a:r>
            <a:r>
              <a:rPr lang="sv-SE" sz="3200" i="1" dirty="0" err="1" smtClean="0"/>
              <a:t>raejkieh</a:t>
            </a:r>
            <a:endParaRPr lang="se-SE" sz="3200" i="1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dirty="0" smtClean="0"/>
              <a:t>	</a:t>
            </a:r>
            <a:r>
              <a:rPr lang="sv-SE" sz="2000" dirty="0" smtClean="0"/>
              <a:t>MÅL 		– 	PLATS	 	– 	KÄLLA 		– 	VÄG</a:t>
            </a:r>
          </a:p>
          <a:p>
            <a:pPr marL="0" indent="0">
              <a:buNone/>
            </a:pPr>
            <a:r>
              <a:rPr lang="sv-SE" sz="2000" dirty="0" smtClean="0"/>
              <a:t>									</a:t>
            </a:r>
            <a:endParaRPr lang="sv-SE" sz="2000" b="1" i="1" dirty="0" smtClean="0"/>
          </a:p>
          <a:p>
            <a:pPr marL="0" indent="0">
              <a:buNone/>
            </a:pPr>
            <a:r>
              <a:rPr lang="sv-SE" sz="2000" dirty="0" smtClean="0"/>
              <a:t>																				</a:t>
            </a:r>
            <a:r>
              <a:rPr lang="sv-SE" sz="2000" b="1" i="1" dirty="0" err="1" smtClean="0"/>
              <a:t>loedteraejkien</a:t>
            </a:r>
            <a:endParaRPr lang="sv-SE" sz="2000" b="1" i="1" dirty="0" smtClean="0"/>
          </a:p>
          <a:p>
            <a:pPr marL="3657600" lvl="8" indent="0">
              <a:buNone/>
            </a:pPr>
            <a:r>
              <a:rPr lang="sv-SE" sz="2000" dirty="0" smtClean="0"/>
              <a:t>					‘längs spåret’</a:t>
            </a:r>
            <a:r>
              <a:rPr lang="sv-SE" sz="2000" b="1" i="1" dirty="0" smtClean="0"/>
              <a:t>	 </a:t>
            </a: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(4)</a:t>
            </a:r>
          </a:p>
          <a:p>
            <a:pPr marL="0" indent="0">
              <a:buNone/>
            </a:pPr>
            <a:r>
              <a:rPr lang="sv-SE" sz="2000" i="1" dirty="0" err="1" smtClean="0"/>
              <a:t>jïh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dïhte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gujht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die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loeves</a:t>
            </a:r>
            <a:r>
              <a:rPr lang="sv-SE" sz="2000" i="1" dirty="0" smtClean="0"/>
              <a:t> 	</a:t>
            </a:r>
            <a:r>
              <a:rPr lang="sv-SE" sz="2000" i="1" dirty="0" err="1" smtClean="0"/>
              <a:t>vöölki</a:t>
            </a:r>
            <a:r>
              <a:rPr lang="sv-SE" sz="2000" i="1" dirty="0" smtClean="0"/>
              <a:t> 		</a:t>
            </a:r>
            <a:r>
              <a:rPr lang="sv-SE" sz="2000" b="1" i="1" dirty="0" smtClean="0"/>
              <a:t>dan 	</a:t>
            </a:r>
            <a:r>
              <a:rPr lang="sv-SE" sz="2000" b="1" i="1" dirty="0" err="1" smtClean="0"/>
              <a:t>loedte-raejkien</a:t>
            </a:r>
            <a:endParaRPr lang="sv-SE" sz="2000" b="1" i="1" dirty="0" smtClean="0"/>
          </a:p>
          <a:p>
            <a:pPr marL="0" indent="0">
              <a:buNone/>
            </a:pPr>
            <a:r>
              <a:rPr lang="sv-SE" sz="2000" dirty="0" smtClean="0"/>
              <a:t>och	den	visst	så	lös	ge.sig.av.</a:t>
            </a:r>
            <a:r>
              <a:rPr lang="sv-SE" sz="2000" cap="small" dirty="0" smtClean="0"/>
              <a:t>pst.3sg</a:t>
            </a:r>
            <a:r>
              <a:rPr lang="sv-SE" sz="2000" dirty="0" smtClean="0"/>
              <a:t>	</a:t>
            </a:r>
            <a:r>
              <a:rPr lang="sv-SE" sz="2000" dirty="0" err="1" smtClean="0"/>
              <a:t>dan.</a:t>
            </a:r>
            <a:r>
              <a:rPr lang="sv-SE" sz="2000" cap="small" dirty="0" err="1" smtClean="0"/>
              <a:t>gen</a:t>
            </a:r>
            <a:r>
              <a:rPr lang="sv-SE" sz="2000" dirty="0" smtClean="0"/>
              <a:t>	</a:t>
            </a:r>
            <a:r>
              <a:rPr lang="sv-SE" sz="2000" dirty="0" err="1" smtClean="0"/>
              <a:t>längs.vägen</a:t>
            </a:r>
            <a:endParaRPr lang="sv-SE" sz="2000" dirty="0" smtClean="0"/>
          </a:p>
          <a:p>
            <a:pPr marL="0" indent="0">
              <a:buNone/>
            </a:pPr>
            <a:r>
              <a:rPr lang="sv-SE" sz="2000" dirty="0" smtClean="0"/>
              <a:t>’och den for så visst iväg lös längs spåret’</a:t>
            </a: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6761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980</Words>
  <Application>Microsoft Office PowerPoint</Application>
  <PresentationFormat>Bredbild</PresentationFormat>
  <Paragraphs>341</Paragraphs>
  <Slides>25</Slides>
  <Notes>23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Office-tema</vt:lpstr>
      <vt:lpstr>Uttryck för väg på sydsamiska</vt:lpstr>
      <vt:lpstr>PowerPoint-presentation</vt:lpstr>
      <vt:lpstr>PowerPoint-presentation</vt:lpstr>
      <vt:lpstr>sydsamiska</vt:lpstr>
      <vt:lpstr>sydsamiska</vt:lpstr>
      <vt:lpstr>-beala  ’rum, plats som ansluter till det som uttrycks av förledet i sammansättningen’ </vt:lpstr>
      <vt:lpstr>-beala  ’rum, plats som ansluter till det som uttrycks av förledet i sammansättningen’ </vt:lpstr>
      <vt:lpstr>raejkie ’hål’&gt; -raejkiem, -raejkien, -raejkieh</vt:lpstr>
      <vt:lpstr>raejkie ’hål’&gt; -raejkiem, -raejkien, -raejkieh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Ackusativ singular och nominativ plural</vt:lpstr>
      <vt:lpstr>Ackusativ singular och nominativ plural</vt:lpstr>
      <vt:lpstr>Ackusativ singular och nominativ plural</vt:lpstr>
      <vt:lpstr>Ackusativ singular och nominativ plural</vt:lpstr>
      <vt:lpstr>Adverb eller adposition?</vt:lpstr>
      <vt:lpstr>Adverb eller adposition?</vt:lpstr>
      <vt:lpstr>Adverb eller adposition?</vt:lpstr>
      <vt:lpstr>påverkan (affectedness) –  transitivitet</vt:lpstr>
    </vt:vector>
  </TitlesOfParts>
  <Company>Uppsala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Torbjörn Söder</dc:creator>
  <cp:lastModifiedBy>Torbjörn Söder</cp:lastModifiedBy>
  <cp:revision>166</cp:revision>
  <dcterms:created xsi:type="dcterms:W3CDTF">2019-09-17T05:49:48Z</dcterms:created>
  <dcterms:modified xsi:type="dcterms:W3CDTF">2019-10-03T06:36:33Z</dcterms:modified>
</cp:coreProperties>
</file>