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922214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66884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60802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37249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228602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5" name="对象"/>
          <p:cNvSpPr>
            <a:spLocks noGrp="1"/>
          </p:cNvSpPr>
          <p:nvPr>
            <p:ph type="sldImg"/>
          </p:nvPr>
        </p:nvSpPr>
        <p:spPr>
          <a:xfrm rot="0">
            <a:off x="4038600" y="857250"/>
            <a:ext cx="4114800" cy="2314575"/>
          </a:xfrm>
          <a:prstGeom prst="rect"/>
          <a:noFill/>
          <a:ln w="12700" cmpd="sng" cap="flat">
            <a:noFill/>
            <a:prstDash val="solid"/>
            <a:miter/>
          </a:ln>
        </p:spPr>
      </p:sp>
      <p:sp>
        <p:nvSpPr>
          <p:cNvPr id="19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213835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2149885"/>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9" name="对象"/>
          <p:cNvSpPr>
            <a:spLocks noGrp="1"/>
          </p:cNvSpPr>
          <p:nvPr>
            <p:ph type="sldImg"/>
          </p:nvPr>
        </p:nvSpPr>
        <p:spPr>
          <a:xfrm rot="0">
            <a:off x="4038600" y="857250"/>
            <a:ext cx="4114800" cy="2314575"/>
          </a:xfrm>
          <a:prstGeom prst="rect"/>
          <a:noFill/>
          <a:ln w="12700" cmpd="sng" cap="flat">
            <a:noFill/>
            <a:prstDash val="solid"/>
            <a:miter/>
          </a:ln>
        </p:spPr>
      </p:sp>
      <p:sp>
        <p:nvSpPr>
          <p:cNvPr id="2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869263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285925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657160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449628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5" name="对象"/>
          <p:cNvSpPr>
            <a:spLocks noGrp="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96234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957008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08072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467886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596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210831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52136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64358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00897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297577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1"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2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23"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24"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2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6"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2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28"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3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3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3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3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332704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013031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917351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182475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69334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10319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962597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064289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009179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0650154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828800" y="2869886"/>
            <a:ext cx="8610600" cy="2263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H.</a:t>
            </a:r>
            <a:r>
              <a:rPr lang="en-US" altLang="zh-CN" sz="2400" b="0" i="0" u="none" strike="noStrike" kern="1200" cap="none" spc="0" baseline="0">
                <a:solidFill>
                  <a:schemeClr val="tx1"/>
                </a:solidFill>
                <a:latin typeface="Calibri" pitchFamily="0" charset="0"/>
                <a:ea typeface="宋体" pitchFamily="0" charset="0"/>
                <a:cs typeface="Calibri" pitchFamily="0" charset="0"/>
              </a:rPr>
              <a:t>DIVYA BHARATHI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3122039</a:t>
            </a:r>
            <a:r>
              <a:rPr lang="en-US" altLang="zh-CN" sz="2400" b="0" i="0" u="none" strike="noStrike" kern="1200" cap="none" spc="0" baseline="0">
                <a:solidFill>
                  <a:schemeClr val="tx1"/>
                </a:solidFill>
                <a:latin typeface="Calibri" pitchFamily="0" charset="0"/>
                <a:ea typeface="宋体" pitchFamily="0" charset="0"/>
                <a:cs typeface="Calibri" pitchFamily="0" charset="0"/>
              </a:rPr>
              <a:t>13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:ANNAI THERASA ARTS AND SCIENCE COLLEGE THIRUKAZHUKUNDRAM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961706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6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曲线"/>
          <p:cNvSpPr>
            <a:spLocks/>
          </p:cNvSpPr>
          <p:nvPr/>
        </p:nvSpPr>
        <p:spPr>
          <a:xfrm rot="0">
            <a:off x="10515600" y="1574006"/>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70"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7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72"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3" name="矩形"/>
          <p:cNvSpPr>
            <a:spLocks/>
          </p:cNvSpPr>
          <p:nvPr/>
        </p:nvSpPr>
        <p:spPr>
          <a:xfrm rot="0">
            <a:off x="1416648" y="1845704"/>
            <a:ext cx="6984423"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 top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underperforming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Understand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the impact of employee characteristics on </a:t>
            </a: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Forecast future performance and potential turnover </a:t>
            </a:r>
            <a:r>
              <a:rPr lang="en-US" altLang="zh-CN" sz="1800" b="0" i="0" u="none" strike="noStrike" kern="1200" cap="none" spc="0" baseline="0">
                <a:solidFill>
                  <a:schemeClr val="tx1"/>
                </a:solidFill>
                <a:latin typeface="Calibri" pitchFamily="0" charset="0"/>
                <a:ea typeface="宋体" pitchFamily="0" charset="0"/>
                <a:cs typeface="Calibri" pitchFamily="0" charset="0"/>
              </a:rPr>
              <a:t>risks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Optimize </a:t>
            </a:r>
            <a:r>
              <a:rPr lang="en-US" altLang="zh-CN" sz="1800" b="0" i="0" u="none" strike="noStrike" kern="1200" cap="none" spc="0" baseline="0">
                <a:solidFill>
                  <a:schemeClr val="tx1"/>
                </a:solidFill>
                <a:latin typeface="Calibri" pitchFamily="0" charset="0"/>
                <a:ea typeface="宋体" pitchFamily="0" charset="0"/>
                <a:cs typeface="Calibri" pitchFamily="0" charset="0"/>
              </a:rPr>
              <a:t>training and development </a:t>
            </a:r>
            <a:r>
              <a:rPr lang="en-US" altLang="zh-CN" sz="1800" b="0" i="0" u="none" strike="noStrike" kern="1200" cap="none" spc="0" baseline="0">
                <a:solidFill>
                  <a:schemeClr val="tx1"/>
                </a:solidFill>
                <a:latin typeface="Calibri" pitchFamily="0" charset="0"/>
                <a:ea typeface="宋体" pitchFamily="0" charset="0"/>
                <a:cs typeface="Calibri" pitchFamily="0" charset="0"/>
              </a:rPr>
              <a:t>programs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Inform </a:t>
            </a:r>
            <a:r>
              <a:rPr lang="en-US" altLang="zh-CN" sz="1800" b="0" i="0" u="none" strike="noStrike" kern="1200" cap="none" spc="0" baseline="0">
                <a:solidFill>
                  <a:schemeClr val="tx1"/>
                </a:solidFill>
                <a:latin typeface="Calibri" pitchFamily="0" charset="0"/>
                <a:ea typeface="宋体" pitchFamily="0" charset="0"/>
                <a:cs typeface="Calibri" pitchFamily="0" charset="0"/>
              </a:rPr>
              <a:t>strategic talent management decisions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1384002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736859" y="1143634"/>
            <a:ext cx="7492740" cy="4911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1" i="0" u="none" strike="noStrike" kern="1200" cap="none" spc="0" baseline="0">
                <a:solidFill>
                  <a:schemeClr val="tx1"/>
                </a:solidFill>
                <a:latin typeface="Calibri" pitchFamily="0" charset="0"/>
                <a:ea typeface="宋体" pitchFamily="0" charset="0"/>
                <a:cs typeface="Calibri" pitchFamily="0" charset="0"/>
              </a:rPr>
              <a:t>The Employee Performance Dataset is a comprehensive collection of metrics and attributes related to individual employee performance, spanning a 24-month period. The dataset comprises</a:t>
            </a:r>
            <a:r>
              <a:rPr lang="en-US" altLang="zh-CN" sz="1400" b="1" i="0" u="none" strike="noStrike" kern="1200" cap="none" spc="0" baseline="0">
                <a:solidFill>
                  <a:schemeClr val="tx1"/>
                </a:solidFill>
                <a:latin typeface="Calibri" pitchFamily="0" charset="0"/>
                <a:ea typeface="宋体" pitchFamily="0" charset="0"/>
                <a:cs typeface="Calibri" pitchFamily="0" charset="0"/>
              </a:rPr>
              <a:t>:</a:t>
            </a:r>
            <a:endParaRPr lang="en-US" altLang="zh-CN" sz="14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1,500 </a:t>
            </a:r>
            <a:r>
              <a:rPr lang="en-US" altLang="zh-CN" sz="1400" b="0" i="0" u="none" strike="noStrike" kern="1200" cap="none" spc="0" baseline="0">
                <a:solidFill>
                  <a:schemeClr val="tx1"/>
                </a:solidFill>
                <a:latin typeface="Calibri" pitchFamily="0" charset="0"/>
                <a:ea typeface="宋体" pitchFamily="0" charset="0"/>
                <a:cs typeface="Calibri" pitchFamily="0" charset="0"/>
              </a:rPr>
              <a:t>employee </a:t>
            </a:r>
            <a:r>
              <a:rPr lang="en-US" altLang="zh-CN" sz="1400" b="0" i="0" u="none" strike="noStrike" kern="1200" cap="none" spc="0" baseline="0">
                <a:solidFill>
                  <a:schemeClr val="tx1"/>
                </a:solidFill>
                <a:latin typeface="Calibri" pitchFamily="0" charset="0"/>
                <a:ea typeface="宋体" pitchFamily="0" charset="0"/>
                <a:cs typeface="Calibri" pitchFamily="0" charset="0"/>
              </a:rPr>
              <a:t>records</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20 variables, including: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Employee ID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Performance scores (quarterly and annual)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Promotion status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Training participation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Department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Role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Tenure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Age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Education level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Job satisfaction ratings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Engagement metrics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Turnover </a:t>
            </a:r>
            <a:r>
              <a:rPr lang="en-US" altLang="zh-CN" sz="1400" b="0" i="0" u="none" strike="noStrike" kern="1200" cap="none" spc="0" baseline="0">
                <a:solidFill>
                  <a:schemeClr val="tx1"/>
                </a:solidFill>
                <a:latin typeface="Calibri" pitchFamily="0" charset="0"/>
                <a:ea typeface="宋体" pitchFamily="0" charset="0"/>
                <a:cs typeface="Calibri" pitchFamily="0" charset="0"/>
              </a:rPr>
              <a:t>indicators</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Data sources: HR systems, performance management tools, internal surveys, and administrative records- Data format: Excel spreadsheet (.</a:t>
            </a:r>
            <a:r>
              <a:rPr lang="en-US" altLang="zh-CN" sz="1400" b="0" i="0" u="none" strike="noStrike" kern="1200" cap="none" spc="0" baseline="0">
                <a:solidFill>
                  <a:schemeClr val="tx1"/>
                </a:solidFill>
                <a:latin typeface="Calibri" pitchFamily="0" charset="0"/>
                <a:ea typeface="宋体" pitchFamily="0" charset="0"/>
                <a:cs typeface="Calibri" pitchFamily="0" charset="0"/>
              </a:rPr>
              <a:t>xl)</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Data quality: Cleaned and </a:t>
            </a:r>
            <a:r>
              <a:rPr lang="en-US" altLang="zh-CN" sz="1400" b="0" i="0" u="none" strike="noStrike" kern="1200" cap="none" spc="0" baseline="0">
                <a:solidFill>
                  <a:schemeClr val="tx1"/>
                </a:solidFill>
                <a:latin typeface="Calibri" pitchFamily="0" charset="0"/>
                <a:ea typeface="宋体" pitchFamily="0" charset="0"/>
                <a:cs typeface="Calibri" pitchFamily="0" charset="0"/>
              </a:rPr>
              <a:t>pre processed </a:t>
            </a:r>
            <a:r>
              <a:rPr lang="en-US" altLang="zh-CN" sz="1400" b="0" i="0" u="none" strike="noStrike" kern="1200" cap="none" spc="0" baseline="0">
                <a:solidFill>
                  <a:schemeClr val="tx1"/>
                </a:solidFill>
                <a:latin typeface="Calibri" pitchFamily="0" charset="0"/>
                <a:ea typeface="宋体" pitchFamily="0" charset="0"/>
                <a:cs typeface="Calibri" pitchFamily="0" charset="0"/>
              </a:rPr>
              <a:t>to ensure accuracy and </a:t>
            </a:r>
            <a:r>
              <a:rPr lang="en-US" altLang="zh-CN" sz="1400" b="0" i="0" u="none" strike="noStrike" kern="1200" cap="none" spc="0" baseline="0">
                <a:solidFill>
                  <a:schemeClr val="tx1"/>
                </a:solidFill>
                <a:latin typeface="Calibri" pitchFamily="0" charset="0"/>
                <a:ea typeface="宋体" pitchFamily="0" charset="0"/>
                <a:cs typeface="Calibri" pitchFamily="0" charset="0"/>
              </a:rPr>
              <a:t>consistency</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This </a:t>
            </a:r>
            <a:r>
              <a:rPr lang="en-US" altLang="zh-CN" sz="1400" b="0" i="0" u="none" strike="noStrike" kern="1200" cap="none" spc="0" baseline="0">
                <a:solidFill>
                  <a:schemeClr val="tx1"/>
                </a:solidFill>
                <a:latin typeface="Calibri" pitchFamily="0" charset="0"/>
                <a:ea typeface="宋体" pitchFamily="0" charset="0"/>
                <a:cs typeface="Calibri" pitchFamily="0" charset="0"/>
              </a:rPr>
              <a:t>dataset provides a rich foundation for analysis, enabling insights into performance drivers, talent identification, and strategic workforce planning.</a:t>
            </a:r>
            <a:endParaRPr lang="zh-CN" altLang="en-US" sz="1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1619492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曲线"/>
          <p:cNvSpPr>
            <a:spLocks/>
          </p:cNvSpPr>
          <p:nvPr/>
        </p:nvSpPr>
        <p:spPr>
          <a:xfrm rot="0">
            <a:off x="11162917" y="1022613"/>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10591800" y="666436"/>
            <a:ext cx="314323"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3" name="曲线"/>
          <p:cNvSpPr>
            <a:spLocks/>
          </p:cNvSpPr>
          <p:nvPr/>
        </p:nvSpPr>
        <p:spPr>
          <a:xfrm rot="0">
            <a:off x="11096243" y="177269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84"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1557498" y="1413139"/>
            <a:ext cx="8219693"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 Automated Dashboard: Create a visually stunning and interactive dashboard that provides real-time insights into employee performance, making it easy for managers to identify trends and areas for improvement.</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Predictive Analytics: Utilize Excel's advanced analytics capabilities to forecast employee performance, enabling proactive decision-making and targeted interventions.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Customizable Scorecards: Design flexible scorecards that allow managers to tailor performance metrics to individual roles and goals, ensuring a fair and comprehensive evaluation process.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Real-time Feedback Loop: Develop an integrated feedback system that enables employees to receive timely and constructive feedback, fostering growth and development.</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Data-Driven Storytelling: Use Excel's visualization tools to craft compelling narratives around employee performance data, making insights more accessible and engaging for stakeholders.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Integration with HR Systems: Seamlessly connect your Excel solution with existing HR systems, streamlining data management and reducing manual errors.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AI-Powered Insights: Leverage AI-driven tools, like myself, to uncover hidden patterns and correlations in employee performance data, revealing novel insights for strategic decision-making</a:t>
            </a:r>
            <a:endParaRPr lang="zh-CN" altLang="en-US" sz="17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2834618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4" name="矩形"/>
          <p:cNvSpPr>
            <a:spLocks/>
          </p:cNvSpPr>
          <p:nvPr/>
        </p:nvSpPr>
        <p:spPr>
          <a:xfrm rot="0">
            <a:off x="1199449" y="1409700"/>
            <a:ext cx="8534400" cy="4034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To uncover the underlying relationships and drivers of employee performance, we will employ a multi-step modelling approach.</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500" b="1" i="0" u="none" strike="noStrike" kern="1200" cap="none" spc="0" baseline="0">
                <a:solidFill>
                  <a:schemeClr val="tx1"/>
                </a:solidFill>
                <a:latin typeface="Calibri" pitchFamily="0" charset="0"/>
                <a:ea typeface="宋体" pitchFamily="0" charset="0"/>
                <a:cs typeface="Calibri" pitchFamily="0" charset="0"/>
              </a:rPr>
              <a:t>Exploratory Data Analysis (EDA):</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 Visualize and summarize the dataset to understand distributions, correlations, and patterns.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2. Feature Engineering:</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 Transform and create new variables to capture meaningful relationships and improve model performance.</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3. Regression Analysis: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Apply linear and non-linear regression models to identify significant predictors of employee performance.</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4. Decision Trees and Random Forests: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Utilize tree-based models to detect complex interactions and non-linear relationships.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5. Clustering Analysis: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Segment employees based on performance profiles and identify high-potential and underperforming groups.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6. Predictive Modelling: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Develop and validate predictive models to forecast future performance and potential turnover risks.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7. Model Evaluation: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Assess model performance using metrics such as R-squared, mean squared error, and accuracy.</a:t>
            </a:r>
            <a:endParaRPr lang="zh-CN" altLang="en-US" sz="15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821455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8" name="曲线"/>
          <p:cNvSpPr>
            <a:spLocks/>
          </p:cNvSpPr>
          <p:nvPr/>
        </p:nvSpPr>
        <p:spPr>
          <a:xfrm rot="0">
            <a:off x="11302618" y="764539"/>
            <a:ext cx="314323"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1"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3" name="矩形"/>
          <p:cNvSpPr>
            <a:spLocks/>
          </p:cNvSpPr>
          <p:nvPr/>
        </p:nvSpPr>
        <p:spPr>
          <a:xfrm rot="0">
            <a:off x="955646" y="1524000"/>
            <a:ext cx="8397905" cy="272413"/>
          </a:xfrm>
          <a:prstGeom prst="rect"/>
          <a:noFill/>
          <a:ln w="12700" cmpd="sng" cap="flat">
            <a:noFill/>
            <a:prstDash val="solid"/>
            <a:miter/>
          </a:ln>
        </p:spPr>
      </p:sp>
      <p:pic>
        <p:nvPicPr>
          <p:cNvPr id="212" name="图片"/>
          <p:cNvPicPr>
            <a:picLocks noChangeAspect="1"/>
          </p:cNvPicPr>
          <p:nvPr/>
        </p:nvPicPr>
        <p:blipFill>
          <a:blip r:embed="rId2" cstate="print"/>
          <a:stretch>
            <a:fillRect/>
          </a:stretch>
        </p:blipFill>
        <p:spPr>
          <a:xfrm rot="0">
            <a:off x="914386" y="1704949"/>
            <a:ext cx="8343773" cy="4400483"/>
          </a:xfrm>
          <a:prstGeom prst="rect"/>
          <a:noFill/>
          <a:ln w="12700" cmpd="sng" cap="flat">
            <a:noFill/>
            <a:prstDash val="solid"/>
            <a:miter/>
          </a:ln>
        </p:spPr>
      </p:pic>
    </p:spTree>
    <p:extLst>
      <p:ext uri="{BB962C8B-B14F-4D97-AF65-F5344CB8AC3E}">
        <p14:creationId xmlns:p14="http://schemas.microsoft.com/office/powerpoint/2010/main" val="64604620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文本框"/>
          <p:cNvSpPr>
            <a:spLocks noGrp="1"/>
          </p:cNvSpPr>
          <p:nvPr>
            <p:ph type="title"/>
          </p:nvPr>
        </p:nvSpPr>
        <p:spPr>
          <a:xfrm rot="0">
            <a:off x="762000" y="7620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8" name="矩形"/>
          <p:cNvSpPr>
            <a:spLocks/>
          </p:cNvSpPr>
          <p:nvPr/>
        </p:nvSpPr>
        <p:spPr>
          <a:xfrm rot="0">
            <a:off x="1524000" y="1981200"/>
            <a:ext cx="7239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outcomes. By </a:t>
            </a:r>
            <a:r>
              <a:rPr lang="en-US" altLang="zh-CN" sz="1800" b="0" i="0" u="none" strike="noStrike" kern="1200" cap="none" spc="0" baseline="0">
                <a:solidFill>
                  <a:schemeClr val="tx1"/>
                </a:solidFill>
                <a:latin typeface="Calibri" pitchFamily="0" charset="0"/>
                <a:ea typeface="宋体" pitchFamily="0" charset="0"/>
                <a:cs typeface="Calibri" pitchFamily="0" charset="0"/>
              </a:rPr>
              <a:t>embracing a data-driven approach to employee performance management, organizations can unlock the full potential of their workforce, drive business growth, and stay ahead in the competitive market.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805865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9647755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2084966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447800" y="2277242"/>
            <a:ext cx="6477000"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As the HR Manager, I struggle to effectively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4033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609600" y="1219200"/>
            <a:ext cx="86106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Tracking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Performance Metrics: Develop an Excel dashboard to monitor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key performance indicators (KPIs) such as sales revenue, customer satisfaction ratings, and project completion rates for individual employees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Underperforming Employees: Create an Excel tool to identify employees who are not meeting performance expectations, using metrics such as missed targets, low productivity, and poor quality ratings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a:t>
            </a:r>
            <a:r>
              <a:rPr lang="en-US" altLang="zh-CN" sz="1800" b="0" i="0" u="none" strike="noStrike" kern="1200" cap="none" spc="0" baseline="0">
                <a:solidFill>
                  <a:schemeClr val="tx1"/>
                </a:solidFill>
                <a:latin typeface="Calibri" pitchFamily="0" charset="0"/>
                <a:ea typeface="宋体" pitchFamily="0" charset="0"/>
                <a:cs typeface="Calibri" pitchFamily="0" charset="0"/>
              </a:rPr>
              <a:t>Trend Analysis: Design an Excel workbook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performance trends over time, including progress towards goals, areas for improvement, and impact of training or coaching</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Comparative </a:t>
            </a: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Analysis: Build an Excel model to compare the performance of different employees, teams, or departments, highlighting strengths, weaknesses, and opportunities for growth</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a:t>
            </a: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Scorecard: Develop an Excel scorecard to provide a comprehensive view of employee performance, incorporating metrics such as goal achievement, skills assessment, and feedback from managers and peers.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434153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228600" y="304800"/>
            <a:ext cx="3657600"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*types of problem statement* </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38" name="矩形"/>
          <p:cNvSpPr>
            <a:spLocks/>
          </p:cNvSpPr>
          <p:nvPr/>
        </p:nvSpPr>
        <p:spPr>
          <a:xfrm rot="0">
            <a:off x="1066800" y="1066800"/>
            <a:ext cx="6096000"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It focuses on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solving a specific business problem using data-driven insights and statistical analysis. The goal is to identify trends, patterns, and correlations within the data to inform decision-making</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Other </a:t>
            </a:r>
            <a:r>
              <a:rPr lang="en-US" altLang="zh-CN" sz="1800" b="0" i="0" u="none" strike="noStrike" kern="1200" cap="none" spc="0" baseline="0">
                <a:solidFill>
                  <a:schemeClr val="tx1"/>
                </a:solidFill>
                <a:latin typeface="Calibri" pitchFamily="0" charset="0"/>
                <a:ea typeface="宋体" pitchFamily="0" charset="0"/>
                <a:cs typeface="Calibri" pitchFamily="0" charset="0"/>
              </a:rPr>
              <a:t>types of problem statements </a:t>
            </a:r>
            <a:r>
              <a:rPr lang="en-US" altLang="zh-CN" sz="1800" b="0" i="0" u="none" strike="noStrike" kern="1200" cap="none" spc="0" baseline="0">
                <a:solidFill>
                  <a:schemeClr val="tx1"/>
                </a:solidFill>
                <a:latin typeface="Calibri" pitchFamily="0" charset="0"/>
                <a:ea typeface="宋体" pitchFamily="0" charset="0"/>
                <a:cs typeface="Calibri" pitchFamily="0" charset="0"/>
              </a:rPr>
              <a:t>include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Qualitative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Focuses </a:t>
            </a:r>
            <a:r>
              <a:rPr lang="en-US" altLang="zh-CN" sz="1800" b="0" i="0" u="none" strike="noStrike" kern="1200" cap="none" spc="0" baseline="0">
                <a:solidFill>
                  <a:schemeClr val="tx1"/>
                </a:solidFill>
                <a:latin typeface="Calibri" pitchFamily="0" charset="0"/>
                <a:ea typeface="宋体" pitchFamily="0" charset="0"/>
                <a:cs typeface="Calibri" pitchFamily="0" charset="0"/>
              </a:rPr>
              <a:t>on exploring and understanding a complex issue or phenomenon through non-numerical data, such as text, images, or observations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Operational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a:t>
            </a:r>
            <a:r>
              <a:rPr lang="en-US" altLang="zh-CN" sz="1800" b="1" i="0" u="none" strike="noStrike" kern="1200" cap="none" spc="0" baseline="0">
                <a:solidFill>
                  <a:schemeClr val="tx1"/>
                </a:solidFill>
                <a:latin typeface="Calibri" pitchFamily="0" charset="0"/>
                <a:ea typeface="宋体" pitchFamily="0" charset="0"/>
                <a:cs typeface="Calibri" pitchFamily="0" charset="0"/>
              </a:rPr>
              <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Concentrates on improving processes, efficiency, and productivity within an organization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Strategic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Examines </a:t>
            </a:r>
            <a:r>
              <a:rPr lang="en-US" altLang="zh-CN" sz="1800" b="0" i="0" u="none" strike="noStrike" kern="1200" cap="none" spc="0" baseline="0">
                <a:solidFill>
                  <a:schemeClr val="tx1"/>
                </a:solidFill>
                <a:latin typeface="Calibri" pitchFamily="0" charset="0"/>
                <a:ea typeface="宋体" pitchFamily="0" charset="0"/>
                <a:cs typeface="Calibri" pitchFamily="0" charset="0"/>
              </a:rPr>
              <a:t>high-level business challenges and opportunities, often requiring a broader, more futuristic perspective.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82059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457200" y="381000"/>
            <a:ext cx="3445611" cy="358138"/>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*Examples </a:t>
            </a:r>
            <a:r>
              <a:rPr lang="en-US" altLang="zh-CN" sz="1800" b="1" i="0" u="none" strike="noStrike" kern="1200" cap="none" spc="0" baseline="0">
                <a:solidFill>
                  <a:schemeClr val="tx1"/>
                </a:solidFill>
                <a:latin typeface="Calibri" pitchFamily="0" charset="0"/>
                <a:ea typeface="宋体" pitchFamily="0" charset="0"/>
                <a:cs typeface="Calibri" pitchFamily="0" charset="0"/>
              </a:rPr>
              <a:t>of problem </a:t>
            </a:r>
            <a:r>
              <a:rPr lang="en-US" altLang="zh-CN" sz="1800" b="1" i="0" u="none" strike="noStrike" kern="1200" cap="none" spc="0" baseline="0">
                <a:solidFill>
                  <a:schemeClr val="tx1"/>
                </a:solidFill>
                <a:latin typeface="Calibri" pitchFamily="0" charset="0"/>
                <a:ea typeface="宋体" pitchFamily="0" charset="0"/>
                <a:cs typeface="Calibri" pitchFamily="0" charset="0"/>
              </a:rPr>
              <a:t>statement*</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2" name="矩形"/>
          <p:cNvSpPr>
            <a:spLocks/>
          </p:cNvSpPr>
          <p:nvPr/>
        </p:nvSpPr>
        <p:spPr>
          <a:xfrm rot="0">
            <a:off x="990600" y="914400"/>
            <a:ext cx="8839199" cy="4911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1.Quantitative:</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The </a:t>
            </a:r>
            <a:r>
              <a:rPr lang="en-US" altLang="zh-CN" sz="1400" b="0" i="0" u="none" strike="noStrike" kern="1200" cap="none" spc="0" baseline="0">
                <a:solidFill>
                  <a:schemeClr val="tx1"/>
                </a:solidFill>
                <a:latin typeface="Calibri" pitchFamily="0" charset="0"/>
                <a:ea typeface="宋体" pitchFamily="0" charset="0"/>
                <a:cs typeface="Calibri" pitchFamily="0" charset="0"/>
              </a:rPr>
              <a:t>sales team is experiencing a 20% decline in quarterly sales. </a:t>
            </a:r>
            <a:r>
              <a:rPr lang="en-US" altLang="zh-CN" sz="14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purchase history and sales data to identify key factors contributing to this decline</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2. Qualitative:</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Employees </a:t>
            </a:r>
            <a:r>
              <a:rPr lang="en-US" altLang="zh-CN" sz="1400" b="0" i="0" u="none" strike="noStrike" kern="1200" cap="none" spc="0" baseline="0">
                <a:solidFill>
                  <a:schemeClr val="tx1"/>
                </a:solidFill>
                <a:latin typeface="Calibri" pitchFamily="0" charset="0"/>
                <a:ea typeface="宋体" pitchFamily="0" charset="0"/>
                <a:cs typeface="Calibri" pitchFamily="0" charset="0"/>
              </a:rPr>
              <a:t>are expressing dissatisfaction with the company's remote work policy. Conduct interviews and surveys to understand the root causes of this dissatisfaction</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3. Operational:</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The </a:t>
            </a: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service team is taking an average of 30 minutes to resolve customer complaints. Streamline the complaint resolution process to reduce resolution time by 50</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4</a:t>
            </a:r>
            <a:r>
              <a:rPr lang="en-US" altLang="zh-CN" sz="1400" b="0" i="0" u="none" strike="noStrike" kern="1200" cap="none" spc="0" baseline="0">
                <a:solidFill>
                  <a:schemeClr val="tx1"/>
                </a:solidFill>
                <a:latin typeface="Calibri" pitchFamily="0" charset="0"/>
                <a:ea typeface="宋体" pitchFamily="0" charset="0"/>
                <a:cs typeface="Calibri" pitchFamily="0" charset="0"/>
              </a:rPr>
              <a:t>. Strategic</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The </a:t>
            </a:r>
            <a:r>
              <a:rPr lang="en-US" altLang="zh-CN" sz="1400" b="0" i="0" u="none" strike="noStrike" kern="1200" cap="none" spc="0" baseline="0">
                <a:solidFill>
                  <a:schemeClr val="tx1"/>
                </a:solidFill>
                <a:latin typeface="Calibri" pitchFamily="0" charset="0"/>
                <a:ea typeface="宋体" pitchFamily="0" charset="0"/>
                <a:cs typeface="Calibri" pitchFamily="0" charset="0"/>
              </a:rPr>
              <a:t>company is struggling to maintain market share in a rapidly changing industry. Develop a strategic plan to identify new business opportunities and stay competitive</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5</a:t>
            </a:r>
            <a:r>
              <a:rPr lang="en-US" altLang="zh-CN" sz="1400" b="0" i="0" u="none" strike="noStrike" kern="1200" cap="none" spc="0" baseline="0">
                <a:solidFill>
                  <a:schemeClr val="tx1"/>
                </a:solidFill>
                <a:latin typeface="Calibri" pitchFamily="0" charset="0"/>
                <a:ea typeface="宋体" pitchFamily="0" charset="0"/>
                <a:cs typeface="Calibri" pitchFamily="0" charset="0"/>
              </a:rPr>
              <a:t>. Employee Performance</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New </a:t>
            </a:r>
            <a:r>
              <a:rPr lang="en-US" altLang="zh-CN" sz="1400" b="0" i="0" u="none" strike="noStrike" kern="1200" cap="none" spc="0" baseline="0">
                <a:solidFill>
                  <a:schemeClr val="tx1"/>
                </a:solidFill>
                <a:latin typeface="Calibri" pitchFamily="0" charset="0"/>
                <a:ea typeface="宋体" pitchFamily="0" charset="0"/>
                <a:cs typeface="Calibri" pitchFamily="0" charset="0"/>
              </a:rPr>
              <a:t>hire turnover rates are higher than expected. </a:t>
            </a:r>
            <a:r>
              <a:rPr lang="en-US" altLang="zh-CN" sz="14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400" b="0" i="0" u="none" strike="noStrike" kern="1200" cap="none" spc="0" baseline="0">
                <a:solidFill>
                  <a:schemeClr val="tx1"/>
                </a:solidFill>
                <a:latin typeface="Calibri" pitchFamily="0" charset="0"/>
                <a:ea typeface="宋体" pitchFamily="0" charset="0"/>
                <a:cs typeface="Calibri" pitchFamily="0" charset="0"/>
              </a:rPr>
              <a:t>training programs, manager support, and employee feedback to identify areas for improvement</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6</a:t>
            </a:r>
            <a:r>
              <a:rPr lang="en-US" altLang="zh-CN" sz="1400" b="0" i="0" u="none" strike="noStrike" kern="1200" cap="none" spc="0" baseline="0">
                <a:solidFill>
                  <a:schemeClr val="tx1"/>
                </a:solidFill>
                <a:latin typeface="Calibri" pitchFamily="0" charset="0"/>
                <a:ea typeface="宋体" pitchFamily="0" charset="0"/>
                <a:cs typeface="Calibri" pitchFamily="0" charset="0"/>
              </a:rPr>
              <a:t>. Customer Retention</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a:t>
            </a:r>
            <a:r>
              <a:rPr lang="en-US" altLang="zh-CN" sz="1400" b="0" i="0" u="none" strike="noStrike" kern="1200" cap="none" spc="0" baseline="0">
                <a:solidFill>
                  <a:schemeClr val="tx1"/>
                </a:solidFill>
                <a:latin typeface="Calibri" pitchFamily="0" charset="0"/>
                <a:ea typeface="宋体" pitchFamily="0" charset="0"/>
                <a:cs typeface="Calibri" pitchFamily="0" charset="0"/>
              </a:rPr>
              <a:t>churn rates are increasing. </a:t>
            </a:r>
            <a:r>
              <a:rPr lang="en-US" altLang="zh-CN" sz="14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purchase history, engagement metrics, and feedback to identify key factors contributing to churn</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zh-CN" altLang="en-US" sz="1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89342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8" name="组合"/>
          <p:cNvGrpSpPr>
            <a:grpSpLocks/>
          </p:cNvGrpSpPr>
          <p:nvPr/>
        </p:nvGrpSpPr>
        <p:grpSpPr>
          <a:xfrm>
            <a:off x="8658225" y="2647950"/>
            <a:ext cx="3533775" cy="3810000"/>
            <a:chOff x="8658225" y="2647950"/>
            <a:chExt cx="3533775" cy="381000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49" name="曲线"/>
          <p:cNvSpPr>
            <a:spLocks/>
          </p:cNvSpPr>
          <p:nvPr/>
        </p:nvSpPr>
        <p:spPr>
          <a:xfrm rot="0">
            <a:off x="10110787" y="1006792"/>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990600" y="2133600"/>
            <a:ext cx="7924800" cy="3634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97196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10363199" y="38862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10363199" y="827021"/>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11200152" y="487680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6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2" name="矩形"/>
          <p:cNvSpPr>
            <a:spLocks/>
          </p:cNvSpPr>
          <p:nvPr/>
        </p:nvSpPr>
        <p:spPr>
          <a:xfrm rot="0">
            <a:off x="409575" y="3647295"/>
            <a:ext cx="9296400" cy="272414"/>
          </a:xfrm>
          <a:prstGeom prst="rect"/>
          <a:noFill/>
          <a:ln w="12700" cmpd="sng" cap="flat">
            <a:noFill/>
            <a:prstDash val="solid"/>
            <a:miter/>
          </a:ln>
        </p:spPr>
      </p:sp>
      <p:pic>
        <p:nvPicPr>
          <p:cNvPr id="163" name="图片"/>
          <p:cNvPicPr>
            <a:picLocks noChangeAspect="1"/>
          </p:cNvPicPr>
          <p:nvPr/>
        </p:nvPicPr>
        <p:blipFill>
          <a:blip r:embed="rId2" cstate="print"/>
          <a:stretch>
            <a:fillRect/>
          </a:stretch>
        </p:blipFill>
        <p:spPr>
          <a:xfrm rot="0">
            <a:off x="1990693" y="1699076"/>
            <a:ext cx="4825295" cy="4749250"/>
          </a:xfrm>
          <a:prstGeom prst="rect"/>
          <a:noFill/>
          <a:ln w="12700" cmpd="sng" cap="flat">
            <a:noFill/>
            <a:prstDash val="solid"/>
            <a:miter/>
          </a:ln>
        </p:spPr>
      </p:pic>
    </p:spTree>
    <p:extLst>
      <p:ext uri="{BB962C8B-B14F-4D97-AF65-F5344CB8AC3E}">
        <p14:creationId xmlns:p14="http://schemas.microsoft.com/office/powerpoint/2010/main" val="86112492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2024-09-05T09:06:04Z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