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EBFCF8-4709-4AED-83A0-A707A9E2DBE8}">
  <a:tblStyle styleId="{A0EBFCF8-4709-4AED-83A0-A707A9E2D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e3488395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ce3488395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e34883954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ce34883954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e34883954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ce34883954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e34883954_0_2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ce34883954_0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e34883954_0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ce34883954_0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e34883954_0_4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ce34883954_0_4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e34883954_0_3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ce34883954_0_3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86ebbacab_3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86ebbacab_3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66d98054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66d98054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60197a8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60197a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b9e9e019c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b9e9e019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e9e019c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9e9e01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b9e9e019c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b9e9e019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9e9e019c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cb9e9e019c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86ebbacab_3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86ebbacab_3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e3488395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ce3488395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00150" y="11422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and Analysis of Algorithm</a:t>
            </a:r>
            <a:endParaRPr b="1" sz="4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27500" y="3287725"/>
            <a:ext cx="4350300" cy="15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" sz="1900">
                <a:solidFill>
                  <a:srgbClr val="000000"/>
                </a:solidFill>
              </a:rPr>
              <a:t>9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Aditya Aggarwal - IIT2019210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Divy Agrawal      - IIT2019211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Aman Rubey      - IIT2019212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462900" y="2358525"/>
            <a:ext cx="463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Assignment 6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119425" y="2021175"/>
            <a:ext cx="908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Initially there will be no edge in the MST</a:t>
            </a:r>
            <a:endParaRPr b="1" sz="1700"/>
          </a:p>
        </p:txBody>
      </p:sp>
      <p:graphicFrame>
        <p:nvGraphicFramePr>
          <p:cNvPr id="149" name="Google Shape;149;p23"/>
          <p:cNvGraphicFramePr/>
          <p:nvPr/>
        </p:nvGraphicFramePr>
        <p:xfrm>
          <a:off x="503600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{A0EBFCF8-4709-4AED-83A0-A707A9E2DBE8}</a:tableStyleId>
              </a:tblPr>
              <a:tblGrid>
                <a:gridCol w="587825"/>
                <a:gridCol w="587825"/>
                <a:gridCol w="587825"/>
                <a:gridCol w="587825"/>
                <a:gridCol w="587825"/>
                <a:gridCol w="587825"/>
              </a:tblGrid>
              <a:tr h="30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0" name="Google Shape;150;p23"/>
          <p:cNvGraphicFramePr/>
          <p:nvPr/>
        </p:nvGraphicFramePr>
        <p:xfrm>
          <a:off x="5174775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{A0EBFCF8-4709-4AED-83A0-A707A9E2DBE8}</a:tableStyleId>
              </a:tblPr>
              <a:tblGrid>
                <a:gridCol w="529200"/>
                <a:gridCol w="529200"/>
                <a:gridCol w="529200"/>
                <a:gridCol w="529200"/>
                <a:gridCol w="529200"/>
                <a:gridCol w="529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1" name="Google Shape;151;p23"/>
          <p:cNvSpPr txBox="1"/>
          <p:nvPr/>
        </p:nvSpPr>
        <p:spPr>
          <a:xfrm>
            <a:off x="1043250" y="3788725"/>
            <a:ext cx="20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 Table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5370375" y="378872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min_weight Table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>
            <a:off x="1273750" y="727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</a:t>
            </a:r>
            <a:endParaRPr/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503600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{A0EBFCF8-4709-4AED-83A0-A707A9E2DBE8}</a:tableStyleId>
              </a:tblPr>
              <a:tblGrid>
                <a:gridCol w="587825"/>
                <a:gridCol w="587825"/>
                <a:gridCol w="587825"/>
                <a:gridCol w="587825"/>
                <a:gridCol w="587825"/>
                <a:gridCol w="587825"/>
              </a:tblGrid>
              <a:tr h="30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9" name="Google Shape;159;p24"/>
          <p:cNvGraphicFramePr/>
          <p:nvPr/>
        </p:nvGraphicFramePr>
        <p:xfrm>
          <a:off x="5174775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{A0EBFCF8-4709-4AED-83A0-A707A9E2DBE8}</a:tableStyleId>
              </a:tblPr>
              <a:tblGrid>
                <a:gridCol w="529200"/>
                <a:gridCol w="529200"/>
                <a:gridCol w="529200"/>
                <a:gridCol w="529200"/>
                <a:gridCol w="529200"/>
                <a:gridCol w="529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∞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20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24"/>
          <p:cNvSpPr txBox="1"/>
          <p:nvPr/>
        </p:nvSpPr>
        <p:spPr>
          <a:xfrm>
            <a:off x="1043250" y="3788725"/>
            <a:ext cx="20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 Table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5370375" y="378872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min_weight Table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1273750" y="727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</a:t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4323000" y="1263675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3</a:t>
            </a:r>
            <a:endParaRPr/>
          </a:p>
        </p:txBody>
      </p:sp>
      <p:cxnSp>
        <p:nvCxnSpPr>
          <p:cNvPr id="168" name="Google Shape;168;p25"/>
          <p:cNvCxnSpPr>
            <a:stCxn id="166" idx="6"/>
            <a:endCxn id="167" idx="2"/>
          </p:cNvCxnSpPr>
          <p:nvPr/>
        </p:nvCxnSpPr>
        <p:spPr>
          <a:xfrm>
            <a:off x="2074450" y="1116050"/>
            <a:ext cx="22485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5"/>
          <p:cNvSpPr txBox="1"/>
          <p:nvPr/>
        </p:nvSpPr>
        <p:spPr>
          <a:xfrm>
            <a:off x="3295775" y="14517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aphicFrame>
        <p:nvGraphicFramePr>
          <p:cNvPr id="170" name="Google Shape;170;p25"/>
          <p:cNvGraphicFramePr/>
          <p:nvPr/>
        </p:nvGraphicFramePr>
        <p:xfrm>
          <a:off x="503600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{A0EBFCF8-4709-4AED-83A0-A707A9E2DBE8}</a:tableStyleId>
              </a:tblPr>
              <a:tblGrid>
                <a:gridCol w="587825"/>
                <a:gridCol w="587825"/>
                <a:gridCol w="587825"/>
                <a:gridCol w="587825"/>
                <a:gridCol w="587825"/>
                <a:gridCol w="587825"/>
              </a:tblGrid>
              <a:tr h="30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1" name="Google Shape;171;p25"/>
          <p:cNvGraphicFramePr/>
          <p:nvPr/>
        </p:nvGraphicFramePr>
        <p:xfrm>
          <a:off x="5174775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{A0EBFCF8-4709-4AED-83A0-A707A9E2DBE8}</a:tableStyleId>
              </a:tblPr>
              <a:tblGrid>
                <a:gridCol w="529200"/>
                <a:gridCol w="529200"/>
                <a:gridCol w="529200"/>
                <a:gridCol w="529200"/>
                <a:gridCol w="529200"/>
                <a:gridCol w="529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25"/>
          <p:cNvSpPr txBox="1"/>
          <p:nvPr/>
        </p:nvSpPr>
        <p:spPr>
          <a:xfrm>
            <a:off x="1043250" y="3788725"/>
            <a:ext cx="20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 Table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5370375" y="378872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min_weight Table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/>
        </p:nvSpPr>
        <p:spPr>
          <a:xfrm>
            <a:off x="1273750" y="727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4323000" y="27089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6</a:t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4323000" y="1263675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3</a:t>
            </a:r>
            <a:endParaRPr/>
          </a:p>
        </p:txBody>
      </p:sp>
      <p:cxnSp>
        <p:nvCxnSpPr>
          <p:cNvPr id="181" name="Google Shape;181;p26"/>
          <p:cNvCxnSpPr>
            <a:stCxn id="178" idx="6"/>
            <a:endCxn id="180" idx="2"/>
          </p:cNvCxnSpPr>
          <p:nvPr/>
        </p:nvCxnSpPr>
        <p:spPr>
          <a:xfrm>
            <a:off x="2074450" y="1116050"/>
            <a:ext cx="22485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6"/>
          <p:cNvCxnSpPr>
            <a:stCxn id="180" idx="4"/>
            <a:endCxn id="179" idx="0"/>
          </p:cNvCxnSpPr>
          <p:nvPr/>
        </p:nvCxnSpPr>
        <p:spPr>
          <a:xfrm>
            <a:off x="4723350" y="2040075"/>
            <a:ext cx="0" cy="6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6"/>
          <p:cNvSpPr txBox="1"/>
          <p:nvPr/>
        </p:nvSpPr>
        <p:spPr>
          <a:xfrm>
            <a:off x="3295775" y="14517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4804600" y="22215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aphicFrame>
        <p:nvGraphicFramePr>
          <p:cNvPr id="185" name="Google Shape;185;p26"/>
          <p:cNvGraphicFramePr/>
          <p:nvPr/>
        </p:nvGraphicFramePr>
        <p:xfrm>
          <a:off x="503600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{A0EBFCF8-4709-4AED-83A0-A707A9E2DBE8}</a:tableStyleId>
              </a:tblPr>
              <a:tblGrid>
                <a:gridCol w="587825"/>
                <a:gridCol w="587825"/>
                <a:gridCol w="587825"/>
                <a:gridCol w="587825"/>
                <a:gridCol w="587825"/>
                <a:gridCol w="587825"/>
              </a:tblGrid>
              <a:tr h="30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Google Shape;186;p26"/>
          <p:cNvGraphicFramePr/>
          <p:nvPr/>
        </p:nvGraphicFramePr>
        <p:xfrm>
          <a:off x="5174775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{A0EBFCF8-4709-4AED-83A0-A707A9E2DBE8}</a:tableStyleId>
              </a:tblPr>
              <a:tblGrid>
                <a:gridCol w="529200"/>
                <a:gridCol w="529200"/>
                <a:gridCol w="529200"/>
                <a:gridCol w="529200"/>
                <a:gridCol w="529200"/>
                <a:gridCol w="529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" name="Google Shape;187;p26"/>
          <p:cNvSpPr txBox="1"/>
          <p:nvPr/>
        </p:nvSpPr>
        <p:spPr>
          <a:xfrm>
            <a:off x="1043250" y="3788725"/>
            <a:ext cx="20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 Table</a:t>
            </a: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5370375" y="378872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min_weight Table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1273750" y="727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</a:t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4323000" y="27089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6</a:t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7310450" y="275620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5</a:t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4323000" y="1263675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3</a:t>
            </a:r>
            <a:endParaRPr/>
          </a:p>
        </p:txBody>
      </p:sp>
      <p:cxnSp>
        <p:nvCxnSpPr>
          <p:cNvPr id="197" name="Google Shape;197;p27"/>
          <p:cNvCxnSpPr>
            <a:stCxn id="193" idx="6"/>
            <a:endCxn id="196" idx="2"/>
          </p:cNvCxnSpPr>
          <p:nvPr/>
        </p:nvCxnSpPr>
        <p:spPr>
          <a:xfrm>
            <a:off x="2074450" y="1116050"/>
            <a:ext cx="22485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7"/>
          <p:cNvCxnSpPr>
            <a:stCxn id="196" idx="5"/>
            <a:endCxn id="195" idx="1"/>
          </p:cNvCxnSpPr>
          <p:nvPr/>
        </p:nvCxnSpPr>
        <p:spPr>
          <a:xfrm>
            <a:off x="5006440" y="1926374"/>
            <a:ext cx="2421300" cy="9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7"/>
          <p:cNvCxnSpPr>
            <a:stCxn id="196" idx="4"/>
            <a:endCxn id="194" idx="0"/>
          </p:cNvCxnSpPr>
          <p:nvPr/>
        </p:nvCxnSpPr>
        <p:spPr>
          <a:xfrm>
            <a:off x="4723350" y="2040075"/>
            <a:ext cx="0" cy="6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7"/>
          <p:cNvSpPr txBox="1"/>
          <p:nvPr/>
        </p:nvSpPr>
        <p:spPr>
          <a:xfrm>
            <a:off x="5718175" y="23088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3295775" y="14517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4804600" y="22215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aphicFrame>
        <p:nvGraphicFramePr>
          <p:cNvPr id="203" name="Google Shape;203;p27"/>
          <p:cNvGraphicFramePr/>
          <p:nvPr/>
        </p:nvGraphicFramePr>
        <p:xfrm>
          <a:off x="503600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{A0EBFCF8-4709-4AED-83A0-A707A9E2DBE8}</a:tableStyleId>
              </a:tblPr>
              <a:tblGrid>
                <a:gridCol w="587825"/>
                <a:gridCol w="587825"/>
                <a:gridCol w="587825"/>
                <a:gridCol w="587825"/>
                <a:gridCol w="587825"/>
                <a:gridCol w="587825"/>
              </a:tblGrid>
              <a:tr h="30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4" name="Google Shape;204;p27"/>
          <p:cNvGraphicFramePr/>
          <p:nvPr/>
        </p:nvGraphicFramePr>
        <p:xfrm>
          <a:off x="5174775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{A0EBFCF8-4709-4AED-83A0-A707A9E2DBE8}</a:tableStyleId>
              </a:tblPr>
              <a:tblGrid>
                <a:gridCol w="529200"/>
                <a:gridCol w="529200"/>
                <a:gridCol w="529200"/>
                <a:gridCol w="529200"/>
                <a:gridCol w="529200"/>
                <a:gridCol w="529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5" name="Google Shape;205;p27"/>
          <p:cNvSpPr txBox="1"/>
          <p:nvPr/>
        </p:nvSpPr>
        <p:spPr>
          <a:xfrm>
            <a:off x="1043250" y="3788725"/>
            <a:ext cx="20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 Table</a:t>
            </a:r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5370375" y="378872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min_weight Table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/>
          <p:nvPr/>
        </p:nvSpPr>
        <p:spPr>
          <a:xfrm>
            <a:off x="1273750" y="727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</a:t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4323000" y="27089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6</a:t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7310450" y="275620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5</a:t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7310450" y="727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4</a:t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4323000" y="1263675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3</a:t>
            </a:r>
            <a:endParaRPr/>
          </a:p>
        </p:txBody>
      </p:sp>
      <p:cxnSp>
        <p:nvCxnSpPr>
          <p:cNvPr id="216" name="Google Shape;216;p28"/>
          <p:cNvCxnSpPr>
            <a:stCxn id="211" idx="6"/>
            <a:endCxn id="215" idx="2"/>
          </p:cNvCxnSpPr>
          <p:nvPr/>
        </p:nvCxnSpPr>
        <p:spPr>
          <a:xfrm>
            <a:off x="2074450" y="1116050"/>
            <a:ext cx="22485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8"/>
          <p:cNvCxnSpPr>
            <a:stCxn id="215" idx="5"/>
            <a:endCxn id="213" idx="1"/>
          </p:cNvCxnSpPr>
          <p:nvPr/>
        </p:nvCxnSpPr>
        <p:spPr>
          <a:xfrm>
            <a:off x="5006440" y="1926374"/>
            <a:ext cx="2421300" cy="9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8"/>
          <p:cNvCxnSpPr>
            <a:stCxn id="215" idx="4"/>
            <a:endCxn id="212" idx="0"/>
          </p:cNvCxnSpPr>
          <p:nvPr/>
        </p:nvCxnSpPr>
        <p:spPr>
          <a:xfrm>
            <a:off x="4723350" y="2040075"/>
            <a:ext cx="0" cy="6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8"/>
          <p:cNvCxnSpPr>
            <a:stCxn id="214" idx="4"/>
            <a:endCxn id="213" idx="0"/>
          </p:cNvCxnSpPr>
          <p:nvPr/>
        </p:nvCxnSpPr>
        <p:spPr>
          <a:xfrm>
            <a:off x="7710800" y="1504250"/>
            <a:ext cx="0" cy="12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8"/>
          <p:cNvSpPr txBox="1"/>
          <p:nvPr/>
        </p:nvSpPr>
        <p:spPr>
          <a:xfrm>
            <a:off x="5718175" y="23088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3295775" y="14517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7772550" y="20400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4804600" y="22215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aphicFrame>
        <p:nvGraphicFramePr>
          <p:cNvPr id="224" name="Google Shape;224;p28"/>
          <p:cNvGraphicFramePr/>
          <p:nvPr/>
        </p:nvGraphicFramePr>
        <p:xfrm>
          <a:off x="503600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{A0EBFCF8-4709-4AED-83A0-A707A9E2DBE8}</a:tableStyleId>
              </a:tblPr>
              <a:tblGrid>
                <a:gridCol w="587825"/>
                <a:gridCol w="587825"/>
                <a:gridCol w="587825"/>
                <a:gridCol w="587825"/>
                <a:gridCol w="587825"/>
                <a:gridCol w="587825"/>
              </a:tblGrid>
              <a:tr h="30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5" name="Google Shape;225;p28"/>
          <p:cNvGraphicFramePr/>
          <p:nvPr/>
        </p:nvGraphicFramePr>
        <p:xfrm>
          <a:off x="5174775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{A0EBFCF8-4709-4AED-83A0-A707A9E2DBE8}</a:tableStyleId>
              </a:tblPr>
              <a:tblGrid>
                <a:gridCol w="529200"/>
                <a:gridCol w="529200"/>
                <a:gridCol w="529200"/>
                <a:gridCol w="529200"/>
                <a:gridCol w="529200"/>
                <a:gridCol w="529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6" name="Google Shape;226;p28"/>
          <p:cNvSpPr txBox="1"/>
          <p:nvPr/>
        </p:nvSpPr>
        <p:spPr>
          <a:xfrm>
            <a:off x="1043250" y="3788725"/>
            <a:ext cx="20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 Table</a:t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5370375" y="378872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min_weight Table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/>
          <p:nvPr/>
        </p:nvSpPr>
        <p:spPr>
          <a:xfrm>
            <a:off x="1273750" y="727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</a:t>
            </a: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1273750" y="27089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2</a:t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4323000" y="27089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6</a:t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7310450" y="275620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5</a:t>
            </a: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7310450" y="727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4</a:t>
            </a:r>
            <a:endParaRPr/>
          </a:p>
        </p:txBody>
      </p:sp>
      <p:sp>
        <p:nvSpPr>
          <p:cNvPr id="237" name="Google Shape;237;p29"/>
          <p:cNvSpPr/>
          <p:nvPr/>
        </p:nvSpPr>
        <p:spPr>
          <a:xfrm>
            <a:off x="4323000" y="1263675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3</a:t>
            </a:r>
            <a:endParaRPr/>
          </a:p>
        </p:txBody>
      </p:sp>
      <p:cxnSp>
        <p:nvCxnSpPr>
          <p:cNvPr id="238" name="Google Shape;238;p29"/>
          <p:cNvCxnSpPr>
            <a:stCxn id="232" idx="6"/>
            <a:endCxn id="237" idx="2"/>
          </p:cNvCxnSpPr>
          <p:nvPr/>
        </p:nvCxnSpPr>
        <p:spPr>
          <a:xfrm>
            <a:off x="2074450" y="1116050"/>
            <a:ext cx="22485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9"/>
          <p:cNvCxnSpPr>
            <a:stCxn id="232" idx="4"/>
            <a:endCxn id="233" idx="0"/>
          </p:cNvCxnSpPr>
          <p:nvPr/>
        </p:nvCxnSpPr>
        <p:spPr>
          <a:xfrm>
            <a:off x="1674100" y="1504250"/>
            <a:ext cx="0" cy="12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9"/>
          <p:cNvCxnSpPr>
            <a:stCxn id="237" idx="5"/>
            <a:endCxn id="235" idx="1"/>
          </p:cNvCxnSpPr>
          <p:nvPr/>
        </p:nvCxnSpPr>
        <p:spPr>
          <a:xfrm>
            <a:off x="5006440" y="1926374"/>
            <a:ext cx="2421300" cy="9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9"/>
          <p:cNvCxnSpPr>
            <a:stCxn id="237" idx="4"/>
            <a:endCxn id="234" idx="0"/>
          </p:cNvCxnSpPr>
          <p:nvPr/>
        </p:nvCxnSpPr>
        <p:spPr>
          <a:xfrm>
            <a:off x="4723350" y="2040075"/>
            <a:ext cx="0" cy="6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9"/>
          <p:cNvCxnSpPr>
            <a:stCxn id="236" idx="4"/>
            <a:endCxn id="235" idx="0"/>
          </p:cNvCxnSpPr>
          <p:nvPr/>
        </p:nvCxnSpPr>
        <p:spPr>
          <a:xfrm>
            <a:off x="7710800" y="1504250"/>
            <a:ext cx="0" cy="12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9"/>
          <p:cNvSpPr txBox="1"/>
          <p:nvPr/>
        </p:nvSpPr>
        <p:spPr>
          <a:xfrm>
            <a:off x="5718175" y="23088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3295775" y="14517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7772550" y="20400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1249050" y="1782750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4804600" y="22215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aphicFrame>
        <p:nvGraphicFramePr>
          <p:cNvPr id="248" name="Google Shape;248;p29"/>
          <p:cNvGraphicFramePr/>
          <p:nvPr/>
        </p:nvGraphicFramePr>
        <p:xfrm>
          <a:off x="503600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{A0EBFCF8-4709-4AED-83A0-A707A9E2DBE8}</a:tableStyleId>
              </a:tblPr>
              <a:tblGrid>
                <a:gridCol w="587825"/>
                <a:gridCol w="587825"/>
                <a:gridCol w="587825"/>
                <a:gridCol w="587825"/>
                <a:gridCol w="587825"/>
                <a:gridCol w="587825"/>
              </a:tblGrid>
              <a:tr h="30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9" name="Google Shape;249;p29"/>
          <p:cNvGraphicFramePr/>
          <p:nvPr/>
        </p:nvGraphicFramePr>
        <p:xfrm>
          <a:off x="5174775" y="418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{A0EBFCF8-4709-4AED-83A0-A707A9E2DBE8}</a:tableStyleId>
              </a:tblPr>
              <a:tblGrid>
                <a:gridCol w="529200"/>
                <a:gridCol w="529200"/>
                <a:gridCol w="529200"/>
                <a:gridCol w="529200"/>
                <a:gridCol w="529200"/>
                <a:gridCol w="529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" name="Google Shape;250;p29"/>
          <p:cNvSpPr txBox="1"/>
          <p:nvPr/>
        </p:nvSpPr>
        <p:spPr>
          <a:xfrm>
            <a:off x="1043250" y="3788725"/>
            <a:ext cx="20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 Table</a:t>
            </a: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5370375" y="378872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min_weight Table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7515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675" y="0"/>
            <a:ext cx="68363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/>
        </p:nvSpPr>
        <p:spPr>
          <a:xfrm>
            <a:off x="45925" y="2171550"/>
            <a:ext cx="2261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</a:rPr>
              <a:t>SCREENSHOT</a:t>
            </a:r>
            <a:endParaRPr b="1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42475" y="1892825"/>
            <a:ext cx="2711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97950" y="44297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</a:rPr>
              <a:t>Problem Statement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19775" y="2079275"/>
            <a:ext cx="8222100" cy="13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 Find the Minimum spanning tree by Prim’s Algorithm</a:t>
            </a:r>
            <a:endParaRPr sz="2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60950" y="54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>
                <a:solidFill>
                  <a:srgbClr val="000000"/>
                </a:solidFill>
              </a:rPr>
              <a:t>Minimum Spanning tree</a:t>
            </a:r>
            <a:endParaRPr sz="3820">
              <a:solidFill>
                <a:srgbClr val="000000"/>
              </a:solidFill>
            </a:endParaRPr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60950" y="16882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Spanning tree is sub-graph of a graph. It has</a:t>
            </a:r>
            <a:r>
              <a:rPr lang="en">
                <a:solidFill>
                  <a:srgbClr val="434343"/>
                </a:solidFill>
              </a:rPr>
              <a:t> one less edge than the original graph and </a:t>
            </a:r>
            <a:r>
              <a:rPr lang="en">
                <a:solidFill>
                  <a:srgbClr val="434343"/>
                </a:solidFill>
              </a:rPr>
              <a:t>same number of vertices as that of original graph.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There are </a:t>
            </a:r>
            <a:r>
              <a:rPr baseline="30000" lang="en">
                <a:solidFill>
                  <a:srgbClr val="434343"/>
                </a:solidFill>
              </a:rPr>
              <a:t>|E|</a:t>
            </a:r>
            <a:r>
              <a:rPr lang="en">
                <a:solidFill>
                  <a:srgbClr val="434343"/>
                </a:solidFill>
              </a:rPr>
              <a:t> C </a:t>
            </a:r>
            <a:r>
              <a:rPr baseline="-25000" lang="en">
                <a:solidFill>
                  <a:srgbClr val="434343"/>
                </a:solidFill>
              </a:rPr>
              <a:t>|V|-1  </a:t>
            </a:r>
            <a:r>
              <a:rPr lang="en">
                <a:solidFill>
                  <a:srgbClr val="434343"/>
                </a:solidFill>
              </a:rPr>
              <a:t>- number of cycles, spanning trees (where |E| is number of edges and |V| is number of vertices) if there is no cycle in the graph. When there are multiple cycles in the graph and number of edges are greater than 4 then number of spanning trees decreases.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Minimum cost spanning tree is a spanning tree (of a weighted graph) whose cost is minimum where cost(Edge1 , Edge2) is the weight if the edge between Edge1 and Edge2.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29650" y="258650"/>
            <a:ext cx="38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>
                <a:solidFill>
                  <a:srgbClr val="000000"/>
                </a:solidFill>
              </a:rPr>
              <a:t>Prim’s Algorithm</a:t>
            </a:r>
            <a:endParaRPr sz="3820">
              <a:solidFill>
                <a:srgbClr val="000000"/>
              </a:solidFill>
            </a:endParaRPr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00325" y="1176700"/>
            <a:ext cx="8282700" cy="3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>
                <a:solidFill>
                  <a:srgbClr val="434343"/>
                </a:solidFill>
              </a:rPr>
              <a:t>Create a flag array which has size as number of vertices which will be used to track that which vertex is taken for MST and which not.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>
                <a:solidFill>
                  <a:srgbClr val="434343"/>
                </a:solidFill>
              </a:rPr>
              <a:t>Create another vector namely, ‘min_weight’ of same size where we will store the weight of the minimum weighted edge its connected to, such that the other endpoint of the edge is already taken in flag array.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>
                <a:solidFill>
                  <a:srgbClr val="434343"/>
                </a:solidFill>
              </a:rPr>
              <a:t>Start from the first vertex so include it in flag and also min_weight for it will 0.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>
                <a:solidFill>
                  <a:srgbClr val="434343"/>
                </a:solidFill>
              </a:rPr>
              <a:t>Now, iterate for (vertices-1) times and in every iteration follow next steps: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</a:pPr>
            <a:r>
              <a:rPr lang="en">
                <a:solidFill>
                  <a:srgbClr val="434343"/>
                </a:solidFill>
              </a:rPr>
              <a:t>Get the the minimum weighted index or (u).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</a:pPr>
            <a:r>
              <a:rPr lang="en">
                <a:solidFill>
                  <a:srgbClr val="434343"/>
                </a:solidFill>
              </a:rPr>
              <a:t>A minimum weighted index is that index for which the corresponding vertex is not taken and also it has minimum key in the min_weight vector.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</a:pPr>
            <a:r>
              <a:rPr lang="en">
                <a:solidFill>
                  <a:srgbClr val="434343"/>
                </a:solidFill>
              </a:rPr>
              <a:t>Include u to flag array.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</a:pPr>
            <a:r>
              <a:rPr lang="en">
                <a:solidFill>
                  <a:srgbClr val="434343"/>
                </a:solidFill>
              </a:rPr>
              <a:t>For every v in V update the min_weight , where V is set of all vertices for which graph(u, v)&gt;0.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lphaLcPeriod"/>
            </a:pPr>
            <a:r>
              <a:rPr lang="en">
                <a:solidFill>
                  <a:srgbClr val="434343"/>
                </a:solidFill>
              </a:rPr>
              <a:t>To update min_weight for ‘v’: if graph(u,v)&lt;min_weight[v] then min_weight[v]=graph(u,v)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Note: graph is a vector which is used to store the original graph in the form of adjacency matrix.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85650" y="50457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</a:rPr>
              <a:t>Time Complexity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60950" y="1415825"/>
            <a:ext cx="8222100" cy="28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time complexity of this problem is O(V^2) where V is number of vertex in the graph.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345050" y="1849325"/>
            <a:ext cx="4262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 outer for loop  of  the  Prim_Min_spanning_Tree  function  is  running  V times and the getMinWeight function is also running V times. Similarly the Inner for loop in Prim_Min_spanning_Tree function is also running V times. Therefore,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	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T(V) = O(V</a:t>
            </a:r>
            <a:r>
              <a:rPr b="1" baseline="30000" lang="en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935897"/>
            <a:ext cx="3718850" cy="27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85650" y="50457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</a:rPr>
              <a:t>Auxiliary Space </a:t>
            </a:r>
            <a:r>
              <a:rPr lang="en" sz="3800">
                <a:solidFill>
                  <a:srgbClr val="000000"/>
                </a:solidFill>
              </a:rPr>
              <a:t>Complexity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492225" y="1882300"/>
            <a:ext cx="4198200" cy="28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the code we have created only three vectors of size V(number of Vertices) mainly flag, min_weight and min_spanning_tree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Therefore, Auxiliary Space complexity will be,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1465" r="1475" t="0"/>
          <a:stretch/>
        </p:blipFill>
        <p:spPr>
          <a:xfrm>
            <a:off x="522475" y="1882300"/>
            <a:ext cx="3616474" cy="25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838800" y="3067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S</a:t>
            </a:r>
            <a:r>
              <a:rPr b="1" lang="en">
                <a:solidFill>
                  <a:srgbClr val="434343"/>
                </a:solidFill>
              </a:rPr>
              <a:t>(V) = O(V)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732700" y="12846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Auxiliary space complexity is O(V).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311000" y="175050"/>
            <a:ext cx="3611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TEST CASE</a:t>
            </a:r>
            <a:endParaRPr/>
          </a:p>
        </p:txBody>
      </p:sp>
      <p:cxnSp>
        <p:nvCxnSpPr>
          <p:cNvPr id="103" name="Google Shape;103;p20"/>
          <p:cNvCxnSpPr/>
          <p:nvPr/>
        </p:nvCxnSpPr>
        <p:spPr>
          <a:xfrm>
            <a:off x="4403525" y="921950"/>
            <a:ext cx="36300" cy="39546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20"/>
          <p:cNvSpPr txBox="1"/>
          <p:nvPr/>
        </p:nvSpPr>
        <p:spPr>
          <a:xfrm>
            <a:off x="752125" y="1016450"/>
            <a:ext cx="2874900" cy="43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Vertex: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edges count: 10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1 2 11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1 6 20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1 3 3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1 4 22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2 6 12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3 6 1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3 4 13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3 5 4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4 5 10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highlight>
                  <a:srgbClr val="FFFFFF"/>
                </a:highlight>
              </a:rPr>
              <a:t>5 6 6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946225" y="1016450"/>
            <a:ext cx="776400" cy="2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5077550" y="1016450"/>
            <a:ext cx="927300" cy="2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4791700" y="2195700"/>
            <a:ext cx="3809100" cy="1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MST: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1 2 11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1 3 3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5 4 10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3 5 4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3 6 1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60950" y="1590025"/>
            <a:ext cx="82221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Example</a:t>
            </a:r>
            <a:endParaRPr sz="7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1273750" y="1489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</a:t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273750" y="34709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2</a:t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4323000" y="34709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6</a:t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7310450" y="351820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5</a:t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7310450" y="1489850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4</a:t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4323000" y="2025675"/>
            <a:ext cx="800700" cy="7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3</a:t>
            </a:r>
            <a:endParaRPr/>
          </a:p>
        </p:txBody>
      </p:sp>
      <p:cxnSp>
        <p:nvCxnSpPr>
          <p:cNvPr id="123" name="Google Shape;123;p22"/>
          <p:cNvCxnSpPr>
            <a:stCxn id="117" idx="6"/>
            <a:endCxn id="122" idx="2"/>
          </p:cNvCxnSpPr>
          <p:nvPr/>
        </p:nvCxnSpPr>
        <p:spPr>
          <a:xfrm>
            <a:off x="2074450" y="1878050"/>
            <a:ext cx="22485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2"/>
          <p:cNvCxnSpPr>
            <a:stCxn id="117" idx="4"/>
            <a:endCxn id="118" idx="0"/>
          </p:cNvCxnSpPr>
          <p:nvPr/>
        </p:nvCxnSpPr>
        <p:spPr>
          <a:xfrm>
            <a:off x="1674100" y="2266250"/>
            <a:ext cx="0" cy="12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2"/>
          <p:cNvCxnSpPr>
            <a:stCxn id="122" idx="5"/>
            <a:endCxn id="120" idx="1"/>
          </p:cNvCxnSpPr>
          <p:nvPr/>
        </p:nvCxnSpPr>
        <p:spPr>
          <a:xfrm>
            <a:off x="5006440" y="2688374"/>
            <a:ext cx="2421300" cy="9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2"/>
          <p:cNvCxnSpPr>
            <a:stCxn id="122" idx="4"/>
            <a:endCxn id="119" idx="0"/>
          </p:cNvCxnSpPr>
          <p:nvPr/>
        </p:nvCxnSpPr>
        <p:spPr>
          <a:xfrm>
            <a:off x="4723350" y="2802075"/>
            <a:ext cx="0" cy="6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2"/>
          <p:cNvCxnSpPr>
            <a:stCxn id="118" idx="6"/>
            <a:endCxn id="119" idx="2"/>
          </p:cNvCxnSpPr>
          <p:nvPr/>
        </p:nvCxnSpPr>
        <p:spPr>
          <a:xfrm>
            <a:off x="2074450" y="3859150"/>
            <a:ext cx="22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2"/>
          <p:cNvCxnSpPr>
            <a:stCxn id="121" idx="4"/>
            <a:endCxn id="120" idx="0"/>
          </p:cNvCxnSpPr>
          <p:nvPr/>
        </p:nvCxnSpPr>
        <p:spPr>
          <a:xfrm>
            <a:off x="7710800" y="2266250"/>
            <a:ext cx="0" cy="12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2"/>
          <p:cNvCxnSpPr>
            <a:stCxn id="119" idx="6"/>
            <a:endCxn id="120" idx="2"/>
          </p:cNvCxnSpPr>
          <p:nvPr/>
        </p:nvCxnSpPr>
        <p:spPr>
          <a:xfrm>
            <a:off x="5123700" y="3859150"/>
            <a:ext cx="2186700" cy="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2"/>
          <p:cNvCxnSpPr>
            <a:stCxn id="117" idx="6"/>
            <a:endCxn id="121" idx="2"/>
          </p:cNvCxnSpPr>
          <p:nvPr/>
        </p:nvCxnSpPr>
        <p:spPr>
          <a:xfrm>
            <a:off x="2074450" y="1878050"/>
            <a:ext cx="523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2"/>
          <p:cNvCxnSpPr>
            <a:stCxn id="117" idx="5"/>
            <a:endCxn id="119" idx="1"/>
          </p:cNvCxnSpPr>
          <p:nvPr/>
        </p:nvCxnSpPr>
        <p:spPr>
          <a:xfrm>
            <a:off x="1957190" y="2152549"/>
            <a:ext cx="2483100" cy="14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2"/>
          <p:cNvCxnSpPr>
            <a:stCxn id="122" idx="6"/>
            <a:endCxn id="121" idx="3"/>
          </p:cNvCxnSpPr>
          <p:nvPr/>
        </p:nvCxnSpPr>
        <p:spPr>
          <a:xfrm flipH="1" rot="10800000">
            <a:off x="5123700" y="2152575"/>
            <a:ext cx="23040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2"/>
          <p:cNvSpPr txBox="1"/>
          <p:nvPr/>
        </p:nvSpPr>
        <p:spPr>
          <a:xfrm>
            <a:off x="60650" y="522200"/>
            <a:ext cx="908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Consider a Graph shown below, now we have to find the MST using Prim Algorithm</a:t>
            </a:r>
            <a:endParaRPr b="1" sz="1700"/>
          </a:p>
        </p:txBody>
      </p:sp>
      <p:sp>
        <p:nvSpPr>
          <p:cNvPr id="134" name="Google Shape;134;p22"/>
          <p:cNvSpPr txBox="1"/>
          <p:nvPr/>
        </p:nvSpPr>
        <p:spPr>
          <a:xfrm>
            <a:off x="4075925" y="1477950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5718175" y="30708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2986175" y="2936400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3295775" y="22137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6004525" y="22137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3042550" y="3859150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5718175" y="3859150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7772550" y="28020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1249050" y="2544750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4804600" y="2983575"/>
            <a:ext cx="4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