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b9e9e019c_3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b9e9e019c_3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b9e9e019c_3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b9e9e019c_3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b9e9e019c_3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cb9e9e019c_3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cb9e9e019c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cb9e9e019c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b9e9e019c_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cb9e9e019c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cb9e9e019c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cb9e9e019c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cb9e9e019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cb9e9e019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c66d98054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c66d98054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60197a8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60197a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b9e9e019c_0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b9e9e019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b9e9e019c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b9e9e019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b9e9e019c_1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b9e9e019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b9e9e019c_0_11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cb9e9e019c_0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86ebbacab_3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86ebbacab_3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86ebbacab_3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86ebbacab_3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600150" y="1142225"/>
            <a:ext cx="8222100" cy="9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300">
                <a:solidFill>
                  <a:srgbClr val="000000"/>
                </a:solidFill>
                <a:latin typeface="Arial"/>
                <a:ea typeface="Arial"/>
                <a:cs typeface="Arial"/>
                <a:sym typeface="Arial"/>
              </a:rPr>
              <a:t>Design and Analysis of Algorithm</a:t>
            </a:r>
            <a:endParaRPr b="1" sz="4300">
              <a:solidFill>
                <a:srgbClr val="000000"/>
              </a:solidFill>
              <a:latin typeface="Arial"/>
              <a:ea typeface="Arial"/>
              <a:cs typeface="Arial"/>
              <a:sym typeface="Arial"/>
            </a:endParaRPr>
          </a:p>
        </p:txBody>
      </p:sp>
      <p:sp>
        <p:nvSpPr>
          <p:cNvPr id="61" name="Google Shape;61;p14"/>
          <p:cNvSpPr txBox="1"/>
          <p:nvPr>
            <p:ph idx="1" type="subTitle"/>
          </p:nvPr>
        </p:nvSpPr>
        <p:spPr>
          <a:xfrm>
            <a:off x="327500" y="3287725"/>
            <a:ext cx="4350300" cy="1558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900">
                <a:solidFill>
                  <a:srgbClr val="000000"/>
                </a:solidFill>
                <a:latin typeface="Arial"/>
                <a:ea typeface="Arial"/>
                <a:cs typeface="Arial"/>
                <a:sym typeface="Arial"/>
              </a:rPr>
              <a:t>Group </a:t>
            </a:r>
            <a:r>
              <a:rPr lang="en" sz="1900">
                <a:solidFill>
                  <a:srgbClr val="000000"/>
                </a:solidFill>
              </a:rPr>
              <a:t>9</a:t>
            </a:r>
            <a:r>
              <a:rPr lang="en" sz="1900">
                <a:solidFill>
                  <a:srgbClr val="000000"/>
                </a:solidFill>
                <a:latin typeface="Arial"/>
                <a:ea typeface="Arial"/>
                <a:cs typeface="Arial"/>
                <a:sym typeface="Arial"/>
              </a:rPr>
              <a:t> : </a:t>
            </a:r>
            <a:endParaRPr sz="1900">
              <a:solidFill>
                <a:srgbClr val="000000"/>
              </a:solidFill>
              <a:latin typeface="Arial"/>
              <a:ea typeface="Arial"/>
              <a:cs typeface="Arial"/>
              <a:sym typeface="Arial"/>
            </a:endParaRPr>
          </a:p>
          <a:p>
            <a:pPr indent="-349250" lvl="0" marL="457200" rtl="0" algn="ctr">
              <a:spcBef>
                <a:spcPts val="0"/>
              </a:spcBef>
              <a:spcAft>
                <a:spcPts val="0"/>
              </a:spcAft>
              <a:buClr>
                <a:srgbClr val="000000"/>
              </a:buClr>
              <a:buSzPts val="1900"/>
              <a:buFont typeface="Arial"/>
              <a:buChar char="●"/>
            </a:pPr>
            <a:r>
              <a:rPr lang="en" sz="1900">
                <a:solidFill>
                  <a:srgbClr val="000000"/>
                </a:solidFill>
                <a:latin typeface="Arial"/>
                <a:ea typeface="Arial"/>
                <a:cs typeface="Arial"/>
                <a:sym typeface="Arial"/>
              </a:rPr>
              <a:t>Aditya Aggarwal - IIT2019210</a:t>
            </a:r>
            <a:endParaRPr sz="1900">
              <a:solidFill>
                <a:srgbClr val="000000"/>
              </a:solidFill>
              <a:latin typeface="Arial"/>
              <a:ea typeface="Arial"/>
              <a:cs typeface="Arial"/>
              <a:sym typeface="Arial"/>
            </a:endParaRPr>
          </a:p>
          <a:p>
            <a:pPr indent="-349250" lvl="0" marL="457200" rtl="0" algn="ctr">
              <a:spcBef>
                <a:spcPts val="0"/>
              </a:spcBef>
              <a:spcAft>
                <a:spcPts val="0"/>
              </a:spcAft>
              <a:buClr>
                <a:srgbClr val="000000"/>
              </a:buClr>
              <a:buSzPts val="1900"/>
              <a:buFont typeface="Arial"/>
              <a:buChar char="●"/>
            </a:pPr>
            <a:r>
              <a:rPr lang="en" sz="1900">
                <a:solidFill>
                  <a:srgbClr val="000000"/>
                </a:solidFill>
                <a:latin typeface="Arial"/>
                <a:ea typeface="Arial"/>
                <a:cs typeface="Arial"/>
                <a:sym typeface="Arial"/>
              </a:rPr>
              <a:t>Divy Agrawal      - IIT2019211</a:t>
            </a:r>
            <a:endParaRPr sz="1900">
              <a:solidFill>
                <a:srgbClr val="000000"/>
              </a:solidFill>
              <a:latin typeface="Arial"/>
              <a:ea typeface="Arial"/>
              <a:cs typeface="Arial"/>
              <a:sym typeface="Arial"/>
            </a:endParaRPr>
          </a:p>
          <a:p>
            <a:pPr indent="-349250" lvl="0" marL="457200" rtl="0" algn="ctr">
              <a:spcBef>
                <a:spcPts val="0"/>
              </a:spcBef>
              <a:spcAft>
                <a:spcPts val="0"/>
              </a:spcAft>
              <a:buClr>
                <a:srgbClr val="000000"/>
              </a:buClr>
              <a:buSzPts val="1900"/>
              <a:buFont typeface="Arial"/>
              <a:buChar char="●"/>
            </a:pPr>
            <a:r>
              <a:rPr lang="en" sz="1900">
                <a:solidFill>
                  <a:srgbClr val="000000"/>
                </a:solidFill>
                <a:latin typeface="Arial"/>
                <a:ea typeface="Arial"/>
                <a:cs typeface="Arial"/>
                <a:sym typeface="Arial"/>
              </a:rPr>
              <a:t>Aman Rubey      - IIT2019212</a:t>
            </a:r>
            <a:endParaRPr sz="1900">
              <a:solidFill>
                <a:srgbClr val="000000"/>
              </a:solidFill>
              <a:latin typeface="Arial"/>
              <a:ea typeface="Arial"/>
              <a:cs typeface="Arial"/>
              <a:sym typeface="Arial"/>
            </a:endParaRPr>
          </a:p>
        </p:txBody>
      </p:sp>
      <p:sp>
        <p:nvSpPr>
          <p:cNvPr id="62" name="Google Shape;62;p14"/>
          <p:cNvSpPr txBox="1"/>
          <p:nvPr/>
        </p:nvSpPr>
        <p:spPr>
          <a:xfrm>
            <a:off x="3462900" y="2358525"/>
            <a:ext cx="4633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t>Assignment 5</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p:nvPr/>
        </p:nvSpPr>
        <p:spPr>
          <a:xfrm>
            <a:off x="5679633" y="2155404"/>
            <a:ext cx="609300" cy="597900"/>
          </a:xfrm>
          <a:prstGeom prst="ellipse">
            <a:avLst/>
          </a:prstGeom>
          <a:solidFill>
            <a:srgbClr val="FFFF00"/>
          </a:solid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3"/>
          <p:cNvSpPr/>
          <p:nvPr/>
        </p:nvSpPr>
        <p:spPr>
          <a:xfrm>
            <a:off x="2874463" y="2155404"/>
            <a:ext cx="609300" cy="597900"/>
          </a:xfrm>
          <a:prstGeom prst="ellipse">
            <a:avLst/>
          </a:prstGeom>
          <a:solidFill>
            <a:srgbClr val="FFFF00"/>
          </a:solid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3"/>
          <p:cNvSpPr/>
          <p:nvPr/>
        </p:nvSpPr>
        <p:spPr>
          <a:xfrm>
            <a:off x="4290466" y="725209"/>
            <a:ext cx="609300" cy="5979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3"/>
          <p:cNvSpPr/>
          <p:nvPr/>
        </p:nvSpPr>
        <p:spPr>
          <a:xfrm rot="8132688">
            <a:off x="3208790" y="1673806"/>
            <a:ext cx="1360889" cy="147863"/>
          </a:xfrm>
          <a:prstGeom prst="rightArrow">
            <a:avLst>
              <a:gd fmla="val 50000" name="adj1"/>
              <a:gd fmla="val 50000" name="adj2"/>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3"/>
          <p:cNvSpPr/>
          <p:nvPr/>
        </p:nvSpPr>
        <p:spPr>
          <a:xfrm rot="2666314">
            <a:off x="4646020" y="1659336"/>
            <a:ext cx="1320585" cy="147863"/>
          </a:xfrm>
          <a:prstGeom prst="rightArrow">
            <a:avLst>
              <a:gd fmla="val 50000" name="adj1"/>
              <a:gd fmla="val 50000" name="adj2"/>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3"/>
          <p:cNvSpPr/>
          <p:nvPr/>
        </p:nvSpPr>
        <p:spPr>
          <a:xfrm>
            <a:off x="4290466" y="725209"/>
            <a:ext cx="609300" cy="597900"/>
          </a:xfrm>
          <a:prstGeom prst="ellipse">
            <a:avLst/>
          </a:prstGeom>
          <a:solidFill>
            <a:srgbClr val="FFFF00"/>
          </a:solidFill>
          <a:ln cap="flat" cmpd="sng" w="381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3"/>
          <p:cNvSpPr txBox="1"/>
          <p:nvPr/>
        </p:nvSpPr>
        <p:spPr>
          <a:xfrm>
            <a:off x="4615455" y="252125"/>
            <a:ext cx="126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 34, 4, 56, 999 }</a:t>
            </a:r>
            <a:endParaRPr sz="1200">
              <a:latin typeface="Roboto"/>
              <a:ea typeface="Roboto"/>
              <a:cs typeface="Roboto"/>
              <a:sym typeface="Roboto"/>
            </a:endParaRPr>
          </a:p>
        </p:txBody>
      </p:sp>
      <p:sp>
        <p:nvSpPr>
          <p:cNvPr id="135" name="Google Shape;135;p23"/>
          <p:cNvSpPr/>
          <p:nvPr/>
        </p:nvSpPr>
        <p:spPr>
          <a:xfrm flipH="1" rot="5396124">
            <a:off x="4878372" y="647918"/>
            <a:ext cx="532200" cy="336000"/>
          </a:xfrm>
          <a:prstGeom prst="bentArrow">
            <a:avLst>
              <a:gd fmla="val 25000" name="adj1"/>
              <a:gd fmla="val 26456" name="adj2"/>
              <a:gd fmla="val 25000" name="adj3"/>
              <a:gd fmla="val 43750" name="adj4"/>
            </a:avLst>
          </a:prstGeom>
          <a:solidFill>
            <a:srgbClr val="00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txBox="1"/>
          <p:nvPr/>
        </p:nvSpPr>
        <p:spPr>
          <a:xfrm>
            <a:off x="2250176" y="1597900"/>
            <a:ext cx="804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 34, 4 }</a:t>
            </a:r>
            <a:endParaRPr sz="1200">
              <a:latin typeface="Roboto"/>
              <a:ea typeface="Roboto"/>
              <a:cs typeface="Roboto"/>
              <a:sym typeface="Roboto"/>
            </a:endParaRPr>
          </a:p>
        </p:txBody>
      </p:sp>
      <p:sp>
        <p:nvSpPr>
          <p:cNvPr id="137" name="Google Shape;137;p23"/>
          <p:cNvSpPr/>
          <p:nvPr/>
        </p:nvSpPr>
        <p:spPr>
          <a:xfrm rot="-5403876">
            <a:off x="2386068" y="2053313"/>
            <a:ext cx="532200" cy="340200"/>
          </a:xfrm>
          <a:prstGeom prst="bentArrow">
            <a:avLst>
              <a:gd fmla="val 25000" name="adj1"/>
              <a:gd fmla="val 26456" name="adj2"/>
              <a:gd fmla="val 25000" name="adj3"/>
              <a:gd fmla="val 43750" name="adj4"/>
            </a:avLst>
          </a:prstGeom>
          <a:solidFill>
            <a:srgbClr val="00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3"/>
          <p:cNvSpPr txBox="1"/>
          <p:nvPr/>
        </p:nvSpPr>
        <p:spPr>
          <a:xfrm>
            <a:off x="6184924" y="1597900"/>
            <a:ext cx="1048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 56, 999 }</a:t>
            </a:r>
            <a:endParaRPr sz="1200">
              <a:latin typeface="Roboto"/>
              <a:ea typeface="Roboto"/>
              <a:cs typeface="Roboto"/>
              <a:sym typeface="Roboto"/>
            </a:endParaRPr>
          </a:p>
        </p:txBody>
      </p:sp>
      <p:sp>
        <p:nvSpPr>
          <p:cNvPr id="139" name="Google Shape;139;p23"/>
          <p:cNvSpPr/>
          <p:nvPr/>
        </p:nvSpPr>
        <p:spPr>
          <a:xfrm flipH="1" rot="5396124">
            <a:off x="6260329" y="2055410"/>
            <a:ext cx="532200" cy="336000"/>
          </a:xfrm>
          <a:prstGeom prst="bentArrow">
            <a:avLst>
              <a:gd fmla="val 25000" name="adj1"/>
              <a:gd fmla="val 26456" name="adj2"/>
              <a:gd fmla="val 25000" name="adj3"/>
              <a:gd fmla="val 43750" name="adj4"/>
            </a:avLst>
          </a:prstGeom>
          <a:solidFill>
            <a:srgbClr val="00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3"/>
          <p:cNvSpPr txBox="1"/>
          <p:nvPr/>
        </p:nvSpPr>
        <p:spPr>
          <a:xfrm>
            <a:off x="542271" y="252125"/>
            <a:ext cx="2280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a:ea typeface="Roboto"/>
                <a:cs typeface="Roboto"/>
                <a:sym typeface="Roboto"/>
              </a:rPr>
              <a:t>Element to be searched </a:t>
            </a:r>
            <a:r>
              <a:rPr b="1" lang="en" sz="1200">
                <a:solidFill>
                  <a:schemeClr val="dk1"/>
                </a:solidFill>
                <a:latin typeface="Roboto"/>
                <a:ea typeface="Roboto"/>
                <a:cs typeface="Roboto"/>
                <a:sym typeface="Roboto"/>
              </a:rPr>
              <a:t>≡ 999</a:t>
            </a:r>
            <a:endParaRPr b="1" sz="12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p:nvPr/>
        </p:nvSpPr>
        <p:spPr>
          <a:xfrm>
            <a:off x="5679633" y="2155404"/>
            <a:ext cx="609300" cy="597900"/>
          </a:xfrm>
          <a:prstGeom prst="ellipse">
            <a:avLst/>
          </a:prstGeom>
          <a:solidFill>
            <a:srgbClr val="FFFF00"/>
          </a:solidFill>
          <a:ln cap="flat" cmpd="sng" w="381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4"/>
          <p:cNvSpPr/>
          <p:nvPr/>
        </p:nvSpPr>
        <p:spPr>
          <a:xfrm>
            <a:off x="2874463" y="2155404"/>
            <a:ext cx="609300" cy="597900"/>
          </a:xfrm>
          <a:prstGeom prst="ellipse">
            <a:avLst/>
          </a:prstGeom>
          <a:solidFill>
            <a:srgbClr val="FFFF00"/>
          </a:solidFill>
          <a:ln cap="flat" cmpd="sng" w="381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p:nvPr/>
        </p:nvSpPr>
        <p:spPr>
          <a:xfrm>
            <a:off x="4695686" y="3497314"/>
            <a:ext cx="609300" cy="597900"/>
          </a:xfrm>
          <a:prstGeom prst="ellipse">
            <a:avLst/>
          </a:prstGeom>
          <a:solidFill>
            <a:srgbClr val="FFFF00"/>
          </a:solid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4"/>
          <p:cNvSpPr/>
          <p:nvPr/>
        </p:nvSpPr>
        <p:spPr>
          <a:xfrm>
            <a:off x="1803520" y="3497315"/>
            <a:ext cx="609300" cy="597900"/>
          </a:xfrm>
          <a:prstGeom prst="ellipse">
            <a:avLst/>
          </a:prstGeom>
          <a:solidFill>
            <a:srgbClr val="FFFF00"/>
          </a:solid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p:nvPr/>
        </p:nvSpPr>
        <p:spPr>
          <a:xfrm>
            <a:off x="3546088" y="3525265"/>
            <a:ext cx="609300" cy="597900"/>
          </a:xfrm>
          <a:prstGeom prst="ellipse">
            <a:avLst/>
          </a:prstGeom>
          <a:solidFill>
            <a:srgbClr val="FFFF00"/>
          </a:solid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4"/>
          <p:cNvSpPr/>
          <p:nvPr/>
        </p:nvSpPr>
        <p:spPr>
          <a:xfrm>
            <a:off x="6756638" y="3497315"/>
            <a:ext cx="609300" cy="597900"/>
          </a:xfrm>
          <a:prstGeom prst="ellipse">
            <a:avLst/>
          </a:prstGeom>
          <a:solidFill>
            <a:srgbClr val="FFFF00"/>
          </a:solid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4"/>
          <p:cNvSpPr/>
          <p:nvPr/>
        </p:nvSpPr>
        <p:spPr>
          <a:xfrm>
            <a:off x="4290466" y="725209"/>
            <a:ext cx="609300" cy="5979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p:nvPr/>
        </p:nvSpPr>
        <p:spPr>
          <a:xfrm rot="8132688">
            <a:off x="3208790" y="1673806"/>
            <a:ext cx="1360889" cy="147863"/>
          </a:xfrm>
          <a:prstGeom prst="rightArrow">
            <a:avLst>
              <a:gd fmla="val 50000" name="adj1"/>
              <a:gd fmla="val 50000" name="adj2"/>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4"/>
          <p:cNvSpPr/>
          <p:nvPr/>
        </p:nvSpPr>
        <p:spPr>
          <a:xfrm rot="2666314">
            <a:off x="4646020" y="1659336"/>
            <a:ext cx="1320585" cy="147863"/>
          </a:xfrm>
          <a:prstGeom prst="rightArrow">
            <a:avLst>
              <a:gd fmla="val 50000" name="adj1"/>
              <a:gd fmla="val 50000" name="adj2"/>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4"/>
          <p:cNvSpPr/>
          <p:nvPr/>
        </p:nvSpPr>
        <p:spPr>
          <a:xfrm rot="7796304">
            <a:off x="2121922" y="3055734"/>
            <a:ext cx="1060340" cy="148476"/>
          </a:xfrm>
          <a:prstGeom prst="rightArrow">
            <a:avLst>
              <a:gd fmla="val 50000" name="adj1"/>
              <a:gd fmla="val 5000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4"/>
          <p:cNvSpPr/>
          <p:nvPr/>
        </p:nvSpPr>
        <p:spPr>
          <a:xfrm rot="3488970">
            <a:off x="3115790" y="3055541"/>
            <a:ext cx="917559" cy="148844"/>
          </a:xfrm>
          <a:prstGeom prst="rightArrow">
            <a:avLst>
              <a:gd fmla="val 50000" name="adj1"/>
              <a:gd fmla="val 5000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4"/>
          <p:cNvSpPr/>
          <p:nvPr/>
        </p:nvSpPr>
        <p:spPr>
          <a:xfrm rot="2894647">
            <a:off x="6003049" y="3050740"/>
            <a:ext cx="1038353" cy="148871"/>
          </a:xfrm>
          <a:prstGeom prst="rightArrow">
            <a:avLst>
              <a:gd fmla="val 50000" name="adj1"/>
              <a:gd fmla="val 5000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4"/>
          <p:cNvSpPr/>
          <p:nvPr/>
        </p:nvSpPr>
        <p:spPr>
          <a:xfrm rot="7685241">
            <a:off x="4944890" y="3029406"/>
            <a:ext cx="1022271" cy="148441"/>
          </a:xfrm>
          <a:prstGeom prst="rightArrow">
            <a:avLst>
              <a:gd fmla="val 50000" name="adj1"/>
              <a:gd fmla="val 50000" name="adj2"/>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4"/>
          <p:cNvSpPr/>
          <p:nvPr/>
        </p:nvSpPr>
        <p:spPr>
          <a:xfrm>
            <a:off x="4290466" y="725209"/>
            <a:ext cx="609300" cy="597900"/>
          </a:xfrm>
          <a:prstGeom prst="ellipse">
            <a:avLst/>
          </a:prstGeom>
          <a:solidFill>
            <a:srgbClr val="FFFF00"/>
          </a:solidFill>
          <a:ln cap="flat" cmpd="sng" w="381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4"/>
          <p:cNvSpPr txBox="1"/>
          <p:nvPr/>
        </p:nvSpPr>
        <p:spPr>
          <a:xfrm>
            <a:off x="4615455" y="252125"/>
            <a:ext cx="126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 34, 4, 56, 999 }</a:t>
            </a:r>
            <a:endParaRPr sz="1200">
              <a:latin typeface="Roboto"/>
              <a:ea typeface="Roboto"/>
              <a:cs typeface="Roboto"/>
              <a:sym typeface="Roboto"/>
            </a:endParaRPr>
          </a:p>
        </p:txBody>
      </p:sp>
      <p:sp>
        <p:nvSpPr>
          <p:cNvPr id="160" name="Google Shape;160;p24"/>
          <p:cNvSpPr/>
          <p:nvPr/>
        </p:nvSpPr>
        <p:spPr>
          <a:xfrm flipH="1" rot="5396124">
            <a:off x="4878372" y="647918"/>
            <a:ext cx="532200" cy="336000"/>
          </a:xfrm>
          <a:prstGeom prst="bentArrow">
            <a:avLst>
              <a:gd fmla="val 25000" name="adj1"/>
              <a:gd fmla="val 26456" name="adj2"/>
              <a:gd fmla="val 25000" name="adj3"/>
              <a:gd fmla="val 43750" name="adj4"/>
            </a:avLst>
          </a:prstGeom>
          <a:solidFill>
            <a:srgbClr val="00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4"/>
          <p:cNvSpPr txBox="1"/>
          <p:nvPr/>
        </p:nvSpPr>
        <p:spPr>
          <a:xfrm>
            <a:off x="2250176" y="1597900"/>
            <a:ext cx="804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 34, 4 }</a:t>
            </a:r>
            <a:endParaRPr sz="1200">
              <a:latin typeface="Roboto"/>
              <a:ea typeface="Roboto"/>
              <a:cs typeface="Roboto"/>
              <a:sym typeface="Roboto"/>
            </a:endParaRPr>
          </a:p>
        </p:txBody>
      </p:sp>
      <p:sp>
        <p:nvSpPr>
          <p:cNvPr id="162" name="Google Shape;162;p24"/>
          <p:cNvSpPr/>
          <p:nvPr/>
        </p:nvSpPr>
        <p:spPr>
          <a:xfrm rot="-5403876">
            <a:off x="2386068" y="2053313"/>
            <a:ext cx="532200" cy="340200"/>
          </a:xfrm>
          <a:prstGeom prst="bentArrow">
            <a:avLst>
              <a:gd fmla="val 25000" name="adj1"/>
              <a:gd fmla="val 26456" name="adj2"/>
              <a:gd fmla="val 25000" name="adj3"/>
              <a:gd fmla="val 43750" name="adj4"/>
            </a:avLst>
          </a:prstGeom>
          <a:solidFill>
            <a:srgbClr val="00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4"/>
          <p:cNvSpPr txBox="1"/>
          <p:nvPr/>
        </p:nvSpPr>
        <p:spPr>
          <a:xfrm>
            <a:off x="6184924" y="1597900"/>
            <a:ext cx="1048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 56, 999 }</a:t>
            </a:r>
            <a:endParaRPr sz="1200">
              <a:latin typeface="Roboto"/>
              <a:ea typeface="Roboto"/>
              <a:cs typeface="Roboto"/>
              <a:sym typeface="Roboto"/>
            </a:endParaRPr>
          </a:p>
        </p:txBody>
      </p:sp>
      <p:sp>
        <p:nvSpPr>
          <p:cNvPr id="164" name="Google Shape;164;p24"/>
          <p:cNvSpPr/>
          <p:nvPr/>
        </p:nvSpPr>
        <p:spPr>
          <a:xfrm flipH="1" rot="5396124">
            <a:off x="6260329" y="2055410"/>
            <a:ext cx="532200" cy="336000"/>
          </a:xfrm>
          <a:prstGeom prst="bentArrow">
            <a:avLst>
              <a:gd fmla="val 25000" name="adj1"/>
              <a:gd fmla="val 26456" name="adj2"/>
              <a:gd fmla="val 25000" name="adj3"/>
              <a:gd fmla="val 43750" name="adj4"/>
            </a:avLst>
          </a:prstGeom>
          <a:solidFill>
            <a:srgbClr val="00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4"/>
          <p:cNvSpPr txBox="1"/>
          <p:nvPr/>
        </p:nvSpPr>
        <p:spPr>
          <a:xfrm>
            <a:off x="1860175" y="4640950"/>
            <a:ext cx="962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 34 }</a:t>
            </a:r>
            <a:endParaRPr sz="1200">
              <a:latin typeface="Roboto"/>
              <a:ea typeface="Roboto"/>
              <a:cs typeface="Roboto"/>
              <a:sym typeface="Roboto"/>
            </a:endParaRPr>
          </a:p>
        </p:txBody>
      </p:sp>
      <p:sp>
        <p:nvSpPr>
          <p:cNvPr id="166" name="Google Shape;166;p24"/>
          <p:cNvSpPr txBox="1"/>
          <p:nvPr/>
        </p:nvSpPr>
        <p:spPr>
          <a:xfrm>
            <a:off x="3653047" y="4640950"/>
            <a:ext cx="962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 4 }</a:t>
            </a:r>
            <a:endParaRPr sz="1200">
              <a:latin typeface="Roboto"/>
              <a:ea typeface="Roboto"/>
              <a:cs typeface="Roboto"/>
              <a:sym typeface="Roboto"/>
            </a:endParaRPr>
          </a:p>
        </p:txBody>
      </p:sp>
      <p:sp>
        <p:nvSpPr>
          <p:cNvPr id="167" name="Google Shape;167;p24"/>
          <p:cNvSpPr txBox="1"/>
          <p:nvPr/>
        </p:nvSpPr>
        <p:spPr>
          <a:xfrm>
            <a:off x="4764859" y="4640950"/>
            <a:ext cx="962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 56 }</a:t>
            </a:r>
            <a:endParaRPr sz="1200">
              <a:latin typeface="Roboto"/>
              <a:ea typeface="Roboto"/>
              <a:cs typeface="Roboto"/>
              <a:sym typeface="Roboto"/>
            </a:endParaRPr>
          </a:p>
        </p:txBody>
      </p:sp>
      <p:sp>
        <p:nvSpPr>
          <p:cNvPr id="168" name="Google Shape;168;p24"/>
          <p:cNvSpPr txBox="1"/>
          <p:nvPr/>
        </p:nvSpPr>
        <p:spPr>
          <a:xfrm>
            <a:off x="6756649" y="4640950"/>
            <a:ext cx="962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 999 }</a:t>
            </a:r>
            <a:endParaRPr sz="1200">
              <a:latin typeface="Roboto"/>
              <a:ea typeface="Roboto"/>
              <a:cs typeface="Roboto"/>
              <a:sym typeface="Roboto"/>
            </a:endParaRPr>
          </a:p>
        </p:txBody>
      </p:sp>
      <p:sp>
        <p:nvSpPr>
          <p:cNvPr id="169" name="Google Shape;169;p24"/>
          <p:cNvSpPr/>
          <p:nvPr/>
        </p:nvSpPr>
        <p:spPr>
          <a:xfrm>
            <a:off x="2046527" y="4156947"/>
            <a:ext cx="164100" cy="532200"/>
          </a:xfrm>
          <a:prstGeom prst="downArrow">
            <a:avLst>
              <a:gd fmla="val 50000" name="adj1"/>
              <a:gd fmla="val 50000" name="adj2"/>
            </a:avLst>
          </a:prstGeom>
          <a:solidFill>
            <a:srgbClr val="00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4"/>
          <p:cNvSpPr/>
          <p:nvPr/>
        </p:nvSpPr>
        <p:spPr>
          <a:xfrm>
            <a:off x="3819906" y="4156947"/>
            <a:ext cx="164100" cy="532200"/>
          </a:xfrm>
          <a:prstGeom prst="downArrow">
            <a:avLst>
              <a:gd fmla="val 50000" name="adj1"/>
              <a:gd fmla="val 50000" name="adj2"/>
            </a:avLst>
          </a:prstGeom>
          <a:solidFill>
            <a:srgbClr val="00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4"/>
          <p:cNvSpPr/>
          <p:nvPr/>
        </p:nvSpPr>
        <p:spPr>
          <a:xfrm>
            <a:off x="4918277" y="4156947"/>
            <a:ext cx="164100" cy="532200"/>
          </a:xfrm>
          <a:prstGeom prst="downArrow">
            <a:avLst>
              <a:gd fmla="val 50000" name="adj1"/>
              <a:gd fmla="val 50000" name="adj2"/>
            </a:avLst>
          </a:prstGeom>
          <a:solidFill>
            <a:srgbClr val="00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4"/>
          <p:cNvSpPr/>
          <p:nvPr/>
        </p:nvSpPr>
        <p:spPr>
          <a:xfrm>
            <a:off x="6979202" y="4156947"/>
            <a:ext cx="164100" cy="532200"/>
          </a:xfrm>
          <a:prstGeom prst="downArrow">
            <a:avLst>
              <a:gd fmla="val 50000" name="adj1"/>
              <a:gd fmla="val 50000" name="adj2"/>
            </a:avLst>
          </a:prstGeom>
          <a:solidFill>
            <a:srgbClr val="00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4"/>
          <p:cNvSpPr txBox="1"/>
          <p:nvPr/>
        </p:nvSpPr>
        <p:spPr>
          <a:xfrm>
            <a:off x="542271" y="252125"/>
            <a:ext cx="2280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a:ea typeface="Roboto"/>
                <a:cs typeface="Roboto"/>
                <a:sym typeface="Roboto"/>
              </a:rPr>
              <a:t>Element to be searched </a:t>
            </a:r>
            <a:r>
              <a:rPr b="1" lang="en" sz="1200">
                <a:solidFill>
                  <a:schemeClr val="dk1"/>
                </a:solidFill>
                <a:latin typeface="Roboto"/>
                <a:ea typeface="Roboto"/>
                <a:cs typeface="Roboto"/>
                <a:sym typeface="Roboto"/>
              </a:rPr>
              <a:t>≡ 999</a:t>
            </a:r>
            <a:endParaRPr b="1" sz="12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p:nvPr/>
        </p:nvSpPr>
        <p:spPr>
          <a:xfrm>
            <a:off x="5679633" y="2155404"/>
            <a:ext cx="609300" cy="597900"/>
          </a:xfrm>
          <a:prstGeom prst="ellipse">
            <a:avLst/>
          </a:prstGeom>
          <a:solidFill>
            <a:srgbClr val="FFFF00"/>
          </a:solidFill>
          <a:ln cap="flat" cmpd="sng" w="381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5"/>
          <p:cNvSpPr/>
          <p:nvPr/>
        </p:nvSpPr>
        <p:spPr>
          <a:xfrm>
            <a:off x="2874463" y="2155404"/>
            <a:ext cx="609300" cy="597900"/>
          </a:xfrm>
          <a:prstGeom prst="ellipse">
            <a:avLst/>
          </a:prstGeom>
          <a:solidFill>
            <a:srgbClr val="FFFF00"/>
          </a:solidFill>
          <a:ln cap="flat" cmpd="sng" w="381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5"/>
          <p:cNvSpPr/>
          <p:nvPr/>
        </p:nvSpPr>
        <p:spPr>
          <a:xfrm>
            <a:off x="4695686" y="3497314"/>
            <a:ext cx="609300" cy="597900"/>
          </a:xfrm>
          <a:prstGeom prst="ellipse">
            <a:avLst/>
          </a:prstGeom>
          <a:solidFill>
            <a:srgbClr val="FFFF00"/>
          </a:solid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5"/>
          <p:cNvSpPr/>
          <p:nvPr/>
        </p:nvSpPr>
        <p:spPr>
          <a:xfrm>
            <a:off x="1803520" y="3497315"/>
            <a:ext cx="609300" cy="597900"/>
          </a:xfrm>
          <a:prstGeom prst="ellipse">
            <a:avLst/>
          </a:prstGeom>
          <a:solidFill>
            <a:srgbClr val="FFFF00"/>
          </a:solid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5"/>
          <p:cNvSpPr/>
          <p:nvPr/>
        </p:nvSpPr>
        <p:spPr>
          <a:xfrm>
            <a:off x="3546088" y="3525265"/>
            <a:ext cx="609300" cy="597900"/>
          </a:xfrm>
          <a:prstGeom prst="ellipse">
            <a:avLst/>
          </a:prstGeom>
          <a:solidFill>
            <a:srgbClr val="FFFF00"/>
          </a:solid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5"/>
          <p:cNvSpPr/>
          <p:nvPr/>
        </p:nvSpPr>
        <p:spPr>
          <a:xfrm>
            <a:off x="6756638" y="3497315"/>
            <a:ext cx="609300" cy="597900"/>
          </a:xfrm>
          <a:prstGeom prst="ellipse">
            <a:avLst/>
          </a:prstGeom>
          <a:solidFill>
            <a:srgbClr val="FFFF00"/>
          </a:solid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5"/>
          <p:cNvSpPr/>
          <p:nvPr/>
        </p:nvSpPr>
        <p:spPr>
          <a:xfrm>
            <a:off x="4290466" y="725209"/>
            <a:ext cx="609300" cy="5979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5"/>
          <p:cNvSpPr/>
          <p:nvPr/>
        </p:nvSpPr>
        <p:spPr>
          <a:xfrm rot="8132688">
            <a:off x="3208790" y="1673806"/>
            <a:ext cx="1360889" cy="147863"/>
          </a:xfrm>
          <a:prstGeom prst="rightArrow">
            <a:avLst>
              <a:gd fmla="val 50000" name="adj1"/>
              <a:gd fmla="val 50000" name="adj2"/>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5"/>
          <p:cNvSpPr/>
          <p:nvPr/>
        </p:nvSpPr>
        <p:spPr>
          <a:xfrm rot="2666314">
            <a:off x="4646020" y="1659336"/>
            <a:ext cx="1320585" cy="147863"/>
          </a:xfrm>
          <a:prstGeom prst="rightArrow">
            <a:avLst>
              <a:gd fmla="val 50000" name="adj1"/>
              <a:gd fmla="val 50000" name="adj2"/>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5"/>
          <p:cNvSpPr/>
          <p:nvPr/>
        </p:nvSpPr>
        <p:spPr>
          <a:xfrm rot="-3003696">
            <a:off x="2121922" y="3055734"/>
            <a:ext cx="1060340" cy="148476"/>
          </a:xfrm>
          <a:prstGeom prst="rightArrow">
            <a:avLst>
              <a:gd fmla="val 50000" name="adj1"/>
              <a:gd fmla="val 50000" name="adj2"/>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5"/>
          <p:cNvSpPr/>
          <p:nvPr/>
        </p:nvSpPr>
        <p:spPr>
          <a:xfrm rot="-7311030">
            <a:off x="3115790" y="3055541"/>
            <a:ext cx="917559" cy="148844"/>
          </a:xfrm>
          <a:prstGeom prst="rightArrow">
            <a:avLst>
              <a:gd fmla="val 50000" name="adj1"/>
              <a:gd fmla="val 50000" name="adj2"/>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5"/>
          <p:cNvSpPr/>
          <p:nvPr/>
        </p:nvSpPr>
        <p:spPr>
          <a:xfrm rot="-7905353">
            <a:off x="6003049" y="3050740"/>
            <a:ext cx="1038353" cy="148871"/>
          </a:xfrm>
          <a:prstGeom prst="rightArrow">
            <a:avLst>
              <a:gd fmla="val 50000" name="adj1"/>
              <a:gd fmla="val 50000" name="adj2"/>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p:nvPr/>
        </p:nvSpPr>
        <p:spPr>
          <a:xfrm rot="-3114759">
            <a:off x="4944890" y="3029406"/>
            <a:ext cx="1022271" cy="148441"/>
          </a:xfrm>
          <a:prstGeom prst="rightArrow">
            <a:avLst>
              <a:gd fmla="val 50000" name="adj1"/>
              <a:gd fmla="val 50000" name="adj2"/>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p:nvPr/>
        </p:nvSpPr>
        <p:spPr>
          <a:xfrm>
            <a:off x="4290466" y="725209"/>
            <a:ext cx="609300" cy="597900"/>
          </a:xfrm>
          <a:prstGeom prst="ellipse">
            <a:avLst/>
          </a:prstGeom>
          <a:solidFill>
            <a:srgbClr val="FFFF00"/>
          </a:solidFill>
          <a:ln cap="flat" cmpd="sng" w="381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txBox="1"/>
          <p:nvPr/>
        </p:nvSpPr>
        <p:spPr>
          <a:xfrm>
            <a:off x="4615455" y="252125"/>
            <a:ext cx="126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 34, 4, 56, 999 }</a:t>
            </a:r>
            <a:endParaRPr sz="1200">
              <a:latin typeface="Roboto"/>
              <a:ea typeface="Roboto"/>
              <a:cs typeface="Roboto"/>
              <a:sym typeface="Roboto"/>
            </a:endParaRPr>
          </a:p>
        </p:txBody>
      </p:sp>
      <p:sp>
        <p:nvSpPr>
          <p:cNvPr id="193" name="Google Shape;193;p25"/>
          <p:cNvSpPr/>
          <p:nvPr/>
        </p:nvSpPr>
        <p:spPr>
          <a:xfrm flipH="1" rot="5396124">
            <a:off x="4878372" y="647918"/>
            <a:ext cx="532200" cy="336000"/>
          </a:xfrm>
          <a:prstGeom prst="bentArrow">
            <a:avLst>
              <a:gd fmla="val 25000" name="adj1"/>
              <a:gd fmla="val 26456" name="adj2"/>
              <a:gd fmla="val 25000" name="adj3"/>
              <a:gd fmla="val 43750" name="adj4"/>
            </a:avLst>
          </a:prstGeom>
          <a:solidFill>
            <a:srgbClr val="00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5"/>
          <p:cNvSpPr txBox="1"/>
          <p:nvPr/>
        </p:nvSpPr>
        <p:spPr>
          <a:xfrm>
            <a:off x="2250176" y="1597900"/>
            <a:ext cx="804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 34, 4 }</a:t>
            </a:r>
            <a:endParaRPr sz="1200">
              <a:latin typeface="Roboto"/>
              <a:ea typeface="Roboto"/>
              <a:cs typeface="Roboto"/>
              <a:sym typeface="Roboto"/>
            </a:endParaRPr>
          </a:p>
        </p:txBody>
      </p:sp>
      <p:sp>
        <p:nvSpPr>
          <p:cNvPr id="195" name="Google Shape;195;p25"/>
          <p:cNvSpPr/>
          <p:nvPr/>
        </p:nvSpPr>
        <p:spPr>
          <a:xfrm rot="-5403876">
            <a:off x="2386068" y="2053313"/>
            <a:ext cx="532200" cy="340200"/>
          </a:xfrm>
          <a:prstGeom prst="bentArrow">
            <a:avLst>
              <a:gd fmla="val 25000" name="adj1"/>
              <a:gd fmla="val 26456" name="adj2"/>
              <a:gd fmla="val 25000" name="adj3"/>
              <a:gd fmla="val 43750" name="adj4"/>
            </a:avLst>
          </a:prstGeom>
          <a:solidFill>
            <a:srgbClr val="00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txBox="1"/>
          <p:nvPr/>
        </p:nvSpPr>
        <p:spPr>
          <a:xfrm>
            <a:off x="6184924" y="1597900"/>
            <a:ext cx="1048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 56, 999 }</a:t>
            </a:r>
            <a:endParaRPr sz="1200">
              <a:latin typeface="Roboto"/>
              <a:ea typeface="Roboto"/>
              <a:cs typeface="Roboto"/>
              <a:sym typeface="Roboto"/>
            </a:endParaRPr>
          </a:p>
        </p:txBody>
      </p:sp>
      <p:sp>
        <p:nvSpPr>
          <p:cNvPr id="197" name="Google Shape;197;p25"/>
          <p:cNvSpPr/>
          <p:nvPr/>
        </p:nvSpPr>
        <p:spPr>
          <a:xfrm flipH="1" rot="5396124">
            <a:off x="6260329" y="2055410"/>
            <a:ext cx="532200" cy="336000"/>
          </a:xfrm>
          <a:prstGeom prst="bentArrow">
            <a:avLst>
              <a:gd fmla="val 25000" name="adj1"/>
              <a:gd fmla="val 26456" name="adj2"/>
              <a:gd fmla="val 25000" name="adj3"/>
              <a:gd fmla="val 43750" name="adj4"/>
            </a:avLst>
          </a:prstGeom>
          <a:solidFill>
            <a:srgbClr val="00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5"/>
          <p:cNvSpPr txBox="1"/>
          <p:nvPr/>
        </p:nvSpPr>
        <p:spPr>
          <a:xfrm>
            <a:off x="1860175" y="4640950"/>
            <a:ext cx="962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 34 }</a:t>
            </a:r>
            <a:endParaRPr sz="1200">
              <a:latin typeface="Roboto"/>
              <a:ea typeface="Roboto"/>
              <a:cs typeface="Roboto"/>
              <a:sym typeface="Roboto"/>
            </a:endParaRPr>
          </a:p>
        </p:txBody>
      </p:sp>
      <p:sp>
        <p:nvSpPr>
          <p:cNvPr id="199" name="Google Shape;199;p25"/>
          <p:cNvSpPr txBox="1"/>
          <p:nvPr/>
        </p:nvSpPr>
        <p:spPr>
          <a:xfrm>
            <a:off x="3653047" y="4640950"/>
            <a:ext cx="962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 4 }</a:t>
            </a:r>
            <a:endParaRPr sz="1200">
              <a:latin typeface="Roboto"/>
              <a:ea typeface="Roboto"/>
              <a:cs typeface="Roboto"/>
              <a:sym typeface="Roboto"/>
            </a:endParaRPr>
          </a:p>
        </p:txBody>
      </p:sp>
      <p:sp>
        <p:nvSpPr>
          <p:cNvPr id="200" name="Google Shape;200;p25"/>
          <p:cNvSpPr txBox="1"/>
          <p:nvPr/>
        </p:nvSpPr>
        <p:spPr>
          <a:xfrm>
            <a:off x="4764859" y="4640950"/>
            <a:ext cx="962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 56 }</a:t>
            </a:r>
            <a:endParaRPr sz="1200">
              <a:latin typeface="Roboto"/>
              <a:ea typeface="Roboto"/>
              <a:cs typeface="Roboto"/>
              <a:sym typeface="Roboto"/>
            </a:endParaRPr>
          </a:p>
        </p:txBody>
      </p:sp>
      <p:sp>
        <p:nvSpPr>
          <p:cNvPr id="201" name="Google Shape;201;p25"/>
          <p:cNvSpPr txBox="1"/>
          <p:nvPr/>
        </p:nvSpPr>
        <p:spPr>
          <a:xfrm>
            <a:off x="6756649" y="4640950"/>
            <a:ext cx="962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 999 }</a:t>
            </a:r>
            <a:endParaRPr sz="1200">
              <a:latin typeface="Roboto"/>
              <a:ea typeface="Roboto"/>
              <a:cs typeface="Roboto"/>
              <a:sym typeface="Roboto"/>
            </a:endParaRPr>
          </a:p>
        </p:txBody>
      </p:sp>
      <p:sp>
        <p:nvSpPr>
          <p:cNvPr id="202" name="Google Shape;202;p25"/>
          <p:cNvSpPr/>
          <p:nvPr/>
        </p:nvSpPr>
        <p:spPr>
          <a:xfrm>
            <a:off x="2046527" y="4156947"/>
            <a:ext cx="164100" cy="532200"/>
          </a:xfrm>
          <a:prstGeom prst="downArrow">
            <a:avLst>
              <a:gd fmla="val 50000" name="adj1"/>
              <a:gd fmla="val 50000" name="adj2"/>
            </a:avLst>
          </a:prstGeom>
          <a:solidFill>
            <a:srgbClr val="00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5"/>
          <p:cNvSpPr/>
          <p:nvPr/>
        </p:nvSpPr>
        <p:spPr>
          <a:xfrm>
            <a:off x="3819906" y="4156947"/>
            <a:ext cx="164100" cy="532200"/>
          </a:xfrm>
          <a:prstGeom prst="downArrow">
            <a:avLst>
              <a:gd fmla="val 50000" name="adj1"/>
              <a:gd fmla="val 50000" name="adj2"/>
            </a:avLst>
          </a:prstGeom>
          <a:solidFill>
            <a:srgbClr val="00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p:nvPr/>
        </p:nvSpPr>
        <p:spPr>
          <a:xfrm>
            <a:off x="4918277" y="4156947"/>
            <a:ext cx="164100" cy="532200"/>
          </a:xfrm>
          <a:prstGeom prst="downArrow">
            <a:avLst>
              <a:gd fmla="val 50000" name="adj1"/>
              <a:gd fmla="val 50000" name="adj2"/>
            </a:avLst>
          </a:prstGeom>
          <a:solidFill>
            <a:srgbClr val="00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p:nvPr/>
        </p:nvSpPr>
        <p:spPr>
          <a:xfrm>
            <a:off x="6979202" y="4156947"/>
            <a:ext cx="164100" cy="532200"/>
          </a:xfrm>
          <a:prstGeom prst="downArrow">
            <a:avLst>
              <a:gd fmla="val 50000" name="adj1"/>
              <a:gd fmla="val 50000" name="adj2"/>
            </a:avLst>
          </a:prstGeom>
          <a:solidFill>
            <a:srgbClr val="00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5"/>
          <p:cNvSpPr txBox="1"/>
          <p:nvPr/>
        </p:nvSpPr>
        <p:spPr>
          <a:xfrm>
            <a:off x="673075" y="3611625"/>
            <a:ext cx="1130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Result ≡ false</a:t>
            </a:r>
            <a:endParaRPr sz="1200">
              <a:latin typeface="Roboto"/>
              <a:ea typeface="Roboto"/>
              <a:cs typeface="Roboto"/>
              <a:sym typeface="Roboto"/>
            </a:endParaRPr>
          </a:p>
        </p:txBody>
      </p:sp>
      <p:sp>
        <p:nvSpPr>
          <p:cNvPr id="207" name="Google Shape;207;p25"/>
          <p:cNvSpPr txBox="1"/>
          <p:nvPr/>
        </p:nvSpPr>
        <p:spPr>
          <a:xfrm>
            <a:off x="2481775" y="3611625"/>
            <a:ext cx="1306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Result ≡ false</a:t>
            </a:r>
            <a:endParaRPr sz="1200">
              <a:latin typeface="Roboto"/>
              <a:ea typeface="Roboto"/>
              <a:cs typeface="Roboto"/>
              <a:sym typeface="Roboto"/>
            </a:endParaRPr>
          </a:p>
        </p:txBody>
      </p:sp>
      <p:sp>
        <p:nvSpPr>
          <p:cNvPr id="208" name="Google Shape;208;p25"/>
          <p:cNvSpPr txBox="1"/>
          <p:nvPr/>
        </p:nvSpPr>
        <p:spPr>
          <a:xfrm>
            <a:off x="5288675" y="3611625"/>
            <a:ext cx="126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Result ≡ false</a:t>
            </a:r>
            <a:endParaRPr sz="1200">
              <a:latin typeface="Roboto"/>
              <a:ea typeface="Roboto"/>
              <a:cs typeface="Roboto"/>
              <a:sym typeface="Roboto"/>
            </a:endParaRPr>
          </a:p>
        </p:txBody>
      </p:sp>
      <p:sp>
        <p:nvSpPr>
          <p:cNvPr id="209" name="Google Shape;209;p25"/>
          <p:cNvSpPr txBox="1"/>
          <p:nvPr/>
        </p:nvSpPr>
        <p:spPr>
          <a:xfrm>
            <a:off x="7305725" y="3611613"/>
            <a:ext cx="1077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Result ≡ true</a:t>
            </a:r>
            <a:endParaRPr sz="1200">
              <a:latin typeface="Roboto"/>
              <a:ea typeface="Roboto"/>
              <a:cs typeface="Roboto"/>
              <a:sym typeface="Roboto"/>
            </a:endParaRPr>
          </a:p>
        </p:txBody>
      </p:sp>
      <p:sp>
        <p:nvSpPr>
          <p:cNvPr id="210" name="Google Shape;210;p25"/>
          <p:cNvSpPr txBox="1"/>
          <p:nvPr/>
        </p:nvSpPr>
        <p:spPr>
          <a:xfrm>
            <a:off x="542271" y="252125"/>
            <a:ext cx="2280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a:ea typeface="Roboto"/>
                <a:cs typeface="Roboto"/>
                <a:sym typeface="Roboto"/>
              </a:rPr>
              <a:t>Element to be searched </a:t>
            </a:r>
            <a:r>
              <a:rPr b="1" lang="en" sz="1200">
                <a:solidFill>
                  <a:schemeClr val="dk1"/>
                </a:solidFill>
                <a:latin typeface="Roboto"/>
                <a:ea typeface="Roboto"/>
                <a:cs typeface="Roboto"/>
                <a:sym typeface="Roboto"/>
              </a:rPr>
              <a:t>≡ 999</a:t>
            </a:r>
            <a:endParaRPr b="1" sz="12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p:nvPr/>
        </p:nvSpPr>
        <p:spPr>
          <a:xfrm>
            <a:off x="5679633" y="2155404"/>
            <a:ext cx="609300" cy="597900"/>
          </a:xfrm>
          <a:prstGeom prst="ellipse">
            <a:avLst/>
          </a:prstGeom>
          <a:solidFill>
            <a:srgbClr val="FFFF00"/>
          </a:solid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6"/>
          <p:cNvSpPr/>
          <p:nvPr/>
        </p:nvSpPr>
        <p:spPr>
          <a:xfrm>
            <a:off x="2874463" y="2155404"/>
            <a:ext cx="609300" cy="597900"/>
          </a:xfrm>
          <a:prstGeom prst="ellipse">
            <a:avLst/>
          </a:prstGeom>
          <a:solidFill>
            <a:srgbClr val="FFFF00"/>
          </a:solid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6"/>
          <p:cNvSpPr/>
          <p:nvPr/>
        </p:nvSpPr>
        <p:spPr>
          <a:xfrm>
            <a:off x="4290466" y="725209"/>
            <a:ext cx="609300" cy="5979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6"/>
          <p:cNvSpPr/>
          <p:nvPr/>
        </p:nvSpPr>
        <p:spPr>
          <a:xfrm rot="-2667312">
            <a:off x="3208790" y="1673806"/>
            <a:ext cx="1360889" cy="147863"/>
          </a:xfrm>
          <a:prstGeom prst="rightArrow">
            <a:avLst>
              <a:gd fmla="val 50000" name="adj1"/>
              <a:gd fmla="val 50000" name="adj2"/>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6"/>
          <p:cNvSpPr/>
          <p:nvPr/>
        </p:nvSpPr>
        <p:spPr>
          <a:xfrm rot="-8133686">
            <a:off x="4646020" y="1659336"/>
            <a:ext cx="1320585" cy="147863"/>
          </a:xfrm>
          <a:prstGeom prst="rightArrow">
            <a:avLst>
              <a:gd fmla="val 50000" name="adj1"/>
              <a:gd fmla="val 50000" name="adj2"/>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6"/>
          <p:cNvSpPr/>
          <p:nvPr/>
        </p:nvSpPr>
        <p:spPr>
          <a:xfrm>
            <a:off x="4290466" y="725209"/>
            <a:ext cx="609300" cy="597900"/>
          </a:xfrm>
          <a:prstGeom prst="ellipse">
            <a:avLst/>
          </a:prstGeom>
          <a:solidFill>
            <a:srgbClr val="FFFF00"/>
          </a:solidFill>
          <a:ln cap="flat" cmpd="sng" w="3810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6"/>
          <p:cNvSpPr txBox="1"/>
          <p:nvPr/>
        </p:nvSpPr>
        <p:spPr>
          <a:xfrm>
            <a:off x="4615455" y="252125"/>
            <a:ext cx="126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 34, 4, 56, 999 }</a:t>
            </a:r>
            <a:endParaRPr sz="1200">
              <a:latin typeface="Roboto"/>
              <a:ea typeface="Roboto"/>
              <a:cs typeface="Roboto"/>
              <a:sym typeface="Roboto"/>
            </a:endParaRPr>
          </a:p>
        </p:txBody>
      </p:sp>
      <p:sp>
        <p:nvSpPr>
          <p:cNvPr id="222" name="Google Shape;222;p26"/>
          <p:cNvSpPr/>
          <p:nvPr/>
        </p:nvSpPr>
        <p:spPr>
          <a:xfrm flipH="1" rot="5396124">
            <a:off x="4878372" y="647918"/>
            <a:ext cx="532200" cy="336000"/>
          </a:xfrm>
          <a:prstGeom prst="bentArrow">
            <a:avLst>
              <a:gd fmla="val 25000" name="adj1"/>
              <a:gd fmla="val 26456" name="adj2"/>
              <a:gd fmla="val 25000" name="adj3"/>
              <a:gd fmla="val 43750" name="adj4"/>
            </a:avLst>
          </a:prstGeom>
          <a:solidFill>
            <a:srgbClr val="00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
          <p:cNvSpPr txBox="1"/>
          <p:nvPr/>
        </p:nvSpPr>
        <p:spPr>
          <a:xfrm>
            <a:off x="2250176" y="1597900"/>
            <a:ext cx="804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 34, 4 }</a:t>
            </a:r>
            <a:endParaRPr sz="1200">
              <a:latin typeface="Roboto"/>
              <a:ea typeface="Roboto"/>
              <a:cs typeface="Roboto"/>
              <a:sym typeface="Roboto"/>
            </a:endParaRPr>
          </a:p>
        </p:txBody>
      </p:sp>
      <p:sp>
        <p:nvSpPr>
          <p:cNvPr id="224" name="Google Shape;224;p26"/>
          <p:cNvSpPr/>
          <p:nvPr/>
        </p:nvSpPr>
        <p:spPr>
          <a:xfrm rot="-5403876">
            <a:off x="2386068" y="2053313"/>
            <a:ext cx="532200" cy="340200"/>
          </a:xfrm>
          <a:prstGeom prst="bentArrow">
            <a:avLst>
              <a:gd fmla="val 25000" name="adj1"/>
              <a:gd fmla="val 26456" name="adj2"/>
              <a:gd fmla="val 25000" name="adj3"/>
              <a:gd fmla="val 43750" name="adj4"/>
            </a:avLst>
          </a:prstGeom>
          <a:solidFill>
            <a:srgbClr val="00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txBox="1"/>
          <p:nvPr/>
        </p:nvSpPr>
        <p:spPr>
          <a:xfrm>
            <a:off x="6184924" y="1597900"/>
            <a:ext cx="1048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 56, 999 }</a:t>
            </a:r>
            <a:endParaRPr sz="1200">
              <a:latin typeface="Roboto"/>
              <a:ea typeface="Roboto"/>
              <a:cs typeface="Roboto"/>
              <a:sym typeface="Roboto"/>
            </a:endParaRPr>
          </a:p>
        </p:txBody>
      </p:sp>
      <p:sp>
        <p:nvSpPr>
          <p:cNvPr id="226" name="Google Shape;226;p26"/>
          <p:cNvSpPr/>
          <p:nvPr/>
        </p:nvSpPr>
        <p:spPr>
          <a:xfrm flipH="1" rot="5396124">
            <a:off x="6260329" y="2055410"/>
            <a:ext cx="532200" cy="336000"/>
          </a:xfrm>
          <a:prstGeom prst="bentArrow">
            <a:avLst>
              <a:gd fmla="val 25000" name="adj1"/>
              <a:gd fmla="val 26456" name="adj2"/>
              <a:gd fmla="val 25000" name="adj3"/>
              <a:gd fmla="val 43750" name="adj4"/>
            </a:avLst>
          </a:prstGeom>
          <a:solidFill>
            <a:srgbClr val="00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txBox="1"/>
          <p:nvPr/>
        </p:nvSpPr>
        <p:spPr>
          <a:xfrm>
            <a:off x="542271" y="252125"/>
            <a:ext cx="2280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a:ea typeface="Roboto"/>
                <a:cs typeface="Roboto"/>
                <a:sym typeface="Roboto"/>
              </a:rPr>
              <a:t>Element to be searched </a:t>
            </a:r>
            <a:r>
              <a:rPr b="1" lang="en" sz="1200">
                <a:solidFill>
                  <a:schemeClr val="dk1"/>
                </a:solidFill>
                <a:latin typeface="Roboto"/>
                <a:ea typeface="Roboto"/>
                <a:cs typeface="Roboto"/>
                <a:sym typeface="Roboto"/>
              </a:rPr>
              <a:t>≡ 999</a:t>
            </a:r>
            <a:endParaRPr b="1" sz="1200">
              <a:latin typeface="Roboto"/>
              <a:ea typeface="Roboto"/>
              <a:cs typeface="Roboto"/>
              <a:sym typeface="Roboto"/>
            </a:endParaRPr>
          </a:p>
        </p:txBody>
      </p:sp>
      <p:sp>
        <p:nvSpPr>
          <p:cNvPr id="228" name="Google Shape;228;p26"/>
          <p:cNvSpPr txBox="1"/>
          <p:nvPr/>
        </p:nvSpPr>
        <p:spPr>
          <a:xfrm>
            <a:off x="3535675" y="2289938"/>
            <a:ext cx="1306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Result ≡ false</a:t>
            </a:r>
            <a:endParaRPr sz="1200">
              <a:latin typeface="Roboto"/>
              <a:ea typeface="Roboto"/>
              <a:cs typeface="Roboto"/>
              <a:sym typeface="Roboto"/>
            </a:endParaRPr>
          </a:p>
        </p:txBody>
      </p:sp>
      <p:sp>
        <p:nvSpPr>
          <p:cNvPr id="229" name="Google Shape;229;p26"/>
          <p:cNvSpPr txBox="1"/>
          <p:nvPr/>
        </p:nvSpPr>
        <p:spPr>
          <a:xfrm>
            <a:off x="6699350" y="2289938"/>
            <a:ext cx="1077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Result ≡ true</a:t>
            </a:r>
            <a:endParaRPr sz="12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p:nvPr/>
        </p:nvSpPr>
        <p:spPr>
          <a:xfrm>
            <a:off x="4290466" y="725209"/>
            <a:ext cx="609300" cy="5979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p:cNvSpPr/>
          <p:nvPr/>
        </p:nvSpPr>
        <p:spPr>
          <a:xfrm>
            <a:off x="4290466" y="725209"/>
            <a:ext cx="609300" cy="597900"/>
          </a:xfrm>
          <a:prstGeom prst="ellipse">
            <a:avLst/>
          </a:prstGeom>
          <a:solidFill>
            <a:srgbClr val="FFFF00"/>
          </a:solid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7"/>
          <p:cNvSpPr txBox="1"/>
          <p:nvPr/>
        </p:nvSpPr>
        <p:spPr>
          <a:xfrm>
            <a:off x="4615455" y="252125"/>
            <a:ext cx="126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 34, 4, 56, 999 }</a:t>
            </a:r>
            <a:endParaRPr sz="1200">
              <a:latin typeface="Roboto"/>
              <a:ea typeface="Roboto"/>
              <a:cs typeface="Roboto"/>
              <a:sym typeface="Roboto"/>
            </a:endParaRPr>
          </a:p>
        </p:txBody>
      </p:sp>
      <p:sp>
        <p:nvSpPr>
          <p:cNvPr id="237" name="Google Shape;237;p27"/>
          <p:cNvSpPr/>
          <p:nvPr/>
        </p:nvSpPr>
        <p:spPr>
          <a:xfrm flipH="1" rot="5396124">
            <a:off x="4878372" y="647918"/>
            <a:ext cx="532200" cy="336000"/>
          </a:xfrm>
          <a:prstGeom prst="bentArrow">
            <a:avLst>
              <a:gd fmla="val 25000" name="adj1"/>
              <a:gd fmla="val 26456" name="adj2"/>
              <a:gd fmla="val 25000" name="adj3"/>
              <a:gd fmla="val 43750" name="adj4"/>
            </a:avLst>
          </a:prstGeom>
          <a:solidFill>
            <a:srgbClr val="00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
          <p:cNvSpPr txBox="1"/>
          <p:nvPr/>
        </p:nvSpPr>
        <p:spPr>
          <a:xfrm>
            <a:off x="542271" y="252125"/>
            <a:ext cx="2280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a:ea typeface="Roboto"/>
                <a:cs typeface="Roboto"/>
                <a:sym typeface="Roboto"/>
              </a:rPr>
              <a:t>Element to be searched </a:t>
            </a:r>
            <a:r>
              <a:rPr b="1" lang="en" sz="1200">
                <a:solidFill>
                  <a:schemeClr val="dk1"/>
                </a:solidFill>
                <a:latin typeface="Roboto"/>
                <a:ea typeface="Roboto"/>
                <a:cs typeface="Roboto"/>
                <a:sym typeface="Roboto"/>
              </a:rPr>
              <a:t>≡ 999</a:t>
            </a:r>
            <a:endParaRPr b="1" sz="1200">
              <a:latin typeface="Roboto"/>
              <a:ea typeface="Roboto"/>
              <a:cs typeface="Roboto"/>
              <a:sym typeface="Roboto"/>
            </a:endParaRPr>
          </a:p>
        </p:txBody>
      </p:sp>
      <p:sp>
        <p:nvSpPr>
          <p:cNvPr id="239" name="Google Shape;239;p27"/>
          <p:cNvSpPr txBox="1"/>
          <p:nvPr/>
        </p:nvSpPr>
        <p:spPr>
          <a:xfrm>
            <a:off x="3213475" y="836188"/>
            <a:ext cx="1077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Result ≡ true</a:t>
            </a:r>
            <a:endParaRPr sz="12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8"/>
          <p:cNvSpPr txBox="1"/>
          <p:nvPr/>
        </p:nvSpPr>
        <p:spPr>
          <a:xfrm>
            <a:off x="848125" y="1611325"/>
            <a:ext cx="75726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lang="en"/>
              <a:t>W</a:t>
            </a:r>
            <a:r>
              <a:rPr lang="en"/>
              <a:t>hen the number of inputs becomes very large Divide and Conquer Algorithm executes faster than Linear Uni-processor Search despite of the fact that both the algorithms have same time complexity due to the implementation of multithreading by the OS at software level without kernel knowing about it. But, when the number of inputs are low the time of execution is same for both.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Another advantage of Divide and Conquer Algorithm is the use of memory caches efficiently as when the sub problems becomes very simple, they can be solved within the cache, without having to access the slower main memory(Cache is second fastest accessible memory after Registers), which saves a lot of time and makes the algorithm more efficient. </a:t>
            </a:r>
            <a:endParaRPr/>
          </a:p>
        </p:txBody>
      </p:sp>
      <p:sp>
        <p:nvSpPr>
          <p:cNvPr id="245" name="Google Shape;245;p28"/>
          <p:cNvSpPr txBox="1"/>
          <p:nvPr>
            <p:ph idx="4294967295" type="title"/>
          </p:nvPr>
        </p:nvSpPr>
        <p:spPr>
          <a:xfrm>
            <a:off x="465775" y="523450"/>
            <a:ext cx="83373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b="1" lang="en" sz="2700">
                <a:solidFill>
                  <a:srgbClr val="000000"/>
                </a:solidFill>
              </a:rPr>
              <a:t>A</a:t>
            </a:r>
            <a:r>
              <a:rPr b="1" lang="en" sz="2700">
                <a:solidFill>
                  <a:srgbClr val="000000"/>
                </a:solidFill>
              </a:rPr>
              <a:t>dvantage against Linear Uni-Processor Search</a:t>
            </a:r>
            <a:endParaRPr b="1" sz="27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2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0"/>
          <p:cNvSpPr txBox="1"/>
          <p:nvPr>
            <p:ph type="title"/>
          </p:nvPr>
        </p:nvSpPr>
        <p:spPr>
          <a:xfrm>
            <a:off x="3142475" y="1892825"/>
            <a:ext cx="2711100" cy="1012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97950" y="442975"/>
            <a:ext cx="8222100" cy="76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800">
                <a:solidFill>
                  <a:srgbClr val="000000"/>
                </a:solidFill>
              </a:rPr>
              <a:t>Problem Statement</a:t>
            </a:r>
            <a:endParaRPr sz="3800">
              <a:solidFill>
                <a:srgbClr val="000000"/>
              </a:solidFill>
            </a:endParaRPr>
          </a:p>
        </p:txBody>
      </p:sp>
      <p:sp>
        <p:nvSpPr>
          <p:cNvPr id="68" name="Google Shape;68;p15"/>
          <p:cNvSpPr txBox="1"/>
          <p:nvPr>
            <p:ph idx="1" type="body"/>
          </p:nvPr>
        </p:nvSpPr>
        <p:spPr>
          <a:xfrm>
            <a:off x="619775" y="2079275"/>
            <a:ext cx="8222100" cy="1346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sz="2100">
                <a:solidFill>
                  <a:srgbClr val="666666"/>
                </a:solidFill>
                <a:latin typeface="Lato"/>
                <a:ea typeface="Lato"/>
                <a:cs typeface="Lato"/>
                <a:sym typeface="Lato"/>
              </a:rPr>
              <a:t>Check whether element X is present or not using Divide and conquer. Show advantage against linear uni-processor search.</a:t>
            </a:r>
            <a:endParaRPr sz="2100">
              <a:solidFill>
                <a:srgbClr val="666666"/>
              </a:solidFill>
              <a:latin typeface="Lato"/>
              <a:ea typeface="Lato"/>
              <a:cs typeface="Lato"/>
              <a:sym typeface="Lato"/>
            </a:endParaRPr>
          </a:p>
          <a:p>
            <a:pPr indent="0" lvl="0" marL="0" rtl="0" algn="l">
              <a:spcBef>
                <a:spcPts val="1200"/>
              </a:spcBef>
              <a:spcAft>
                <a:spcPts val="1200"/>
              </a:spcAft>
              <a:buNone/>
            </a:pPr>
            <a:r>
              <a:t/>
            </a:r>
            <a:endParaRPr sz="2100">
              <a:solidFill>
                <a:srgbClr val="666666"/>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460950" y="543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820">
                <a:solidFill>
                  <a:srgbClr val="000000"/>
                </a:solidFill>
              </a:rPr>
              <a:t>Divide and Conquer</a:t>
            </a:r>
            <a:endParaRPr sz="3820">
              <a:solidFill>
                <a:srgbClr val="000000"/>
              </a:solidFill>
            </a:endParaRPr>
          </a:p>
        </p:txBody>
      </p:sp>
      <p:sp>
        <p:nvSpPr>
          <p:cNvPr id="74" name="Google Shape;74;p16"/>
          <p:cNvSpPr txBox="1"/>
          <p:nvPr>
            <p:ph idx="2" type="body"/>
          </p:nvPr>
        </p:nvSpPr>
        <p:spPr>
          <a:xfrm>
            <a:off x="460950" y="168822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434343"/>
                </a:solidFill>
              </a:rPr>
              <a:t>It decomposes a given problem into small sub-problems recursively until it is relatively easier to solve those small sub-problems. Then the solution to the original problem is computed by combining the solutions to the sub-problems.</a:t>
            </a:r>
            <a:endParaRPr>
              <a:solidFill>
                <a:srgbClr val="434343"/>
              </a:solidFill>
            </a:endParaRPr>
          </a:p>
          <a:p>
            <a:pPr indent="0" lvl="0" marL="0" rtl="0" algn="l">
              <a:spcBef>
                <a:spcPts val="1200"/>
              </a:spcBef>
              <a:spcAft>
                <a:spcPts val="0"/>
              </a:spcAft>
              <a:buNone/>
            </a:pPr>
            <a:r>
              <a:rPr lang="en">
                <a:solidFill>
                  <a:srgbClr val="434343"/>
                </a:solidFill>
              </a:rPr>
              <a:t>Basically , a divide and conquer algorithm consists of following three steps.</a:t>
            </a:r>
            <a:endParaRPr>
              <a:solidFill>
                <a:srgbClr val="434343"/>
              </a:solidFill>
            </a:endParaRPr>
          </a:p>
          <a:p>
            <a:pPr indent="-317500" lvl="0" marL="457200" rtl="0" algn="l">
              <a:spcBef>
                <a:spcPts val="1200"/>
              </a:spcBef>
              <a:spcAft>
                <a:spcPts val="0"/>
              </a:spcAft>
              <a:buClr>
                <a:srgbClr val="666666"/>
              </a:buClr>
              <a:buSzPts val="1400"/>
              <a:buChar char="●"/>
            </a:pPr>
            <a:r>
              <a:rPr b="1" lang="en">
                <a:solidFill>
                  <a:srgbClr val="000000"/>
                </a:solidFill>
              </a:rPr>
              <a:t>Divide</a:t>
            </a:r>
            <a:r>
              <a:rPr b="1" lang="en">
                <a:solidFill>
                  <a:srgbClr val="666666"/>
                </a:solidFill>
              </a:rPr>
              <a:t>: </a:t>
            </a:r>
            <a:r>
              <a:rPr lang="en">
                <a:solidFill>
                  <a:srgbClr val="666666"/>
                </a:solidFill>
              </a:rPr>
              <a:t>Dividing</a:t>
            </a:r>
            <a:r>
              <a:rPr b="1" lang="en">
                <a:solidFill>
                  <a:srgbClr val="666666"/>
                </a:solidFill>
              </a:rPr>
              <a:t> </a:t>
            </a:r>
            <a:r>
              <a:rPr lang="en">
                <a:solidFill>
                  <a:srgbClr val="666666"/>
                </a:solidFill>
              </a:rPr>
              <a:t>the </a:t>
            </a:r>
            <a:r>
              <a:rPr lang="en">
                <a:solidFill>
                  <a:srgbClr val="666666"/>
                </a:solidFill>
              </a:rPr>
              <a:t>bigger</a:t>
            </a:r>
            <a:r>
              <a:rPr lang="en">
                <a:solidFill>
                  <a:srgbClr val="666666"/>
                </a:solidFill>
              </a:rPr>
              <a:t> problem into a set of smaller problems.</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000000"/>
                </a:solidFill>
              </a:rPr>
              <a:t>Conquer</a:t>
            </a:r>
            <a:r>
              <a:rPr lang="en">
                <a:solidFill>
                  <a:srgbClr val="666666"/>
                </a:solidFill>
              </a:rPr>
              <a:t>: Solving every smaller problem individually, recursively.</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000000"/>
                </a:solidFill>
              </a:rPr>
              <a:t>Combine</a:t>
            </a:r>
            <a:r>
              <a:rPr lang="en">
                <a:solidFill>
                  <a:srgbClr val="666666"/>
                </a:solidFill>
              </a:rPr>
              <a:t>: Merging the solutions of the smaller problems to get the solution to the whole bigger problem.</a:t>
            </a:r>
            <a:endParaRPr>
              <a:solidFill>
                <a:srgbClr val="66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653900" y="513400"/>
            <a:ext cx="283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820">
                <a:solidFill>
                  <a:srgbClr val="000000"/>
                </a:solidFill>
              </a:rPr>
              <a:t>Algorithm</a:t>
            </a:r>
            <a:endParaRPr sz="3820">
              <a:solidFill>
                <a:srgbClr val="000000"/>
              </a:solidFill>
            </a:endParaRPr>
          </a:p>
        </p:txBody>
      </p:sp>
      <p:sp>
        <p:nvSpPr>
          <p:cNvPr id="80" name="Google Shape;80;p17"/>
          <p:cNvSpPr txBox="1"/>
          <p:nvPr>
            <p:ph idx="2" type="body"/>
          </p:nvPr>
        </p:nvSpPr>
        <p:spPr>
          <a:xfrm>
            <a:off x="460950" y="1586450"/>
            <a:ext cx="8222100" cy="3334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666666"/>
              </a:buClr>
              <a:buSzPts val="1400"/>
              <a:buChar char="●"/>
            </a:pPr>
            <a:r>
              <a:rPr lang="en">
                <a:solidFill>
                  <a:srgbClr val="434343"/>
                </a:solidFill>
              </a:rPr>
              <a:t>Declare a vector v and store n </a:t>
            </a:r>
            <a:r>
              <a:rPr lang="en">
                <a:solidFill>
                  <a:srgbClr val="434343"/>
                </a:solidFill>
              </a:rPr>
              <a:t>integers into it. Now, we have to search an integer x in this vector.</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rPr>
              <a:t>Now, call the solve function by passing starting and ending indexes of vector.</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rPr>
              <a:t>We have to divide the bigger problem into a smaller problem, now assuming this small problem as a big problem we have to divide it until we achieve an endpoint.</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rPr>
              <a:t>Now the endpoint in this scenario will be that when their is only 1 element in the vector, for that we will apply search in O(1) by just checking v[index]==x or not.</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rPr>
              <a:t>Division will divide the vector in around 2 equal parts (left and right). For every part we will divide it again to left and right until both left and right becomes the same.</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rPr>
              <a:t>Now, for our endpoint we know the result, we just have to conquer them to get the solution of the bigger problem that is, if we get our answer=True in any of the smaller problem, then the answer of the bigger problem will also be True otherwise answer will be False.</a:t>
            </a:r>
            <a:endParaRPr>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85650" y="504575"/>
            <a:ext cx="8222100" cy="76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800">
                <a:solidFill>
                  <a:srgbClr val="000000"/>
                </a:solidFill>
              </a:rPr>
              <a:t>Time Complexity</a:t>
            </a:r>
            <a:endParaRPr sz="3800">
              <a:solidFill>
                <a:srgbClr val="000000"/>
              </a:solidFill>
            </a:endParaRPr>
          </a:p>
        </p:txBody>
      </p:sp>
      <p:sp>
        <p:nvSpPr>
          <p:cNvPr id="86" name="Google Shape;86;p18"/>
          <p:cNvSpPr txBox="1"/>
          <p:nvPr>
            <p:ph idx="2" type="body"/>
          </p:nvPr>
        </p:nvSpPr>
        <p:spPr>
          <a:xfrm>
            <a:off x="460950" y="1415825"/>
            <a:ext cx="8222100" cy="286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The time complexity of this problem is O(N).</a:t>
            </a:r>
            <a:endParaRPr>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a:p>
            <a:pPr indent="0" lvl="0" marL="0" rtl="0" algn="l">
              <a:spcBef>
                <a:spcPts val="1200"/>
              </a:spcBef>
              <a:spcAft>
                <a:spcPts val="1200"/>
              </a:spcAft>
              <a:buNone/>
            </a:pPr>
            <a:r>
              <a:t/>
            </a:r>
            <a:endParaRPr>
              <a:latin typeface="Lato"/>
              <a:ea typeface="Lato"/>
              <a:cs typeface="Lato"/>
              <a:sym typeface="Lato"/>
            </a:endParaRPr>
          </a:p>
        </p:txBody>
      </p:sp>
      <p:sp>
        <p:nvSpPr>
          <p:cNvPr id="87" name="Google Shape;87;p18"/>
          <p:cNvSpPr txBox="1"/>
          <p:nvPr/>
        </p:nvSpPr>
        <p:spPr>
          <a:xfrm>
            <a:off x="3873450" y="1839275"/>
            <a:ext cx="42627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34343"/>
                </a:solidFill>
              </a:rPr>
              <a:t>Suppose if the time complexity of the problem consisting of N elements is T(N) then the time complexity of the subproblems of this problem will be T(N/2) approximately and let time complexity for executing rest statements be C</a:t>
            </a:r>
            <a:r>
              <a:rPr baseline="-25000" lang="en">
                <a:solidFill>
                  <a:srgbClr val="434343"/>
                </a:solidFill>
              </a:rPr>
              <a:t>1</a:t>
            </a:r>
            <a:r>
              <a:rPr lang="en">
                <a:solidFill>
                  <a:srgbClr val="434343"/>
                </a:solidFill>
              </a:rPr>
              <a:t>. Then,</a:t>
            </a:r>
            <a:endParaRPr>
              <a:solidFill>
                <a:srgbClr val="434343"/>
              </a:solidFill>
            </a:endParaRPr>
          </a:p>
          <a:p>
            <a:pPr indent="0" lvl="0" marL="0" rtl="0" algn="l">
              <a:spcBef>
                <a:spcPts val="0"/>
              </a:spcBef>
              <a:spcAft>
                <a:spcPts val="0"/>
              </a:spcAft>
              <a:buNone/>
            </a:pPr>
            <a:r>
              <a:t/>
            </a:r>
            <a:endParaRPr b="1" baseline="-25000">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rPr lang="en">
                <a:solidFill>
                  <a:srgbClr val="434343"/>
                </a:solidFill>
              </a:rPr>
              <a:t>Which is equivalent to,</a:t>
            </a:r>
            <a:r>
              <a:rPr b="1" lang="en">
                <a:solidFill>
                  <a:srgbClr val="434343"/>
                </a:solidFill>
              </a:rPr>
              <a:t> </a:t>
            </a:r>
            <a:endParaRPr b="1">
              <a:solidFill>
                <a:srgbClr val="434343"/>
              </a:solidFill>
            </a:endParaRPr>
          </a:p>
          <a:p>
            <a:pPr indent="0" lvl="0" marL="0" rtl="0" algn="l">
              <a:spcBef>
                <a:spcPts val="0"/>
              </a:spcBef>
              <a:spcAft>
                <a:spcPts val="0"/>
              </a:spcAft>
              <a:buNone/>
            </a:pPr>
            <a:r>
              <a:t/>
            </a:r>
            <a:endParaRPr b="1">
              <a:solidFill>
                <a:srgbClr val="434343"/>
              </a:solidFill>
            </a:endParaRPr>
          </a:p>
          <a:p>
            <a:pPr indent="0" lvl="0" marL="0" rtl="0" algn="l">
              <a:spcBef>
                <a:spcPts val="0"/>
              </a:spcBef>
              <a:spcAft>
                <a:spcPts val="0"/>
              </a:spcAft>
              <a:buNone/>
            </a:pPr>
            <a:r>
              <a:t/>
            </a:r>
            <a:endParaRPr b="1">
              <a:solidFill>
                <a:srgbClr val="434343"/>
              </a:solidFill>
            </a:endParaRPr>
          </a:p>
          <a:p>
            <a:pPr indent="0" lvl="0" marL="0" rtl="0" algn="l">
              <a:spcBef>
                <a:spcPts val="0"/>
              </a:spcBef>
              <a:spcAft>
                <a:spcPts val="0"/>
              </a:spcAft>
              <a:buNone/>
            </a:pPr>
            <a:r>
              <a:rPr lang="en">
                <a:solidFill>
                  <a:srgbClr val="434343"/>
                </a:solidFill>
              </a:rPr>
              <a:t>Therefore upon applying master’s theorem we get,</a:t>
            </a:r>
            <a:endParaRPr>
              <a:solidFill>
                <a:srgbClr val="434343"/>
              </a:solidFill>
            </a:endParaRPr>
          </a:p>
          <a:p>
            <a:pPr indent="0" lvl="0" marL="0" rtl="0" algn="l">
              <a:spcBef>
                <a:spcPts val="0"/>
              </a:spcBef>
              <a:spcAft>
                <a:spcPts val="0"/>
              </a:spcAft>
              <a:buNone/>
            </a:pPr>
            <a:r>
              <a:t/>
            </a:r>
            <a:endParaRPr b="1">
              <a:solidFill>
                <a:srgbClr val="434343"/>
              </a:solidFill>
            </a:endParaRPr>
          </a:p>
        </p:txBody>
      </p:sp>
      <p:sp>
        <p:nvSpPr>
          <p:cNvPr id="88" name="Google Shape;88;p18"/>
          <p:cNvSpPr txBox="1"/>
          <p:nvPr/>
        </p:nvSpPr>
        <p:spPr>
          <a:xfrm>
            <a:off x="5136150" y="30244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34343"/>
                </a:solidFill>
              </a:rPr>
              <a:t>T(N) = 2T(N/2)+C</a:t>
            </a:r>
            <a:r>
              <a:rPr b="1" baseline="-25000" lang="en">
                <a:solidFill>
                  <a:srgbClr val="434343"/>
                </a:solidFill>
              </a:rPr>
              <a:t>1 </a:t>
            </a:r>
            <a:endParaRPr/>
          </a:p>
        </p:txBody>
      </p:sp>
      <p:pic>
        <p:nvPicPr>
          <p:cNvPr id="89" name="Google Shape;89;p18"/>
          <p:cNvPicPr preferRelativeResize="0"/>
          <p:nvPr/>
        </p:nvPicPr>
        <p:blipFill>
          <a:blip r:embed="rId3">
            <a:alphaModFix/>
          </a:blip>
          <a:stretch>
            <a:fillRect/>
          </a:stretch>
        </p:blipFill>
        <p:spPr>
          <a:xfrm>
            <a:off x="544075" y="2109074"/>
            <a:ext cx="2853200" cy="2230900"/>
          </a:xfrm>
          <a:prstGeom prst="rect">
            <a:avLst/>
          </a:prstGeom>
          <a:noFill/>
          <a:ln>
            <a:noFill/>
          </a:ln>
        </p:spPr>
      </p:pic>
      <p:sp>
        <p:nvSpPr>
          <p:cNvPr id="90" name="Google Shape;90;p18"/>
          <p:cNvSpPr txBox="1"/>
          <p:nvPr/>
        </p:nvSpPr>
        <p:spPr>
          <a:xfrm>
            <a:off x="5136150" y="36567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34343"/>
                </a:solidFill>
              </a:rPr>
              <a:t>T(N) = 2T(N/2) + Θ(1)</a:t>
            </a:r>
            <a:endParaRPr/>
          </a:p>
        </p:txBody>
      </p:sp>
      <p:sp>
        <p:nvSpPr>
          <p:cNvPr id="91" name="Google Shape;91;p18"/>
          <p:cNvSpPr txBox="1"/>
          <p:nvPr/>
        </p:nvSpPr>
        <p:spPr>
          <a:xfrm>
            <a:off x="5136150" y="42889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34343"/>
                </a:solidFill>
              </a:rPr>
              <a:t>T(N) = 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85650" y="504575"/>
            <a:ext cx="8222100" cy="76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800">
                <a:solidFill>
                  <a:srgbClr val="000000"/>
                </a:solidFill>
              </a:rPr>
              <a:t>Auxiliary Space </a:t>
            </a:r>
            <a:r>
              <a:rPr lang="en" sz="3800">
                <a:solidFill>
                  <a:srgbClr val="000000"/>
                </a:solidFill>
              </a:rPr>
              <a:t>Complexity</a:t>
            </a:r>
            <a:endParaRPr sz="3800">
              <a:solidFill>
                <a:srgbClr val="000000"/>
              </a:solidFill>
            </a:endParaRPr>
          </a:p>
        </p:txBody>
      </p:sp>
      <p:sp>
        <p:nvSpPr>
          <p:cNvPr id="97" name="Google Shape;97;p19"/>
          <p:cNvSpPr txBox="1"/>
          <p:nvPr>
            <p:ph idx="2" type="body"/>
          </p:nvPr>
        </p:nvSpPr>
        <p:spPr>
          <a:xfrm>
            <a:off x="4492225" y="1882300"/>
            <a:ext cx="4198200" cy="2861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latin typeface="Lato"/>
                <a:ea typeface="Lato"/>
                <a:cs typeface="Lato"/>
                <a:sym typeface="Lato"/>
              </a:rPr>
              <a:t>Let N denote the number of elements in the vector in which we have to check whether the required element is present or not.</a:t>
            </a:r>
            <a:endParaRPr>
              <a:latin typeface="Lato"/>
              <a:ea typeface="Lato"/>
              <a:cs typeface="Lato"/>
              <a:sym typeface="Lato"/>
            </a:endParaRPr>
          </a:p>
          <a:p>
            <a:pPr indent="0" lvl="0" marL="0" rtl="0" algn="l">
              <a:spcBef>
                <a:spcPts val="1200"/>
              </a:spcBef>
              <a:spcAft>
                <a:spcPts val="0"/>
              </a:spcAft>
              <a:buNone/>
            </a:pPr>
            <a:r>
              <a:rPr lang="en">
                <a:latin typeface="Lato"/>
                <a:ea typeface="Lato"/>
                <a:cs typeface="Lato"/>
                <a:sym typeface="Lato"/>
              </a:rPr>
              <a:t>The function solve(low,high) is being called approximately 2N-1 times that is O(N) times and each time when it is called 3 variables of size 4 bytes is created. Therefore, Auxiliary Space complexity will be,</a:t>
            </a:r>
            <a:endParaRPr>
              <a:latin typeface="Lato"/>
              <a:ea typeface="Lato"/>
              <a:cs typeface="Lato"/>
              <a:sym typeface="Lato"/>
            </a:endParaRPr>
          </a:p>
          <a:p>
            <a:pPr indent="457200" lvl="0" marL="914400" rtl="0" algn="l">
              <a:spcBef>
                <a:spcPts val="1200"/>
              </a:spcBef>
              <a:spcAft>
                <a:spcPts val="0"/>
              </a:spcAft>
              <a:buNone/>
            </a:pPr>
            <a:r>
              <a:t/>
            </a:r>
            <a:endParaRPr b="1">
              <a:latin typeface="Lato"/>
              <a:ea typeface="Lato"/>
              <a:cs typeface="Lato"/>
              <a:sym typeface="Lato"/>
            </a:endParaRPr>
          </a:p>
          <a:p>
            <a:pPr indent="0" lvl="0" marL="0" rtl="0" algn="l">
              <a:spcBef>
                <a:spcPts val="1200"/>
              </a:spcBef>
              <a:spcAft>
                <a:spcPts val="1200"/>
              </a:spcAft>
              <a:buNone/>
            </a:pPr>
            <a:r>
              <a:t/>
            </a:r>
            <a:endParaRPr>
              <a:latin typeface="Lato"/>
              <a:ea typeface="Lato"/>
              <a:cs typeface="Lato"/>
              <a:sym typeface="Lato"/>
            </a:endParaRPr>
          </a:p>
        </p:txBody>
      </p:sp>
      <p:pic>
        <p:nvPicPr>
          <p:cNvPr id="98" name="Google Shape;98;p19"/>
          <p:cNvPicPr preferRelativeResize="0"/>
          <p:nvPr/>
        </p:nvPicPr>
        <p:blipFill>
          <a:blip r:embed="rId3">
            <a:alphaModFix/>
          </a:blip>
          <a:stretch>
            <a:fillRect/>
          </a:stretch>
        </p:blipFill>
        <p:spPr>
          <a:xfrm>
            <a:off x="522475" y="1882300"/>
            <a:ext cx="3616475" cy="2595100"/>
          </a:xfrm>
          <a:prstGeom prst="rect">
            <a:avLst/>
          </a:prstGeom>
          <a:noFill/>
          <a:ln>
            <a:noFill/>
          </a:ln>
        </p:spPr>
      </p:pic>
      <p:sp>
        <p:nvSpPr>
          <p:cNvPr id="99" name="Google Shape;99;p19"/>
          <p:cNvSpPr txBox="1"/>
          <p:nvPr/>
        </p:nvSpPr>
        <p:spPr>
          <a:xfrm>
            <a:off x="5638100" y="37903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34343"/>
                </a:solidFill>
              </a:rPr>
              <a:t>T(N) = O(N)</a:t>
            </a:r>
            <a:endParaRPr/>
          </a:p>
        </p:txBody>
      </p:sp>
      <p:sp>
        <p:nvSpPr>
          <p:cNvPr id="100" name="Google Shape;100;p19"/>
          <p:cNvSpPr txBox="1"/>
          <p:nvPr/>
        </p:nvSpPr>
        <p:spPr>
          <a:xfrm>
            <a:off x="732700" y="1284600"/>
            <a:ext cx="4262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en">
                <a:solidFill>
                  <a:schemeClr val="dk2"/>
                </a:solidFill>
                <a:latin typeface="Lato"/>
                <a:ea typeface="Lato"/>
                <a:cs typeface="Lato"/>
                <a:sym typeface="Lato"/>
              </a:rPr>
              <a:t>The Auxiliary space complexity is 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432300" y="381275"/>
            <a:ext cx="3611100" cy="7377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1" lang="en"/>
              <a:t>TEST CASE</a:t>
            </a:r>
            <a:endParaRPr/>
          </a:p>
        </p:txBody>
      </p:sp>
      <p:sp>
        <p:nvSpPr>
          <p:cNvPr id="106" name="Google Shape;106;p20"/>
          <p:cNvSpPr txBox="1"/>
          <p:nvPr>
            <p:ph idx="1" type="body"/>
          </p:nvPr>
        </p:nvSpPr>
        <p:spPr>
          <a:xfrm>
            <a:off x="1005800" y="1118975"/>
            <a:ext cx="3710100" cy="3887100"/>
          </a:xfrm>
          <a:prstGeom prst="rect">
            <a:avLst/>
          </a:prstGeom>
          <a:noFill/>
          <a:ln>
            <a:noFill/>
          </a:ln>
        </p:spPr>
        <p:txBody>
          <a:bodyPr anchorCtr="0" anchor="t" bIns="34275" lIns="68575" spcFirstLastPara="1" rIns="68575" wrap="square" tIns="34275">
            <a:normAutofit lnSpcReduction="10000"/>
          </a:bodyPr>
          <a:lstStyle/>
          <a:p>
            <a:pPr indent="0" lvl="0" marL="0" rtl="0" algn="l">
              <a:lnSpc>
                <a:spcPct val="90000"/>
              </a:lnSpc>
              <a:spcBef>
                <a:spcPts val="0"/>
              </a:spcBef>
              <a:spcAft>
                <a:spcPts val="0"/>
              </a:spcAft>
              <a:buClr>
                <a:srgbClr val="273239"/>
              </a:buClr>
              <a:buSzPts val="1800"/>
              <a:buNone/>
            </a:pPr>
            <a:r>
              <a:t/>
            </a:r>
            <a:endParaRPr/>
          </a:p>
          <a:p>
            <a:pPr indent="0" lvl="0" marL="0" rtl="0" algn="l">
              <a:lnSpc>
                <a:spcPct val="90000"/>
              </a:lnSpc>
              <a:spcBef>
                <a:spcPts val="0"/>
              </a:spcBef>
              <a:spcAft>
                <a:spcPts val="0"/>
              </a:spcAft>
              <a:buClr>
                <a:schemeClr val="dk1"/>
              </a:buClr>
              <a:buSzPts val="1800"/>
              <a:buNone/>
            </a:pPr>
            <a:r>
              <a:t/>
            </a:r>
            <a:endParaRPr b="0" sz="1800"/>
          </a:p>
          <a:p>
            <a:pPr indent="0" lvl="0" marL="0" rtl="0" algn="l">
              <a:lnSpc>
                <a:spcPct val="90000"/>
              </a:lnSpc>
              <a:spcBef>
                <a:spcPts val="800"/>
              </a:spcBef>
              <a:spcAft>
                <a:spcPts val="0"/>
              </a:spcAft>
              <a:buClr>
                <a:schemeClr val="dk1"/>
              </a:buClr>
              <a:buSzPts val="2100"/>
              <a:buNone/>
            </a:pPr>
            <a:r>
              <a:rPr lang="en" u="sng">
                <a:solidFill>
                  <a:srgbClr val="000000"/>
                </a:solidFill>
              </a:rPr>
              <a:t>IN</a:t>
            </a:r>
            <a:r>
              <a:rPr lang="en" u="sng">
                <a:solidFill>
                  <a:srgbClr val="000000"/>
                </a:solidFill>
              </a:rPr>
              <a:t>PUT</a:t>
            </a:r>
            <a:r>
              <a:rPr lang="en">
                <a:solidFill>
                  <a:srgbClr val="000000"/>
                </a:solidFill>
              </a:rPr>
              <a:t> 1:</a:t>
            </a:r>
            <a:endParaRPr u="sng">
              <a:solidFill>
                <a:srgbClr val="000000"/>
              </a:solidFill>
            </a:endParaRPr>
          </a:p>
          <a:p>
            <a:pPr indent="0" lvl="0" marL="0" rtl="0" algn="l">
              <a:lnSpc>
                <a:spcPct val="90000"/>
              </a:lnSpc>
              <a:spcBef>
                <a:spcPts val="800"/>
              </a:spcBef>
              <a:spcAft>
                <a:spcPts val="0"/>
              </a:spcAft>
              <a:buClr>
                <a:schemeClr val="dk1"/>
              </a:buClr>
              <a:buSzPts val="2100"/>
              <a:buNone/>
            </a:pPr>
            <a:r>
              <a:rPr lang="en"/>
              <a:t>4 999</a:t>
            </a:r>
            <a:endParaRPr/>
          </a:p>
          <a:p>
            <a:pPr indent="0" lvl="0" marL="0" rtl="0" algn="l">
              <a:lnSpc>
                <a:spcPct val="90000"/>
              </a:lnSpc>
              <a:spcBef>
                <a:spcPts val="800"/>
              </a:spcBef>
              <a:spcAft>
                <a:spcPts val="0"/>
              </a:spcAft>
              <a:buClr>
                <a:schemeClr val="dk1"/>
              </a:buClr>
              <a:buSzPts val="2100"/>
              <a:buNone/>
            </a:pPr>
            <a:r>
              <a:rPr lang="en"/>
              <a:t>34 4 56 999</a:t>
            </a:r>
            <a:endParaRPr/>
          </a:p>
          <a:p>
            <a:pPr indent="0" lvl="0" marL="0" rtl="0" algn="l">
              <a:lnSpc>
                <a:spcPct val="90000"/>
              </a:lnSpc>
              <a:spcBef>
                <a:spcPts val="800"/>
              </a:spcBef>
              <a:spcAft>
                <a:spcPts val="0"/>
              </a:spcAft>
              <a:buClr>
                <a:schemeClr val="dk1"/>
              </a:buClr>
              <a:buSzPts val="2100"/>
              <a:buNone/>
            </a:pPr>
            <a:r>
              <a:t/>
            </a:r>
            <a:endParaRPr/>
          </a:p>
          <a:p>
            <a:pPr indent="0" lvl="0" marL="0" rtl="0" algn="l">
              <a:lnSpc>
                <a:spcPct val="90000"/>
              </a:lnSpc>
              <a:spcBef>
                <a:spcPts val="800"/>
              </a:spcBef>
              <a:spcAft>
                <a:spcPts val="0"/>
              </a:spcAft>
              <a:buClr>
                <a:schemeClr val="dk1"/>
              </a:buClr>
              <a:buSzPts val="2100"/>
              <a:buNone/>
            </a:pPr>
            <a:r>
              <a:rPr lang="en" u="sng">
                <a:solidFill>
                  <a:srgbClr val="000000"/>
                </a:solidFill>
              </a:rPr>
              <a:t>INPUT</a:t>
            </a:r>
            <a:r>
              <a:rPr lang="en">
                <a:solidFill>
                  <a:srgbClr val="000000"/>
                </a:solidFill>
              </a:rPr>
              <a:t> 2:</a:t>
            </a:r>
            <a:endParaRPr>
              <a:solidFill>
                <a:srgbClr val="000000"/>
              </a:solidFill>
            </a:endParaRPr>
          </a:p>
          <a:p>
            <a:pPr indent="0" lvl="0" marL="0" rtl="0" algn="l">
              <a:lnSpc>
                <a:spcPct val="90000"/>
              </a:lnSpc>
              <a:spcBef>
                <a:spcPts val="800"/>
              </a:spcBef>
              <a:spcAft>
                <a:spcPts val="0"/>
              </a:spcAft>
              <a:buClr>
                <a:schemeClr val="dk1"/>
              </a:buClr>
              <a:buSzPts val="2100"/>
              <a:buNone/>
            </a:pPr>
            <a:r>
              <a:rPr lang="en"/>
              <a:t>5 780</a:t>
            </a:r>
            <a:endParaRPr/>
          </a:p>
          <a:p>
            <a:pPr indent="0" lvl="0" marL="0" rtl="0" algn="l">
              <a:lnSpc>
                <a:spcPct val="90000"/>
              </a:lnSpc>
              <a:spcBef>
                <a:spcPts val="800"/>
              </a:spcBef>
              <a:spcAft>
                <a:spcPts val="0"/>
              </a:spcAft>
              <a:buClr>
                <a:schemeClr val="dk1"/>
              </a:buClr>
              <a:buSzPts val="2100"/>
              <a:buNone/>
            </a:pPr>
            <a:r>
              <a:rPr lang="en"/>
              <a:t>123 364 273 782 781</a:t>
            </a:r>
            <a:endParaRPr/>
          </a:p>
          <a:p>
            <a:pPr indent="0" lvl="0" marL="0" marR="152400" rtl="0" algn="l">
              <a:lnSpc>
                <a:spcPct val="145000"/>
              </a:lnSpc>
              <a:spcBef>
                <a:spcPts val="0"/>
              </a:spcBef>
              <a:spcAft>
                <a:spcPts val="0"/>
              </a:spcAft>
              <a:buClr>
                <a:schemeClr val="dk1"/>
              </a:buClr>
              <a:buSzPts val="1100"/>
              <a:buFont typeface="Arial"/>
              <a:buNone/>
            </a:pPr>
            <a:r>
              <a:t/>
            </a:r>
            <a:endParaRPr sz="1000">
              <a:solidFill>
                <a:srgbClr val="24292E"/>
              </a:solidFill>
              <a:latin typeface="Courier New"/>
              <a:ea typeface="Courier New"/>
              <a:cs typeface="Courier New"/>
              <a:sym typeface="Courier New"/>
            </a:endParaRPr>
          </a:p>
          <a:p>
            <a:pPr indent="0" lvl="0" marL="0" rtl="0" algn="l">
              <a:lnSpc>
                <a:spcPct val="90000"/>
              </a:lnSpc>
              <a:spcBef>
                <a:spcPts val="1200"/>
              </a:spcBef>
              <a:spcAft>
                <a:spcPts val="0"/>
              </a:spcAft>
              <a:buClr>
                <a:schemeClr val="dk1"/>
              </a:buClr>
              <a:buSzPts val="2100"/>
              <a:buNone/>
            </a:pPr>
            <a:r>
              <a:t/>
            </a:r>
            <a:endParaRPr/>
          </a:p>
          <a:p>
            <a:pPr indent="0" lvl="0" marL="0" rtl="0" algn="l">
              <a:lnSpc>
                <a:spcPct val="90000"/>
              </a:lnSpc>
              <a:spcBef>
                <a:spcPts val="800"/>
              </a:spcBef>
              <a:spcAft>
                <a:spcPts val="0"/>
              </a:spcAft>
              <a:buClr>
                <a:schemeClr val="dk1"/>
              </a:buClr>
              <a:buSzPts val="2100"/>
              <a:buNone/>
            </a:pPr>
            <a:br>
              <a:rPr lang="en"/>
            </a:br>
            <a:endParaRPr/>
          </a:p>
        </p:txBody>
      </p:sp>
      <p:cxnSp>
        <p:nvCxnSpPr>
          <p:cNvPr id="107" name="Google Shape;107;p20"/>
          <p:cNvCxnSpPr/>
          <p:nvPr/>
        </p:nvCxnSpPr>
        <p:spPr>
          <a:xfrm flipH="1">
            <a:off x="4571925" y="1577200"/>
            <a:ext cx="9000" cy="3465900"/>
          </a:xfrm>
          <a:prstGeom prst="straightConnector1">
            <a:avLst/>
          </a:prstGeom>
          <a:noFill/>
          <a:ln cap="flat" cmpd="sng" w="19050">
            <a:solidFill>
              <a:schemeClr val="dk1"/>
            </a:solidFill>
            <a:prstDash val="solid"/>
            <a:miter lim="800000"/>
            <a:headEnd len="sm" w="sm" type="none"/>
            <a:tailEnd len="sm" w="sm" type="none"/>
          </a:ln>
        </p:spPr>
      </p:cxnSp>
      <p:sp>
        <p:nvSpPr>
          <p:cNvPr id="108" name="Google Shape;108;p20"/>
          <p:cNvSpPr txBox="1"/>
          <p:nvPr/>
        </p:nvSpPr>
        <p:spPr>
          <a:xfrm>
            <a:off x="4988975" y="1118975"/>
            <a:ext cx="4019400" cy="1162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Clr>
                <a:srgbClr val="273239"/>
              </a:buClr>
              <a:buSzPts val="1800"/>
              <a:buFont typeface="Arial"/>
              <a:buNone/>
            </a:pPr>
            <a:r>
              <a:t/>
            </a:r>
            <a:endParaRPr sz="1100"/>
          </a:p>
          <a:p>
            <a:pPr indent="0" lvl="0" marL="0" marR="0" rtl="0" algn="l">
              <a:spcBef>
                <a:spcPts val="0"/>
              </a:spcBef>
              <a:spcAft>
                <a:spcPts val="0"/>
              </a:spcAft>
              <a:buClr>
                <a:schemeClr val="dk1"/>
              </a:buClr>
              <a:buSzPts val="1800"/>
              <a:buFont typeface="Calibri"/>
              <a:buNone/>
            </a:pPr>
            <a:r>
              <a:t/>
            </a:r>
            <a:endParaRPr b="0"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100"/>
              <a:buFont typeface="Calibri"/>
              <a:buNone/>
            </a:pPr>
            <a:r>
              <a:rPr lang="en" sz="2100" u="sng">
                <a:solidFill>
                  <a:schemeClr val="dk1"/>
                </a:solidFill>
                <a:latin typeface="Calibri"/>
                <a:ea typeface="Calibri"/>
                <a:cs typeface="Calibri"/>
                <a:sym typeface="Calibri"/>
              </a:rPr>
              <a:t>OUTPUT</a:t>
            </a:r>
            <a:r>
              <a:rPr lang="en" sz="2100">
                <a:solidFill>
                  <a:schemeClr val="dk1"/>
                </a:solidFill>
                <a:latin typeface="Calibri"/>
                <a:ea typeface="Calibri"/>
                <a:cs typeface="Calibri"/>
                <a:sym typeface="Calibri"/>
              </a:rPr>
              <a:t> 1:</a:t>
            </a:r>
            <a:endParaRPr sz="21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2F5496"/>
              </a:buClr>
              <a:buSzPts val="2100"/>
              <a:buFont typeface="Calibri"/>
              <a:buNone/>
            </a:pPr>
            <a:r>
              <a:rPr lang="en" sz="2100">
                <a:solidFill>
                  <a:srgbClr val="2F5496"/>
                </a:solidFill>
                <a:latin typeface="Calibri"/>
                <a:ea typeface="Calibri"/>
                <a:cs typeface="Calibri"/>
                <a:sym typeface="Calibri"/>
              </a:rPr>
              <a:t>999 is present</a:t>
            </a:r>
            <a:endParaRPr sz="1400">
              <a:solidFill>
                <a:schemeClr val="dk1"/>
              </a:solidFill>
              <a:latin typeface="Calibri"/>
              <a:ea typeface="Calibri"/>
              <a:cs typeface="Calibri"/>
              <a:sym typeface="Calibri"/>
            </a:endParaRPr>
          </a:p>
        </p:txBody>
      </p:sp>
      <p:sp>
        <p:nvSpPr>
          <p:cNvPr id="109" name="Google Shape;109;p20"/>
          <p:cNvSpPr txBox="1"/>
          <p:nvPr/>
        </p:nvSpPr>
        <p:spPr>
          <a:xfrm>
            <a:off x="4988975" y="2774250"/>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u="sng">
                <a:solidFill>
                  <a:schemeClr val="dk1"/>
                </a:solidFill>
                <a:latin typeface="Calibri"/>
                <a:ea typeface="Calibri"/>
                <a:cs typeface="Calibri"/>
                <a:sym typeface="Calibri"/>
              </a:rPr>
              <a:t>OUTPUT</a:t>
            </a:r>
            <a:r>
              <a:rPr lang="en" sz="2100">
                <a:solidFill>
                  <a:schemeClr val="dk1"/>
                </a:solidFill>
                <a:latin typeface="Calibri"/>
                <a:ea typeface="Calibri"/>
                <a:cs typeface="Calibri"/>
                <a:sym typeface="Calibri"/>
              </a:rPr>
              <a:t> 2:</a:t>
            </a:r>
            <a:endParaRPr sz="2100">
              <a:solidFill>
                <a:srgbClr val="2F5496"/>
              </a:solidFill>
              <a:latin typeface="Calibri"/>
              <a:ea typeface="Calibri"/>
              <a:cs typeface="Calibri"/>
              <a:sym typeface="Calibri"/>
            </a:endParaRPr>
          </a:p>
          <a:p>
            <a:pPr indent="0" lvl="0" marL="0" rtl="0" algn="l">
              <a:spcBef>
                <a:spcPts val="0"/>
              </a:spcBef>
              <a:spcAft>
                <a:spcPts val="0"/>
              </a:spcAft>
              <a:buNone/>
            </a:pPr>
            <a:r>
              <a:rPr lang="en" sz="2100">
                <a:solidFill>
                  <a:srgbClr val="2F5496"/>
                </a:solidFill>
                <a:latin typeface="Calibri"/>
                <a:ea typeface="Calibri"/>
                <a:cs typeface="Calibri"/>
                <a:sym typeface="Calibri"/>
              </a:rPr>
              <a:t>780 is not present</a:t>
            </a:r>
            <a:endParaRPr sz="2100">
              <a:solidFill>
                <a:srgbClr val="2F5496"/>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460950" y="1590025"/>
            <a:ext cx="8222100" cy="12345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7400"/>
              <a:t>Example</a:t>
            </a:r>
            <a:endParaRPr sz="7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p:nvPr/>
        </p:nvSpPr>
        <p:spPr>
          <a:xfrm>
            <a:off x="4290466" y="725209"/>
            <a:ext cx="609300" cy="5979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2"/>
          <p:cNvSpPr/>
          <p:nvPr/>
        </p:nvSpPr>
        <p:spPr>
          <a:xfrm>
            <a:off x="4290466" y="725209"/>
            <a:ext cx="609300" cy="597900"/>
          </a:xfrm>
          <a:prstGeom prst="ellipse">
            <a:avLst/>
          </a:prstGeom>
          <a:solidFill>
            <a:srgbClr val="FFFF00"/>
          </a:solid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2"/>
          <p:cNvSpPr txBox="1"/>
          <p:nvPr/>
        </p:nvSpPr>
        <p:spPr>
          <a:xfrm>
            <a:off x="4615455" y="252125"/>
            <a:ext cx="126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 34, 4, 56, 999 }</a:t>
            </a:r>
            <a:endParaRPr sz="1200">
              <a:latin typeface="Roboto"/>
              <a:ea typeface="Roboto"/>
              <a:cs typeface="Roboto"/>
              <a:sym typeface="Roboto"/>
            </a:endParaRPr>
          </a:p>
        </p:txBody>
      </p:sp>
      <p:sp>
        <p:nvSpPr>
          <p:cNvPr id="122" name="Google Shape;122;p22"/>
          <p:cNvSpPr/>
          <p:nvPr/>
        </p:nvSpPr>
        <p:spPr>
          <a:xfrm flipH="1" rot="5396124">
            <a:off x="4878372" y="647918"/>
            <a:ext cx="532200" cy="336000"/>
          </a:xfrm>
          <a:prstGeom prst="bentArrow">
            <a:avLst>
              <a:gd fmla="val 25000" name="adj1"/>
              <a:gd fmla="val 26456" name="adj2"/>
              <a:gd fmla="val 25000" name="adj3"/>
              <a:gd fmla="val 43750" name="adj4"/>
            </a:avLst>
          </a:prstGeom>
          <a:solidFill>
            <a:srgbClr val="00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2"/>
          <p:cNvSpPr txBox="1"/>
          <p:nvPr/>
        </p:nvSpPr>
        <p:spPr>
          <a:xfrm>
            <a:off x="542271" y="252125"/>
            <a:ext cx="2280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a:ea typeface="Roboto"/>
                <a:cs typeface="Roboto"/>
                <a:sym typeface="Roboto"/>
              </a:rPr>
              <a:t>Element to be searched </a:t>
            </a:r>
            <a:r>
              <a:rPr b="1" lang="en" sz="1200">
                <a:solidFill>
                  <a:schemeClr val="dk1"/>
                </a:solidFill>
                <a:latin typeface="Roboto"/>
                <a:ea typeface="Roboto"/>
                <a:cs typeface="Roboto"/>
                <a:sym typeface="Roboto"/>
              </a:rPr>
              <a:t>≡ 999</a:t>
            </a:r>
            <a:endParaRPr b="1" sz="12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