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3C8E31-8DAD-463B-BBE8-2774DD5F8D5D}">
  <a:tblStyle styleId="{363C8E31-8DAD-463B-BBE8-2774DD5F8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3488395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ce3488395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e34883954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e34883954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e34883954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ce34883954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e34883954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e34883954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e34883954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e34883954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e34883954_0_4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ce34883954_0_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e34883954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ce34883954_0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86ebbacab_3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86ebbacab_3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66d98054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66d98054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60197a8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60197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9e9e019c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9e9e019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9e019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e9e01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e9e019c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e9e01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9e9e019c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cb9e9e019c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6ebbacab_3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6ebbacab_3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3488395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e3488395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00150" y="11422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Analysis of Algorithm</a:t>
            </a:r>
            <a:endParaRPr b="1" sz="4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27500" y="3287725"/>
            <a:ext cx="43503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" sz="1900">
                <a:solidFill>
                  <a:srgbClr val="000000"/>
                </a:solidFill>
              </a:rPr>
              <a:t>9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Aditya Aggarwal - IIT2019210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Divy Agrawal      - IIT2019211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Aman Rubey      - IIT2019212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462900" y="2358525"/>
            <a:ext cx="46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Assignment 6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119425" y="2021175"/>
            <a:ext cx="908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Initially there will be no edge in the MST</a:t>
            </a:r>
            <a:endParaRPr b="1" sz="1700"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23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23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4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4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168" name="Google Shape;168;p25"/>
          <p:cNvCxnSpPr>
            <a:stCxn id="166" idx="6"/>
            <a:endCxn id="167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5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1" name="Google Shape;171;p25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432300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181" name="Google Shape;181;p26"/>
          <p:cNvCxnSpPr>
            <a:stCxn id="178" idx="6"/>
            <a:endCxn id="180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>
            <a:stCxn id="180" idx="4"/>
            <a:endCxn id="179" idx="0"/>
          </p:cNvCxnSpPr>
          <p:nvPr/>
        </p:nvCxnSpPr>
        <p:spPr>
          <a:xfrm>
            <a:off x="4723350" y="2040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4804600" y="2221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26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6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432300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7310450" y="275620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197" name="Google Shape;197;p27"/>
          <p:cNvCxnSpPr>
            <a:stCxn id="193" idx="6"/>
            <a:endCxn id="196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7"/>
          <p:cNvCxnSpPr>
            <a:stCxn id="196" idx="5"/>
            <a:endCxn id="195" idx="1"/>
          </p:cNvCxnSpPr>
          <p:nvPr/>
        </p:nvCxnSpPr>
        <p:spPr>
          <a:xfrm>
            <a:off x="5006440" y="1926374"/>
            <a:ext cx="24213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>
            <a:stCxn id="196" idx="4"/>
            <a:endCxn id="194" idx="0"/>
          </p:cNvCxnSpPr>
          <p:nvPr/>
        </p:nvCxnSpPr>
        <p:spPr>
          <a:xfrm>
            <a:off x="4723350" y="2040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 txBox="1"/>
          <p:nvPr/>
        </p:nvSpPr>
        <p:spPr>
          <a:xfrm>
            <a:off x="5718175" y="23088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4804600" y="2221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203" name="Google Shape;203;p27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27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7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432300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7310450" y="275620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73104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4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216" name="Google Shape;216;p28"/>
          <p:cNvCxnSpPr>
            <a:stCxn id="211" idx="6"/>
            <a:endCxn id="215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8"/>
          <p:cNvCxnSpPr>
            <a:stCxn id="215" idx="5"/>
            <a:endCxn id="213" idx="1"/>
          </p:cNvCxnSpPr>
          <p:nvPr/>
        </p:nvCxnSpPr>
        <p:spPr>
          <a:xfrm>
            <a:off x="5006440" y="1926374"/>
            <a:ext cx="24213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8"/>
          <p:cNvCxnSpPr>
            <a:stCxn id="215" idx="4"/>
            <a:endCxn id="212" idx="0"/>
          </p:cNvCxnSpPr>
          <p:nvPr/>
        </p:nvCxnSpPr>
        <p:spPr>
          <a:xfrm>
            <a:off x="4723350" y="2040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8"/>
          <p:cNvCxnSpPr>
            <a:stCxn id="214" idx="4"/>
            <a:endCxn id="213" idx="0"/>
          </p:cNvCxnSpPr>
          <p:nvPr/>
        </p:nvCxnSpPr>
        <p:spPr>
          <a:xfrm>
            <a:off x="7710800" y="1504250"/>
            <a:ext cx="0" cy="12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8"/>
          <p:cNvSpPr txBox="1"/>
          <p:nvPr/>
        </p:nvSpPr>
        <p:spPr>
          <a:xfrm>
            <a:off x="5718175" y="23088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7772550" y="20400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4804600" y="2221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5" name="Google Shape;225;p28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" name="Google Shape;226;p28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127375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2</a:t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432300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7310450" y="275620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73104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4</a:t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238" name="Google Shape;238;p29"/>
          <p:cNvCxnSpPr>
            <a:stCxn id="232" idx="6"/>
            <a:endCxn id="237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9"/>
          <p:cNvCxnSpPr>
            <a:stCxn id="232" idx="4"/>
            <a:endCxn id="233" idx="0"/>
          </p:cNvCxnSpPr>
          <p:nvPr/>
        </p:nvCxnSpPr>
        <p:spPr>
          <a:xfrm>
            <a:off x="1674100" y="1504250"/>
            <a:ext cx="0" cy="12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9"/>
          <p:cNvCxnSpPr>
            <a:stCxn id="237" idx="5"/>
            <a:endCxn id="235" idx="1"/>
          </p:cNvCxnSpPr>
          <p:nvPr/>
        </p:nvCxnSpPr>
        <p:spPr>
          <a:xfrm>
            <a:off x="5006440" y="1926374"/>
            <a:ext cx="24213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9"/>
          <p:cNvCxnSpPr>
            <a:stCxn id="237" idx="4"/>
            <a:endCxn id="234" idx="0"/>
          </p:cNvCxnSpPr>
          <p:nvPr/>
        </p:nvCxnSpPr>
        <p:spPr>
          <a:xfrm>
            <a:off x="4723350" y="2040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9"/>
          <p:cNvCxnSpPr>
            <a:stCxn id="236" idx="4"/>
            <a:endCxn id="235" idx="0"/>
          </p:cNvCxnSpPr>
          <p:nvPr/>
        </p:nvCxnSpPr>
        <p:spPr>
          <a:xfrm>
            <a:off x="7710800" y="1504250"/>
            <a:ext cx="0" cy="12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9"/>
          <p:cNvSpPr txBox="1"/>
          <p:nvPr/>
        </p:nvSpPr>
        <p:spPr>
          <a:xfrm>
            <a:off x="5718175" y="23088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7772550" y="20400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1249050" y="17827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4804600" y="2221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29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{363C8E31-8DAD-463B-BBE8-2774DD5F8D5D}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29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15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75" y="0"/>
            <a:ext cx="68363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45925" y="2171550"/>
            <a:ext cx="226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</a:rPr>
              <a:t>SCREENSHOT</a:t>
            </a:r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42475" y="1892825"/>
            <a:ext cx="2711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97950" y="4429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Problem Statement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19775" y="2079275"/>
            <a:ext cx="82221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Find the Minimum spanning tree by Prim’s Algorithm</a:t>
            </a:r>
            <a:endParaRPr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21625" y="66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solidFill>
                  <a:srgbClr val="000000"/>
                </a:solidFill>
              </a:rPr>
              <a:t>Minimum Spanning tree</a:t>
            </a:r>
            <a:endParaRPr sz="3820"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60950" y="1979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Spanning tree is subset of a graph. It has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same number of vertices(v) as that of original graph and number of edges are (v-1).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There can more than 1 Minimum spanning trees for a single graph and those MST would have same cost.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Minimum cost spanning tree is a spanning tree (of a weighted graph) whose cost is minimum where cost(vertex</a:t>
            </a:r>
            <a:r>
              <a:rPr baseline="-25000" lang="en">
                <a:solidFill>
                  <a:srgbClr val="434343"/>
                </a:solidFill>
              </a:rPr>
              <a:t>1</a:t>
            </a:r>
            <a:r>
              <a:rPr lang="en">
                <a:solidFill>
                  <a:srgbClr val="434343"/>
                </a:solidFill>
              </a:rPr>
              <a:t> ,vertex</a:t>
            </a:r>
            <a:r>
              <a:rPr baseline="-25000" lang="en">
                <a:solidFill>
                  <a:srgbClr val="434343"/>
                </a:solidFill>
              </a:rPr>
              <a:t>2</a:t>
            </a:r>
            <a:r>
              <a:rPr lang="en">
                <a:solidFill>
                  <a:srgbClr val="434343"/>
                </a:solidFill>
              </a:rPr>
              <a:t>) is the weight if there exists an edge between vertex</a:t>
            </a:r>
            <a:r>
              <a:rPr baseline="-25000" lang="en">
                <a:solidFill>
                  <a:srgbClr val="434343"/>
                </a:solidFill>
              </a:rPr>
              <a:t>1</a:t>
            </a:r>
            <a:r>
              <a:rPr lang="en">
                <a:solidFill>
                  <a:srgbClr val="434343"/>
                </a:solidFill>
              </a:rPr>
              <a:t> and vertex</a:t>
            </a:r>
            <a:r>
              <a:rPr baseline="-25000" lang="en">
                <a:solidFill>
                  <a:srgbClr val="434343"/>
                </a:solidFill>
              </a:rPr>
              <a:t>2</a:t>
            </a:r>
            <a:endParaRPr baseline="-25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29650" y="258650"/>
            <a:ext cx="38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solidFill>
                  <a:srgbClr val="000000"/>
                </a:solidFill>
              </a:rPr>
              <a:t>Prim’s Algorithm</a:t>
            </a:r>
            <a:endParaRPr sz="3820"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00325" y="1176700"/>
            <a:ext cx="82827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Create a flag array which has size as number of vertices which will be used to track that which vertex is taken for MST and which not.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Create another vector namely, ‘min_weight’ of same size where we will store the weight of the minimum weighted edge its connected to, such that the other endpoint of the edge is already taken in flag array.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Start from the first vertex so include it in flag and also min_weight for it will 0.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Now, iterate for (vertices-1) times and in every iteration follow next steps: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Get the the minimum weighted index or (u).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A minimum weighted index is that index for which the corresponding vertex is not taken and also it has minimum key in the min_weight vector.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Include u to flag array.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For every v in V update the min_weight , where V is set of all vertices for which graph(u, v)&gt;0.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To update min_weight for ‘v’: if graph(u,v)&lt;min_weight[v] then min_weight[v]=graph(u,v)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Note: graph is a vector which is used to store the original graph in the form of adjacency matrix.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85650" y="5045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Time Complexity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0950" y="1415825"/>
            <a:ext cx="82221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time complexity of this problem is O(V^2) where V is number of vertex in the graph.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345050" y="1849325"/>
            <a:ext cx="426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 outer for loop  of  the  Prim_Min_spanning_Tree  function  is  running  V times and the getMinWeight function is also running V times. Similarly the Inner for loop in Prim_Min_spanning_Tree function is also running V times. Therefore,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T(V) = O(V</a:t>
            </a:r>
            <a:r>
              <a:rPr b="1"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935897"/>
            <a:ext cx="3718850" cy="27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85650" y="5045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Auxiliary Space </a:t>
            </a:r>
            <a:r>
              <a:rPr lang="en" sz="3800">
                <a:solidFill>
                  <a:srgbClr val="000000"/>
                </a:solidFill>
              </a:rPr>
              <a:t>Complexity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492225" y="1882300"/>
            <a:ext cx="41982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code we have created only three vectors of size V(number of Vertices) mainly flag, min_weight and min_spanning_tree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Therefore, Auxiliary Space complexity will be,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1465" r="1475" t="0"/>
          <a:stretch/>
        </p:blipFill>
        <p:spPr>
          <a:xfrm>
            <a:off x="522475" y="1882300"/>
            <a:ext cx="3616474" cy="25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38800" y="3067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S</a:t>
            </a:r>
            <a:r>
              <a:rPr b="1" lang="en">
                <a:solidFill>
                  <a:srgbClr val="434343"/>
                </a:solidFill>
              </a:rPr>
              <a:t>(V) = O(V)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732700" y="1284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Auxiliary space complexity is O(V).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311000" y="175050"/>
            <a:ext cx="361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TEST CASE</a:t>
            </a:r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4403525" y="921950"/>
            <a:ext cx="36300" cy="3954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0"/>
          <p:cNvSpPr txBox="1"/>
          <p:nvPr/>
        </p:nvSpPr>
        <p:spPr>
          <a:xfrm>
            <a:off x="752125" y="1016450"/>
            <a:ext cx="2874900" cy="4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Vertex: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edges count: 10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1 2 11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1 6 20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1 3 3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1 4 22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2 6 12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3 6 1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3 4 13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3 5 4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4 5 10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5 6 6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946225" y="1016450"/>
            <a:ext cx="776400" cy="2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077550" y="1016450"/>
            <a:ext cx="927300" cy="2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791700" y="2195700"/>
            <a:ext cx="38091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MST: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1 2 11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1 3 3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5 4 10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3 5 4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3 6 1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60950" y="1590025"/>
            <a:ext cx="8222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Example</a:t>
            </a:r>
            <a:endParaRPr sz="7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273750" y="1489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273750" y="3470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2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4323000" y="3470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6</a:t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7310450" y="351820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5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7310450" y="1489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4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4323000" y="2025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123" name="Google Shape;123;p22"/>
          <p:cNvCxnSpPr>
            <a:stCxn id="117" idx="6"/>
            <a:endCxn id="122" idx="2"/>
          </p:cNvCxnSpPr>
          <p:nvPr/>
        </p:nvCxnSpPr>
        <p:spPr>
          <a:xfrm>
            <a:off x="2074450" y="1878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2"/>
          <p:cNvCxnSpPr>
            <a:stCxn id="117" idx="4"/>
            <a:endCxn id="118" idx="0"/>
          </p:cNvCxnSpPr>
          <p:nvPr/>
        </p:nvCxnSpPr>
        <p:spPr>
          <a:xfrm>
            <a:off x="1674100" y="2266250"/>
            <a:ext cx="0" cy="12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>
            <a:stCxn id="122" idx="5"/>
            <a:endCxn id="120" idx="1"/>
          </p:cNvCxnSpPr>
          <p:nvPr/>
        </p:nvCxnSpPr>
        <p:spPr>
          <a:xfrm>
            <a:off x="5006440" y="2688374"/>
            <a:ext cx="24213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>
            <a:stCxn id="122" idx="4"/>
            <a:endCxn id="119" idx="0"/>
          </p:cNvCxnSpPr>
          <p:nvPr/>
        </p:nvCxnSpPr>
        <p:spPr>
          <a:xfrm>
            <a:off x="4723350" y="2802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>
            <a:stCxn id="118" idx="6"/>
            <a:endCxn id="119" idx="2"/>
          </p:cNvCxnSpPr>
          <p:nvPr/>
        </p:nvCxnSpPr>
        <p:spPr>
          <a:xfrm>
            <a:off x="2074450" y="3859150"/>
            <a:ext cx="22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2"/>
          <p:cNvCxnSpPr>
            <a:stCxn id="121" idx="4"/>
            <a:endCxn id="120" idx="0"/>
          </p:cNvCxnSpPr>
          <p:nvPr/>
        </p:nvCxnSpPr>
        <p:spPr>
          <a:xfrm>
            <a:off x="7710800" y="2266250"/>
            <a:ext cx="0" cy="12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2"/>
          <p:cNvCxnSpPr>
            <a:stCxn id="119" idx="6"/>
            <a:endCxn id="120" idx="2"/>
          </p:cNvCxnSpPr>
          <p:nvPr/>
        </p:nvCxnSpPr>
        <p:spPr>
          <a:xfrm>
            <a:off x="5123700" y="3859150"/>
            <a:ext cx="21867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2"/>
          <p:cNvCxnSpPr>
            <a:stCxn id="117" idx="6"/>
            <a:endCxn id="121" idx="2"/>
          </p:cNvCxnSpPr>
          <p:nvPr/>
        </p:nvCxnSpPr>
        <p:spPr>
          <a:xfrm>
            <a:off x="2074450" y="1878050"/>
            <a:ext cx="52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2"/>
          <p:cNvCxnSpPr>
            <a:stCxn id="117" idx="5"/>
            <a:endCxn id="119" idx="1"/>
          </p:cNvCxnSpPr>
          <p:nvPr/>
        </p:nvCxnSpPr>
        <p:spPr>
          <a:xfrm>
            <a:off x="1957190" y="2152549"/>
            <a:ext cx="2483100" cy="14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>
            <a:stCxn id="122" idx="6"/>
            <a:endCxn id="121" idx="3"/>
          </p:cNvCxnSpPr>
          <p:nvPr/>
        </p:nvCxnSpPr>
        <p:spPr>
          <a:xfrm flipH="1" rot="10800000">
            <a:off x="5123700" y="2152575"/>
            <a:ext cx="23040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/>
        </p:nvSpPr>
        <p:spPr>
          <a:xfrm>
            <a:off x="60650" y="522200"/>
            <a:ext cx="908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Consider a Graph shown below, now we have to find the MST using Prim Algorithm</a:t>
            </a:r>
            <a:endParaRPr b="1" sz="1700"/>
          </a:p>
        </p:txBody>
      </p:sp>
      <p:sp>
        <p:nvSpPr>
          <p:cNvPr id="134" name="Google Shape;134;p22"/>
          <p:cNvSpPr txBox="1"/>
          <p:nvPr/>
        </p:nvSpPr>
        <p:spPr>
          <a:xfrm>
            <a:off x="4075925" y="14779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718175" y="30708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986175" y="293640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295775" y="2213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004525" y="2213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042550" y="38591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718175" y="38591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7772550" y="28020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1249050" y="25447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804600" y="2983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