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2" r:id="rId4"/>
    <p:sldId id="260" r:id="rId5"/>
    <p:sldId id="263" r:id="rId6"/>
    <p:sldId id="272" r:id="rId7"/>
    <p:sldId id="261" r:id="rId8"/>
    <p:sldId id="264" r:id="rId9"/>
    <p:sldId id="265" r:id="rId10"/>
    <p:sldId id="266" r:id="rId11"/>
    <p:sldId id="267" r:id="rId12"/>
    <p:sldId id="269" r:id="rId13"/>
    <p:sldId id="270"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86" d="100"/>
          <a:sy n="86" d="100"/>
        </p:scale>
        <p:origin x="51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1CA1-CA43-4637-9B48-08BCE2BFC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DD4720-C234-4EBB-8B19-A66D69990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0FF40A-5BE8-4F4F-989E-D0648EDB12C2}"/>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4496F361-2963-44BE-948D-C0495E024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01457-2D06-4BC8-9ED9-552D1F34A362}"/>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334581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BD17-7393-4E2D-AC4A-233D48A8D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9E2EB9-CFC8-4997-9901-2B814FCD3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21B76-4338-4CE2-B466-C7C882845704}"/>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AE46EA57-5B49-47E6-A61D-A85FC2B8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DC479-0487-435F-9715-8C835BBD0D56}"/>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414040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0386D5-23D3-42A4-AD98-F81D2D143B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3A428-A615-4635-877E-AC840050F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CC60E-1FB9-4756-AF5C-37C32F633CC8}"/>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B645ACFF-98AA-440F-A6BB-DCC1F4C23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B549-DD09-4A59-8D56-55E1DF4C22F2}"/>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346501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0A65-565A-4A34-A2DB-AEF723E6D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10F52-BDD8-43E5-A165-C6E31D583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EDDD7-891F-4405-B95D-D2E9F7316741}"/>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0C98AE4E-F987-471A-A3D2-4E2D363F6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08F64-432B-4B96-901C-E175190E496B}"/>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77023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408A-994F-42A9-9D29-FF43F88F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6D07B-8EA2-49E7-A87E-F5B99B7BE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C0E43-8FFC-4607-B1BB-2FB0FCB7ABB9}"/>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B28F4F3A-2702-4B2B-8DA1-103BCAAF3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EF6EE-C32D-4C6F-AC94-75894DAC27AE}"/>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407283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D271-F305-4093-9744-AABEF72DC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1A595-459D-4240-B5AF-0E02CF2B7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7E4FB-CEE9-494B-B45A-5FFAC3DAF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C7D9E-23C6-40A3-8995-03A3195DD6F5}"/>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6" name="Footer Placeholder 5">
            <a:extLst>
              <a:ext uri="{FF2B5EF4-FFF2-40B4-BE49-F238E27FC236}">
                <a16:creationId xmlns:a16="http://schemas.microsoft.com/office/drawing/2014/main" id="{463774E7-25F6-479D-A361-616DB35A2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3330B-49A3-46AA-985D-6A60486E5EB1}"/>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16929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B0E9-776A-4B61-9B95-7BFCC3615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C417D4-8B4C-4FCB-B549-6A1BE2E0D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7B1C5-7FE9-42DF-8EF4-EACA056DE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9769B-2C02-4AB1-879D-B29103464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203A3-F3A7-4EE9-8AEF-9C0476A992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9E171B-C9A3-46AF-94F8-2C8B88A08604}"/>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8" name="Footer Placeholder 7">
            <a:extLst>
              <a:ext uri="{FF2B5EF4-FFF2-40B4-BE49-F238E27FC236}">
                <a16:creationId xmlns:a16="http://schemas.microsoft.com/office/drawing/2014/main" id="{0A213A36-3C56-4B05-9560-9C0E094464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88F80-4B4B-464E-9749-6F3518C00EBC}"/>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404033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9B7-C69D-4C38-8D91-4EAE1FCA54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0894D8-2DBE-494C-AF50-50F1808C5392}"/>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4" name="Footer Placeholder 3">
            <a:extLst>
              <a:ext uri="{FF2B5EF4-FFF2-40B4-BE49-F238E27FC236}">
                <a16:creationId xmlns:a16="http://schemas.microsoft.com/office/drawing/2014/main" id="{30598B2E-3A77-44E7-BD06-2C1A109FC2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D3CA4-A4DB-4A8F-BB40-8AED0B9892A4}"/>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58373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A4B67-7B12-4131-BE7E-C78FE51D4AF9}"/>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3" name="Footer Placeholder 2">
            <a:extLst>
              <a:ext uri="{FF2B5EF4-FFF2-40B4-BE49-F238E27FC236}">
                <a16:creationId xmlns:a16="http://schemas.microsoft.com/office/drawing/2014/main" id="{59B2BE87-0E5F-4901-A4DB-C4B44498F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3D23B8-CBD9-44D2-916F-07684801EB8A}"/>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190576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2B6E-88C2-4736-883B-94F5597CD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D2B70-1AED-49B8-A863-0A7128B03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119D61-91C6-4E8D-8A7E-EE44C6C4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CD956-3A1F-438E-AB9F-540C6EBB1F77}"/>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6" name="Footer Placeholder 5">
            <a:extLst>
              <a:ext uri="{FF2B5EF4-FFF2-40B4-BE49-F238E27FC236}">
                <a16:creationId xmlns:a16="http://schemas.microsoft.com/office/drawing/2014/main" id="{5EA60C56-062A-4486-A1B0-6117FE2AF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92940-40F9-468D-A449-932ABE398FD8}"/>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83028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579C-D9F6-4CB4-8123-A4A2DB66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6DD47-61CC-4252-BCCC-CBCC519E1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0FB37-3ED4-42E2-9BA3-371E4CD08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8AE0C-C0F7-4143-A415-61CF4FE2F5F3}"/>
              </a:ext>
            </a:extLst>
          </p:cNvPr>
          <p:cNvSpPr>
            <a:spLocks noGrp="1"/>
          </p:cNvSpPr>
          <p:nvPr>
            <p:ph type="dt" sz="half" idx="10"/>
          </p:nvPr>
        </p:nvSpPr>
        <p:spPr/>
        <p:txBody>
          <a:bodyPr/>
          <a:lstStyle/>
          <a:p>
            <a:fld id="{9F1920DE-6588-4EF2-AC88-2BCCED9F7F9C}" type="datetimeFigureOut">
              <a:rPr lang="en-US" smtClean="0"/>
              <a:pPr/>
              <a:t>5/16/2021</a:t>
            </a:fld>
            <a:endParaRPr lang="en-US"/>
          </a:p>
        </p:txBody>
      </p:sp>
      <p:sp>
        <p:nvSpPr>
          <p:cNvPr id="6" name="Footer Placeholder 5">
            <a:extLst>
              <a:ext uri="{FF2B5EF4-FFF2-40B4-BE49-F238E27FC236}">
                <a16:creationId xmlns:a16="http://schemas.microsoft.com/office/drawing/2014/main" id="{360E9FA3-A1F9-413F-AA6A-873A7805F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ECDD-127A-4625-917D-C60A6E5A2835}"/>
              </a:ext>
            </a:extLst>
          </p:cNvPr>
          <p:cNvSpPr>
            <a:spLocks noGrp="1"/>
          </p:cNvSpPr>
          <p:nvPr>
            <p:ph type="sldNum" sz="quarter" idx="12"/>
          </p:nvPr>
        </p:nvSpPr>
        <p:spPr/>
        <p:txBody>
          <a:bodyPr/>
          <a:lstStyle/>
          <a:p>
            <a:fld id="{691A832B-42CC-4033-BCBC-A1D51A96121A}" type="slidenum">
              <a:rPr lang="en-US" smtClean="0"/>
              <a:pPr/>
              <a:t>‹#›</a:t>
            </a:fld>
            <a:endParaRPr lang="en-US"/>
          </a:p>
        </p:txBody>
      </p:sp>
    </p:spTree>
    <p:extLst>
      <p:ext uri="{BB962C8B-B14F-4D97-AF65-F5344CB8AC3E}">
        <p14:creationId xmlns:p14="http://schemas.microsoft.com/office/powerpoint/2010/main" val="36871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6D3FF-086B-4DD1-AC9C-694C5C704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A7FB49-018D-4C3A-8F9A-C8E084389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068AD-B6D5-46C8-8EFF-7046BAD9E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920DE-6588-4EF2-AC88-2BCCED9F7F9C}" type="datetimeFigureOut">
              <a:rPr lang="en-US" smtClean="0"/>
              <a:pPr/>
              <a:t>5/16/2021</a:t>
            </a:fld>
            <a:endParaRPr lang="en-US"/>
          </a:p>
        </p:txBody>
      </p:sp>
      <p:sp>
        <p:nvSpPr>
          <p:cNvPr id="5" name="Footer Placeholder 4">
            <a:extLst>
              <a:ext uri="{FF2B5EF4-FFF2-40B4-BE49-F238E27FC236}">
                <a16:creationId xmlns:a16="http://schemas.microsoft.com/office/drawing/2014/main" id="{68AF27FD-0637-4914-B3EC-F7B68011D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1EAE4-2153-419D-9C4E-DB6B8D8AB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A832B-42CC-4033-BCBC-A1D51A96121A}" type="slidenum">
              <a:rPr lang="en-US" smtClean="0"/>
              <a:pPr/>
              <a:t>‹#›</a:t>
            </a:fld>
            <a:endParaRPr lang="en-US"/>
          </a:p>
        </p:txBody>
      </p:sp>
    </p:spTree>
    <p:extLst>
      <p:ext uri="{BB962C8B-B14F-4D97-AF65-F5344CB8AC3E}">
        <p14:creationId xmlns:p14="http://schemas.microsoft.com/office/powerpoint/2010/main" val="2033425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share.net/D2LBarry/badges-and-certificates-with-the-brightspace-awards-tool-81856531" TargetMode="External"/><Relationship Id="rId2" Type="http://schemas.openxmlformats.org/officeDocument/2006/relationships/hyperlink" Target="https://blog.capterra.com/website-content-examples-build-authority/" TargetMode="External"/><Relationship Id="rId1" Type="http://schemas.openxmlformats.org/officeDocument/2006/relationships/slideLayout" Target="../slideLayouts/slideLayout7.xml"/><Relationship Id="rId4" Type="http://schemas.openxmlformats.org/officeDocument/2006/relationships/hyperlink" Target="https://www.datapine.co.uk/kpi-examples-and-templates/healthc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B69159-A121-4ABC-BA49-467E9EC7AB3D}"/>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Medigy.com</a:t>
            </a:r>
          </a:p>
        </p:txBody>
      </p:sp>
      <p:sp>
        <p:nvSpPr>
          <p:cNvPr id="3" name="Subtitle 2">
            <a:extLst>
              <a:ext uri="{FF2B5EF4-FFF2-40B4-BE49-F238E27FC236}">
                <a16:creationId xmlns:a16="http://schemas.microsoft.com/office/drawing/2014/main" id="{D05B003F-4D4D-40D4-91C2-917C60351EB8}"/>
              </a:ext>
            </a:extLst>
          </p:cNvPr>
          <p:cNvSpPr>
            <a:spLocks noGrp="1"/>
          </p:cNvSpPr>
          <p:nvPr>
            <p:ph type="subTitle" idx="1"/>
          </p:nvPr>
        </p:nvSpPr>
        <p:spPr>
          <a:xfrm>
            <a:off x="3045368" y="4074718"/>
            <a:ext cx="6105194" cy="1287857"/>
          </a:xfrm>
        </p:spPr>
        <p:txBody>
          <a:bodyPr>
            <a:normAutofit/>
          </a:bodyPr>
          <a:lstStyle/>
          <a:p>
            <a:r>
              <a:rPr lang="en-US" dirty="0">
                <a:solidFill>
                  <a:srgbClr val="FFFFFF"/>
                </a:solidFill>
              </a:rPr>
              <a:t>Recognitions, awards, and badges to encourage awardees to engage with us and promote us and our values</a:t>
            </a:r>
          </a:p>
        </p:txBody>
      </p:sp>
    </p:spTree>
    <p:extLst>
      <p:ext uri="{BB962C8B-B14F-4D97-AF65-F5344CB8AC3E}">
        <p14:creationId xmlns:p14="http://schemas.microsoft.com/office/powerpoint/2010/main" val="133350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514351" y="2873343"/>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514351" y="3458526"/>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328474" y="2775007"/>
            <a:ext cx="4113443"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Early Detection &amp; Diagnosis Breakthrough Technologies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514351" y="3866130"/>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15" name="Rectangle: Rounded Corners 4">
            <a:extLst>
              <a:ext uri="{FF2B5EF4-FFF2-40B4-BE49-F238E27FC236}">
                <a16:creationId xmlns:a16="http://schemas.microsoft.com/office/drawing/2014/main" id="{ACC0409B-EAC2-48BB-9F18-5E93E7C7E01A}"/>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16" name="Rectangle 15">
            <a:extLst>
              <a:ext uri="{FF2B5EF4-FFF2-40B4-BE49-F238E27FC236}">
                <a16:creationId xmlns:a16="http://schemas.microsoft.com/office/drawing/2014/main" id="{0B1DF72E-FFAF-4D08-A95D-054DA5121A1D}"/>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17" name="TextBox 16">
            <a:extLst>
              <a:ext uri="{FF2B5EF4-FFF2-40B4-BE49-F238E27FC236}">
                <a16:creationId xmlns:a16="http://schemas.microsoft.com/office/drawing/2014/main" id="{63900371-3480-4D48-B696-FD09972C7E8A}"/>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Best innovation in the reduction of Patient Wait Time 2021</a:t>
            </a:r>
          </a:p>
        </p:txBody>
      </p:sp>
      <p:sp>
        <p:nvSpPr>
          <p:cNvPr id="20" name="TextBox 19">
            <a:extLst>
              <a:ext uri="{FF2B5EF4-FFF2-40B4-BE49-F238E27FC236}">
                <a16:creationId xmlns:a16="http://schemas.microsoft.com/office/drawing/2014/main" id="{2318A636-D4D8-41F3-AC0C-D62B4DCE9DBA}"/>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1" name="TextBox 20">
            <a:extLst>
              <a:ext uri="{FF2B5EF4-FFF2-40B4-BE49-F238E27FC236}">
                <a16:creationId xmlns:a16="http://schemas.microsoft.com/office/drawing/2014/main" id="{CF04D97C-86ED-4286-9F7C-F8A4549DE4A5}"/>
              </a:ext>
            </a:extLst>
          </p:cNvPr>
          <p:cNvSpPr txBox="1"/>
          <p:nvPr/>
        </p:nvSpPr>
        <p:spPr>
          <a:xfrm>
            <a:off x="4977793" y="2962511"/>
            <a:ext cx="6896643" cy="1600438"/>
          </a:xfrm>
          <a:prstGeom prst="rect">
            <a:avLst/>
          </a:prstGeom>
          <a:noFill/>
        </p:spPr>
        <p:txBody>
          <a:bodyPr wrap="square" rtlCol="0">
            <a:spAutoFit/>
          </a:bodyPr>
          <a:lstStyle/>
          <a:p>
            <a:r>
              <a:rPr lang="en-US" sz="1400" dirty="0"/>
              <a:t>This recognition award is to help identify innovations that drive transformational change </a:t>
            </a:r>
            <a:r>
              <a:rPr lang="en-GB" sz="1400" dirty="0"/>
              <a:t>change in how and when early chronic illnesses are diagnosed. The technology identified should be such that it helps care providers with the detection at the earliest possible point at which an intervention might be made, reducing the probability of any late-stage condition and ultimately increasing the chances of patient survival. Thus, reducing the time and help in cost savings to the patient. This recognition is awarded based </a:t>
            </a:r>
            <a:r>
              <a:rPr lang="en-GB" sz="1400" b="1" dirty="0"/>
              <a:t>on the aim to reduce healthcare cost and enhance patient experience. </a:t>
            </a:r>
            <a:endParaRPr lang="en-US" sz="1400" dirty="0"/>
          </a:p>
        </p:txBody>
      </p:sp>
      <p:sp>
        <p:nvSpPr>
          <p:cNvPr id="22" name="TextBox 21">
            <a:extLst>
              <a:ext uri="{FF2B5EF4-FFF2-40B4-BE49-F238E27FC236}">
                <a16:creationId xmlns:a16="http://schemas.microsoft.com/office/drawing/2014/main" id="{3BCB2262-C28F-49A1-8D04-E1A32925074F}"/>
              </a:ext>
            </a:extLst>
          </p:cNvPr>
          <p:cNvSpPr txBox="1"/>
          <p:nvPr/>
        </p:nvSpPr>
        <p:spPr>
          <a:xfrm>
            <a:off x="4977793" y="1171750"/>
            <a:ext cx="6896643" cy="1815882"/>
          </a:xfrm>
          <a:prstGeom prst="rect">
            <a:avLst/>
          </a:prstGeom>
          <a:noFill/>
        </p:spPr>
        <p:txBody>
          <a:bodyPr wrap="square" rtlCol="0">
            <a:spAutoFit/>
          </a:bodyPr>
          <a:lstStyle/>
          <a:p>
            <a:r>
              <a:rPr lang="en-US" sz="1400" dirty="0"/>
              <a:t>This recognition award is to help identify those innovative disrupters listed on Medigy that with the help of quick diagnoses technologies and other tech solutions help reduce the patient wait time at any given point in any care facility. The innovation should be such that it is holistic rather than piecemeal and help care providers to streamline processes right from the check in process through to the end of a consultation, </a:t>
            </a:r>
            <a:r>
              <a:rPr lang="en-GB" sz="1400" dirty="0"/>
              <a:t>that help patients get information on their condition and reach out to the support services they need without spending long waiting hours. This recognition is awarded based o the aim to </a:t>
            </a:r>
            <a:r>
              <a:rPr lang="en-GB" sz="1400" b="1" dirty="0"/>
              <a:t>reduce healthcare cost and enhance patient experience. </a:t>
            </a:r>
            <a:endParaRPr lang="en-US" sz="1400" dirty="0"/>
          </a:p>
        </p:txBody>
      </p:sp>
    </p:spTree>
    <p:extLst>
      <p:ext uri="{BB962C8B-B14F-4D97-AF65-F5344CB8AC3E}">
        <p14:creationId xmlns:p14="http://schemas.microsoft.com/office/powerpoint/2010/main" val="133521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36" name="Rectangle: Rounded Corners 4">
            <a:extLst>
              <a:ext uri="{FF2B5EF4-FFF2-40B4-BE49-F238E27FC236}">
                <a16:creationId xmlns:a16="http://schemas.microsoft.com/office/drawing/2014/main" id="{87D231DD-7DD5-49AC-A1CA-E929F5054D91}"/>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7" name="Rectangle 36">
            <a:extLst>
              <a:ext uri="{FF2B5EF4-FFF2-40B4-BE49-F238E27FC236}">
                <a16:creationId xmlns:a16="http://schemas.microsoft.com/office/drawing/2014/main" id="{1FB8A465-233B-4821-8901-C6FD28052FCB}"/>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8" name="TextBox 37">
            <a:extLst>
              <a:ext uri="{FF2B5EF4-FFF2-40B4-BE49-F238E27FC236}">
                <a16:creationId xmlns:a16="http://schemas.microsoft.com/office/drawing/2014/main" id="{4425599F-C319-43BE-8718-9AA48255714C}"/>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Breakthrough Innovation To Curb Medical Errors in 2021</a:t>
            </a:r>
          </a:p>
        </p:txBody>
      </p:sp>
      <p:sp>
        <p:nvSpPr>
          <p:cNvPr id="39" name="TextBox 38">
            <a:extLst>
              <a:ext uri="{FF2B5EF4-FFF2-40B4-BE49-F238E27FC236}">
                <a16:creationId xmlns:a16="http://schemas.microsoft.com/office/drawing/2014/main" id="{FD03A849-0F23-4172-BD00-22CD8E709F99}"/>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40" name="TextBox 39">
            <a:extLst>
              <a:ext uri="{FF2B5EF4-FFF2-40B4-BE49-F238E27FC236}">
                <a16:creationId xmlns:a16="http://schemas.microsoft.com/office/drawing/2014/main" id="{BC511511-5BB6-459A-9833-8821525CDED4}"/>
              </a:ext>
            </a:extLst>
          </p:cNvPr>
          <p:cNvSpPr txBox="1"/>
          <p:nvPr/>
        </p:nvSpPr>
        <p:spPr>
          <a:xfrm>
            <a:off x="5039937" y="2959672"/>
            <a:ext cx="6896643" cy="307777"/>
          </a:xfrm>
          <a:prstGeom prst="rect">
            <a:avLst/>
          </a:prstGeom>
          <a:noFill/>
        </p:spPr>
        <p:txBody>
          <a:bodyPr wrap="square" rtlCol="0">
            <a:spAutoFit/>
          </a:bodyPr>
          <a:lstStyle/>
          <a:p>
            <a:endParaRPr lang="en-US" sz="1400" dirty="0"/>
          </a:p>
        </p:txBody>
      </p:sp>
      <p:sp>
        <p:nvSpPr>
          <p:cNvPr id="41" name="TextBox 40">
            <a:extLst>
              <a:ext uri="{FF2B5EF4-FFF2-40B4-BE49-F238E27FC236}">
                <a16:creationId xmlns:a16="http://schemas.microsoft.com/office/drawing/2014/main" id="{746028D5-9CA0-48EE-810A-136BB1C84F48}"/>
              </a:ext>
            </a:extLst>
          </p:cNvPr>
          <p:cNvSpPr txBox="1"/>
          <p:nvPr/>
        </p:nvSpPr>
        <p:spPr>
          <a:xfrm>
            <a:off x="5039937" y="1389009"/>
            <a:ext cx="6896643" cy="1600438"/>
          </a:xfrm>
          <a:prstGeom prst="rect">
            <a:avLst/>
          </a:prstGeom>
          <a:noFill/>
        </p:spPr>
        <p:txBody>
          <a:bodyPr wrap="square" rtlCol="0">
            <a:spAutoFit/>
          </a:bodyPr>
          <a:lstStyle/>
          <a:p>
            <a:pPr algn="l"/>
            <a:r>
              <a:rPr lang="en-US" sz="1400" dirty="0"/>
              <a:t>This recognition badge is awarded to those innovative technologies listed on Medigy, the help reduce and prevent medical mistakes and improve patient safety. The innovation should be such that it has a strong foundation of evidence, abides the five rights of medication administration, a comprehensive error reporting and a practical guidance for care providers  to improve medication administration and thereby safety thus reduce and prevent any errors that pose clinical risks to patients. </a:t>
            </a:r>
            <a:r>
              <a:rPr lang="en-GB" sz="1400" dirty="0"/>
              <a:t>This recognition is awarded based </a:t>
            </a:r>
            <a:r>
              <a:rPr lang="en-GB" sz="1400" b="1" dirty="0"/>
              <a:t>on the aim to </a:t>
            </a:r>
            <a:r>
              <a:rPr lang="en-GB" sz="1400" b="1" dirty="0" err="1"/>
              <a:t>to</a:t>
            </a:r>
            <a:r>
              <a:rPr lang="en-GB" sz="1400" b="1" dirty="0"/>
              <a:t> reduce healthcare cost and enhance patient experience. </a:t>
            </a:r>
            <a:endParaRPr lang="en-GB" sz="1400" b="0" i="0" dirty="0">
              <a:solidFill>
                <a:srgbClr val="000000"/>
              </a:solidFill>
              <a:effectLst/>
              <a:latin typeface="Times New Roman" panose="02020603050405020304" pitchFamily="18" charset="0"/>
            </a:endParaRPr>
          </a:p>
        </p:txBody>
      </p:sp>
      <p:sp>
        <p:nvSpPr>
          <p:cNvPr id="18" name="TextBox 17">
            <a:extLst>
              <a:ext uri="{FF2B5EF4-FFF2-40B4-BE49-F238E27FC236}">
                <a16:creationId xmlns:a16="http://schemas.microsoft.com/office/drawing/2014/main" id="{8C82EDF6-B89C-4DF0-B66C-E07F43503AA9}"/>
              </a:ext>
            </a:extLst>
          </p:cNvPr>
          <p:cNvSpPr txBox="1"/>
          <p:nvPr/>
        </p:nvSpPr>
        <p:spPr>
          <a:xfrm>
            <a:off x="5039936" y="3574880"/>
            <a:ext cx="6896643" cy="2031325"/>
          </a:xfrm>
          <a:prstGeom prst="rect">
            <a:avLst/>
          </a:prstGeom>
          <a:noFill/>
        </p:spPr>
        <p:txBody>
          <a:bodyPr wrap="square" rtlCol="0">
            <a:spAutoFit/>
          </a:bodyPr>
          <a:lstStyle/>
          <a:p>
            <a:pPr algn="l"/>
            <a:r>
              <a:rPr lang="en-US" sz="1400" dirty="0"/>
              <a:t>This recognition badge is awarded to those innovative technologies listed on Medigy, the help reduce and prevent suicidal tendencies in patients as well as mitigate caregiver burnout concerns. The innovations should be such that they explore the root causes of the problem, help in early detection of those who need timely support and care , eventually </a:t>
            </a:r>
            <a:r>
              <a:rPr lang="en-GB" sz="1400" b="0" i="0" dirty="0">
                <a:solidFill>
                  <a:srgbClr val="000000"/>
                </a:solidFill>
                <a:effectLst/>
              </a:rPr>
              <a:t>lead to developing a healthier generation of care providers, better patient management and treatment outcomes, fewer errors and legal troubles, less financial burden, and an overall, a more efficient functioning in the healthcare sector in delivering the care that patients need. </a:t>
            </a:r>
            <a:r>
              <a:rPr lang="en-GB" sz="1400" dirty="0"/>
              <a:t>This recognition is awarded based the aim to </a:t>
            </a:r>
            <a:r>
              <a:rPr lang="en-GB" sz="1400" b="1" dirty="0"/>
              <a:t>reduce physician burnout and enhance patient experience. </a:t>
            </a:r>
            <a:endParaRPr lang="en-GB" sz="1400" b="0" i="0" dirty="0">
              <a:solidFill>
                <a:srgbClr val="000000"/>
              </a:solidFill>
              <a:effectLst/>
            </a:endParaRPr>
          </a:p>
        </p:txBody>
      </p:sp>
      <p:sp>
        <p:nvSpPr>
          <p:cNvPr id="23" name="Rectangle: Rounded Corners 4">
            <a:extLst>
              <a:ext uri="{FF2B5EF4-FFF2-40B4-BE49-F238E27FC236}">
                <a16:creationId xmlns:a16="http://schemas.microsoft.com/office/drawing/2014/main" id="{2CC4AD39-E753-42A2-9BA3-84D4BD30D8DA}"/>
              </a:ext>
            </a:extLst>
          </p:cNvPr>
          <p:cNvSpPr/>
          <p:nvPr/>
        </p:nvSpPr>
        <p:spPr>
          <a:xfrm>
            <a:off x="441298" y="3429000"/>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5" name="Rectangle 24">
            <a:extLst>
              <a:ext uri="{FF2B5EF4-FFF2-40B4-BE49-F238E27FC236}">
                <a16:creationId xmlns:a16="http://schemas.microsoft.com/office/drawing/2014/main" id="{707396DA-4EE0-4F2C-B97D-94539BF0C092}"/>
              </a:ext>
            </a:extLst>
          </p:cNvPr>
          <p:cNvSpPr/>
          <p:nvPr/>
        </p:nvSpPr>
        <p:spPr>
          <a:xfrm>
            <a:off x="441298" y="4014183"/>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6" name="TextBox 25">
            <a:extLst>
              <a:ext uri="{FF2B5EF4-FFF2-40B4-BE49-F238E27FC236}">
                <a16:creationId xmlns:a16="http://schemas.microsoft.com/office/drawing/2014/main" id="{A2615DC6-06CF-485E-A19D-105F7E26C05F}"/>
              </a:ext>
            </a:extLst>
          </p:cNvPr>
          <p:cNvSpPr txBox="1"/>
          <p:nvPr/>
        </p:nvSpPr>
        <p:spPr>
          <a:xfrm>
            <a:off x="255421" y="3330664"/>
            <a:ext cx="4113443"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Innovative Approach in Suicide Prevention in 2021</a:t>
            </a:r>
          </a:p>
        </p:txBody>
      </p:sp>
      <p:sp>
        <p:nvSpPr>
          <p:cNvPr id="27" name="TextBox 26">
            <a:extLst>
              <a:ext uri="{FF2B5EF4-FFF2-40B4-BE49-F238E27FC236}">
                <a16:creationId xmlns:a16="http://schemas.microsoft.com/office/drawing/2014/main" id="{ACD3CC65-FB94-4C09-ABF8-9EAC43BDA08A}"/>
              </a:ext>
            </a:extLst>
          </p:cNvPr>
          <p:cNvSpPr txBox="1"/>
          <p:nvPr/>
        </p:nvSpPr>
        <p:spPr>
          <a:xfrm>
            <a:off x="441298" y="4421787"/>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1574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4" name="Rectangle: Rounded Corners 4">
            <a:extLst>
              <a:ext uri="{FF2B5EF4-FFF2-40B4-BE49-F238E27FC236}">
                <a16:creationId xmlns:a16="http://schemas.microsoft.com/office/drawing/2014/main" id="{F5808D82-1BCE-47EA-9F22-EB8F4A705410}"/>
              </a:ext>
            </a:extLst>
          </p:cNvPr>
          <p:cNvSpPr/>
          <p:nvPr/>
        </p:nvSpPr>
        <p:spPr>
          <a:xfrm>
            <a:off x="514351" y="2975188"/>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15" name="Rectangle 14">
            <a:extLst>
              <a:ext uri="{FF2B5EF4-FFF2-40B4-BE49-F238E27FC236}">
                <a16:creationId xmlns:a16="http://schemas.microsoft.com/office/drawing/2014/main" id="{2B4FD212-E0E4-45D6-857D-E819FB6725DC}"/>
              </a:ext>
            </a:extLst>
          </p:cNvPr>
          <p:cNvSpPr/>
          <p:nvPr/>
        </p:nvSpPr>
        <p:spPr>
          <a:xfrm>
            <a:off x="514351" y="3553961"/>
            <a:ext cx="3927566" cy="399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16" name="TextBox 15">
            <a:extLst>
              <a:ext uri="{FF2B5EF4-FFF2-40B4-BE49-F238E27FC236}">
                <a16:creationId xmlns:a16="http://schemas.microsoft.com/office/drawing/2014/main" id="{9ABE322F-2420-42C4-82AB-30DD00EAC412}"/>
              </a:ext>
            </a:extLst>
          </p:cNvPr>
          <p:cNvSpPr txBox="1"/>
          <p:nvPr/>
        </p:nvSpPr>
        <p:spPr>
          <a:xfrm>
            <a:off x="514351" y="2907630"/>
            <a:ext cx="3927566" cy="738664"/>
          </a:xfrm>
          <a:prstGeom prst="rect">
            <a:avLst/>
          </a:prstGeom>
          <a:noFill/>
        </p:spPr>
        <p:txBody>
          <a:bodyPr wrap="square" rtlCol="0">
            <a:spAutoFit/>
          </a:bodyPr>
          <a:lstStyle/>
          <a:p>
            <a:pPr algn="ctr"/>
            <a:r>
              <a:rPr lang="en-US" sz="1400" dirty="0">
                <a:latin typeface="Aharoni" panose="02010803020104030203" pitchFamily="2" charset="-79"/>
                <a:cs typeface="Aharoni" panose="02010803020104030203" pitchFamily="2" charset="-79"/>
              </a:rPr>
              <a:t>Innovate Integration of technology and practice in Mortality and Morbidity Reduction  in 2021</a:t>
            </a:r>
          </a:p>
        </p:txBody>
      </p:sp>
      <p:sp>
        <p:nvSpPr>
          <p:cNvPr id="17" name="TextBox 16">
            <a:extLst>
              <a:ext uri="{FF2B5EF4-FFF2-40B4-BE49-F238E27FC236}">
                <a16:creationId xmlns:a16="http://schemas.microsoft.com/office/drawing/2014/main" id="{860AEFE6-F70D-4DB3-9B80-D38A3DA30727}"/>
              </a:ext>
            </a:extLst>
          </p:cNvPr>
          <p:cNvSpPr txBox="1"/>
          <p:nvPr/>
        </p:nvSpPr>
        <p:spPr>
          <a:xfrm>
            <a:off x="514351" y="3967975"/>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0" name="Rectangle: Rounded Corners 4">
            <a:extLst>
              <a:ext uri="{FF2B5EF4-FFF2-40B4-BE49-F238E27FC236}">
                <a16:creationId xmlns:a16="http://schemas.microsoft.com/office/drawing/2014/main" id="{93F838FA-0C77-4CD8-B467-37CC6922C09E}"/>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1" name="Rectangle 20">
            <a:extLst>
              <a:ext uri="{FF2B5EF4-FFF2-40B4-BE49-F238E27FC236}">
                <a16:creationId xmlns:a16="http://schemas.microsoft.com/office/drawing/2014/main" id="{0AA9E659-82AC-4DE8-95D7-F9ADF212CD7B}"/>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2" name="TextBox 21">
            <a:extLst>
              <a:ext uri="{FF2B5EF4-FFF2-40B4-BE49-F238E27FC236}">
                <a16:creationId xmlns:a16="http://schemas.microsoft.com/office/drawing/2014/main" id="{DB81D0D3-AB0C-4590-8B9F-DFD783F2BD51}"/>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Breakthrough Technology in the Reduction of HAI in 2021</a:t>
            </a:r>
          </a:p>
        </p:txBody>
      </p:sp>
      <p:sp>
        <p:nvSpPr>
          <p:cNvPr id="23" name="TextBox 22">
            <a:extLst>
              <a:ext uri="{FF2B5EF4-FFF2-40B4-BE49-F238E27FC236}">
                <a16:creationId xmlns:a16="http://schemas.microsoft.com/office/drawing/2014/main" id="{E505AF1A-9A0B-472B-AC20-4DC55CA62BB3}"/>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2C46FF1C-AC28-4033-A2BF-6FD1B9D88F56}"/>
              </a:ext>
            </a:extLst>
          </p:cNvPr>
          <p:cNvSpPr txBox="1"/>
          <p:nvPr/>
        </p:nvSpPr>
        <p:spPr>
          <a:xfrm>
            <a:off x="5026809" y="1171750"/>
            <a:ext cx="6896643" cy="1815882"/>
          </a:xfrm>
          <a:prstGeom prst="rect">
            <a:avLst/>
          </a:prstGeom>
          <a:noFill/>
        </p:spPr>
        <p:txBody>
          <a:bodyPr wrap="square" rtlCol="0">
            <a:spAutoFit/>
          </a:bodyPr>
          <a:lstStyle/>
          <a:p>
            <a:r>
              <a:rPr lang="en-US" sz="1400" dirty="0"/>
              <a:t>This recognition is awarded is to those breakthrough MedTech innovations listed in Medigy, that prevent Nosocomial infections (Hospital Acquired Infections), especially during pandemics. The technology should be such that it helps address the problems related o quality of life of patients, as well as concerns in relation to costs incurred by the healthcare systems. The MedTech innovation should be capable of mitigating the above problems by preventing, detecting, monitoring thereby efficiently </a:t>
            </a:r>
            <a:r>
              <a:rPr lang="en-GB" sz="1400" dirty="0"/>
              <a:t>track, contain and prevent the spread of pathogens at a hospital level. This recognition is awarded based o the aim to </a:t>
            </a:r>
            <a:r>
              <a:rPr lang="en-GB" sz="1400" b="1" dirty="0"/>
              <a:t>reduce physician burnout and enhanced patient experience. </a:t>
            </a:r>
            <a:endParaRPr lang="en-US" sz="1400" dirty="0"/>
          </a:p>
        </p:txBody>
      </p:sp>
      <p:sp>
        <p:nvSpPr>
          <p:cNvPr id="33" name="TextBox 32">
            <a:extLst>
              <a:ext uri="{FF2B5EF4-FFF2-40B4-BE49-F238E27FC236}">
                <a16:creationId xmlns:a16="http://schemas.microsoft.com/office/drawing/2014/main" id="{F6B34F42-A203-4FCA-895F-56FDC4CA819B}"/>
              </a:ext>
            </a:extLst>
          </p:cNvPr>
          <p:cNvSpPr txBox="1"/>
          <p:nvPr/>
        </p:nvSpPr>
        <p:spPr>
          <a:xfrm>
            <a:off x="5026809" y="3120410"/>
            <a:ext cx="6896643" cy="1384995"/>
          </a:xfrm>
          <a:prstGeom prst="rect">
            <a:avLst/>
          </a:prstGeom>
          <a:noFill/>
        </p:spPr>
        <p:txBody>
          <a:bodyPr wrap="square" rtlCol="0">
            <a:spAutoFit/>
          </a:bodyPr>
          <a:lstStyle/>
          <a:p>
            <a:r>
              <a:rPr lang="en-US" sz="1400" dirty="0"/>
              <a:t>This recognition is awarded to those technologies and practices that integrate well to support population health initiatives to enhance patients’ health and well-being. The initiatives should be such that they take a comprehensive view of the community need and place the people/patients first in the light of </a:t>
            </a:r>
            <a:r>
              <a:rPr lang="en-GB" sz="1400" dirty="0"/>
              <a:t>reducing racial and ethnic disparities. The technology and care initiative should aim to reduce the mortality and morbidity in Chronic diseases. This recognition is awarded based on the aim to </a:t>
            </a:r>
            <a:r>
              <a:rPr lang="en-GB" sz="1400" b="1" dirty="0"/>
              <a:t>improve population health. </a:t>
            </a:r>
            <a:endParaRPr lang="en-US" sz="1400" dirty="0"/>
          </a:p>
        </p:txBody>
      </p:sp>
    </p:spTree>
    <p:extLst>
      <p:ext uri="{BB962C8B-B14F-4D97-AF65-F5344CB8AC3E}">
        <p14:creationId xmlns:p14="http://schemas.microsoft.com/office/powerpoint/2010/main" val="280378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4" name="Rectangle: Rounded Corners 4">
            <a:extLst>
              <a:ext uri="{FF2B5EF4-FFF2-40B4-BE49-F238E27FC236}">
                <a16:creationId xmlns:a16="http://schemas.microsoft.com/office/drawing/2014/main" id="{2FC89DB6-E89E-4D45-A213-9E8CAADBAD84}"/>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15" name="Rectangle 14">
            <a:extLst>
              <a:ext uri="{FF2B5EF4-FFF2-40B4-BE49-F238E27FC236}">
                <a16:creationId xmlns:a16="http://schemas.microsoft.com/office/drawing/2014/main" id="{F666B1CC-203E-4F49-ADCF-D769F44CF9CE}"/>
              </a:ext>
            </a:extLst>
          </p:cNvPr>
          <p:cNvSpPr/>
          <p:nvPr/>
        </p:nvSpPr>
        <p:spPr>
          <a:xfrm>
            <a:off x="500497" y="1618698"/>
            <a:ext cx="3927566" cy="399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16" name="TextBox 15">
            <a:extLst>
              <a:ext uri="{FF2B5EF4-FFF2-40B4-BE49-F238E27FC236}">
                <a16:creationId xmlns:a16="http://schemas.microsoft.com/office/drawing/2014/main" id="{CBD19BC3-3E3E-486B-B090-457652F58F3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Care Provider with an Efficient BOR in 2021</a:t>
            </a:r>
          </a:p>
        </p:txBody>
      </p:sp>
      <p:sp>
        <p:nvSpPr>
          <p:cNvPr id="17" name="TextBox 16">
            <a:extLst>
              <a:ext uri="{FF2B5EF4-FFF2-40B4-BE49-F238E27FC236}">
                <a16:creationId xmlns:a16="http://schemas.microsoft.com/office/drawing/2014/main" id="{6C5ABB75-783B-4747-B3B4-3BAADF0C5D42}"/>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0" name="Rectangle: Rounded Corners 4">
            <a:extLst>
              <a:ext uri="{FF2B5EF4-FFF2-40B4-BE49-F238E27FC236}">
                <a16:creationId xmlns:a16="http://schemas.microsoft.com/office/drawing/2014/main" id="{84FBF66C-327F-409E-B5C8-191B3FD1AB0E}"/>
              </a:ext>
            </a:extLst>
          </p:cNvPr>
          <p:cNvSpPr/>
          <p:nvPr/>
        </p:nvSpPr>
        <p:spPr>
          <a:xfrm>
            <a:off x="500497" y="3041920"/>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1" name="Rectangle 20">
            <a:extLst>
              <a:ext uri="{FF2B5EF4-FFF2-40B4-BE49-F238E27FC236}">
                <a16:creationId xmlns:a16="http://schemas.microsoft.com/office/drawing/2014/main" id="{68FBD19E-4EDC-4AD0-82D5-FF262B1D6A63}"/>
              </a:ext>
            </a:extLst>
          </p:cNvPr>
          <p:cNvSpPr/>
          <p:nvPr/>
        </p:nvSpPr>
        <p:spPr>
          <a:xfrm>
            <a:off x="500497" y="3620693"/>
            <a:ext cx="3927566" cy="399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2" name="TextBox 21">
            <a:extLst>
              <a:ext uri="{FF2B5EF4-FFF2-40B4-BE49-F238E27FC236}">
                <a16:creationId xmlns:a16="http://schemas.microsoft.com/office/drawing/2014/main" id="{150F3ABF-0955-400D-8A3C-B46C8EB0BD65}"/>
              </a:ext>
            </a:extLst>
          </p:cNvPr>
          <p:cNvSpPr txBox="1"/>
          <p:nvPr/>
        </p:nvSpPr>
        <p:spPr>
          <a:xfrm>
            <a:off x="500497" y="2974362"/>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Efficient Patient Follow up rate across all Departments in 2021</a:t>
            </a:r>
          </a:p>
        </p:txBody>
      </p:sp>
      <p:sp>
        <p:nvSpPr>
          <p:cNvPr id="23" name="TextBox 22">
            <a:extLst>
              <a:ext uri="{FF2B5EF4-FFF2-40B4-BE49-F238E27FC236}">
                <a16:creationId xmlns:a16="http://schemas.microsoft.com/office/drawing/2014/main" id="{143518A7-A334-4AAA-9AAF-4F4EA8CDAB4C}"/>
              </a:ext>
            </a:extLst>
          </p:cNvPr>
          <p:cNvSpPr txBox="1"/>
          <p:nvPr/>
        </p:nvSpPr>
        <p:spPr>
          <a:xfrm>
            <a:off x="500497" y="4034707"/>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65360C14-5355-47CA-AC08-B5364B6D8ABD}"/>
              </a:ext>
            </a:extLst>
          </p:cNvPr>
          <p:cNvSpPr txBox="1"/>
          <p:nvPr/>
        </p:nvSpPr>
        <p:spPr>
          <a:xfrm>
            <a:off x="4906771" y="2888031"/>
            <a:ext cx="6896643" cy="1169551"/>
          </a:xfrm>
          <a:prstGeom prst="rect">
            <a:avLst/>
          </a:prstGeom>
          <a:noFill/>
        </p:spPr>
        <p:txBody>
          <a:bodyPr wrap="square" rtlCol="0">
            <a:spAutoFit/>
          </a:bodyPr>
          <a:lstStyle/>
          <a:p>
            <a:r>
              <a:rPr lang="en-US" sz="1400" dirty="0"/>
              <a:t>This recognition badge is awarded to those care provider facilities </a:t>
            </a:r>
            <a:r>
              <a:rPr lang="en-GB" sz="1400" dirty="0"/>
              <a:t>listed on Medigy that successfully guide patients through their journey to recovery, monitor the follow-up rates across all departments, and monitor the kind of care patients need the most. This recognition is awarded based </a:t>
            </a:r>
            <a:r>
              <a:rPr lang="en-GB" sz="1400" b="1" dirty="0"/>
              <a:t>on the aim to reduce physician burnout, reduced healthcare cost and enhanced patient experience. </a:t>
            </a:r>
            <a:endParaRPr lang="en-US" sz="1400" dirty="0"/>
          </a:p>
        </p:txBody>
      </p:sp>
      <p:sp>
        <p:nvSpPr>
          <p:cNvPr id="33" name="TextBox 32">
            <a:extLst>
              <a:ext uri="{FF2B5EF4-FFF2-40B4-BE49-F238E27FC236}">
                <a16:creationId xmlns:a16="http://schemas.microsoft.com/office/drawing/2014/main" id="{80483FF0-AAB0-4C79-BC02-FA5244A6355A}"/>
              </a:ext>
            </a:extLst>
          </p:cNvPr>
          <p:cNvSpPr txBox="1"/>
          <p:nvPr/>
        </p:nvSpPr>
        <p:spPr>
          <a:xfrm>
            <a:off x="4906772" y="1337157"/>
            <a:ext cx="6896643" cy="1169551"/>
          </a:xfrm>
          <a:prstGeom prst="rect">
            <a:avLst/>
          </a:prstGeom>
          <a:noFill/>
        </p:spPr>
        <p:txBody>
          <a:bodyPr wrap="square" rtlCol="0">
            <a:spAutoFit/>
          </a:bodyPr>
          <a:lstStyle/>
          <a:p>
            <a:r>
              <a:rPr lang="en-US" sz="1400" dirty="0"/>
              <a:t>This recognition badge is awarded to those care provider facilities </a:t>
            </a:r>
            <a:r>
              <a:rPr lang="en-GB" sz="1400" dirty="0"/>
              <a:t>listed on Medigy that monitor the bed occupancy rate in order to establish a healthy balance between the utilization of care facility resources and general pressure on the facility. This recognition is awarded based </a:t>
            </a:r>
            <a:r>
              <a:rPr lang="en-GB" sz="1400" b="1" dirty="0"/>
              <a:t>on the aim to reduce physician burnout, reduced healthcare cost and enhanced patient experience. </a:t>
            </a:r>
            <a:endParaRPr lang="en-US" sz="1400" dirty="0"/>
          </a:p>
        </p:txBody>
      </p:sp>
    </p:spTree>
    <p:extLst>
      <p:ext uri="{BB962C8B-B14F-4D97-AF65-F5344CB8AC3E}">
        <p14:creationId xmlns:p14="http://schemas.microsoft.com/office/powerpoint/2010/main" val="325255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4" name="Rectangle: Rounded Corners 4">
            <a:extLst>
              <a:ext uri="{FF2B5EF4-FFF2-40B4-BE49-F238E27FC236}">
                <a16:creationId xmlns:a16="http://schemas.microsoft.com/office/drawing/2014/main" id="{2FC89DB6-E89E-4D45-A213-9E8CAADBAD84}"/>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15" name="Rectangle 14">
            <a:extLst>
              <a:ext uri="{FF2B5EF4-FFF2-40B4-BE49-F238E27FC236}">
                <a16:creationId xmlns:a16="http://schemas.microsoft.com/office/drawing/2014/main" id="{F666B1CC-203E-4F49-ADCF-D769F44CF9CE}"/>
              </a:ext>
            </a:extLst>
          </p:cNvPr>
          <p:cNvSpPr/>
          <p:nvPr/>
        </p:nvSpPr>
        <p:spPr>
          <a:xfrm>
            <a:off x="500497" y="1618698"/>
            <a:ext cx="3927566" cy="399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16" name="TextBox 15">
            <a:extLst>
              <a:ext uri="{FF2B5EF4-FFF2-40B4-BE49-F238E27FC236}">
                <a16:creationId xmlns:a16="http://schemas.microsoft.com/office/drawing/2014/main" id="{CBD19BC3-3E3E-486B-B090-457652F58F3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Facility with Reduced % of Cancelled Appointments in 2021</a:t>
            </a:r>
          </a:p>
        </p:txBody>
      </p:sp>
      <p:sp>
        <p:nvSpPr>
          <p:cNvPr id="17" name="TextBox 16">
            <a:extLst>
              <a:ext uri="{FF2B5EF4-FFF2-40B4-BE49-F238E27FC236}">
                <a16:creationId xmlns:a16="http://schemas.microsoft.com/office/drawing/2014/main" id="{6C5ABB75-783B-4747-B3B4-3BAADF0C5D42}"/>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0" name="Rectangle: Rounded Corners 4">
            <a:extLst>
              <a:ext uri="{FF2B5EF4-FFF2-40B4-BE49-F238E27FC236}">
                <a16:creationId xmlns:a16="http://schemas.microsoft.com/office/drawing/2014/main" id="{84FBF66C-327F-409E-B5C8-191B3FD1AB0E}"/>
              </a:ext>
            </a:extLst>
          </p:cNvPr>
          <p:cNvSpPr/>
          <p:nvPr/>
        </p:nvSpPr>
        <p:spPr>
          <a:xfrm>
            <a:off x="500497" y="3041920"/>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1" name="Rectangle 20">
            <a:extLst>
              <a:ext uri="{FF2B5EF4-FFF2-40B4-BE49-F238E27FC236}">
                <a16:creationId xmlns:a16="http://schemas.microsoft.com/office/drawing/2014/main" id="{68FBD19E-4EDC-4AD0-82D5-FF262B1D6A63}"/>
              </a:ext>
            </a:extLst>
          </p:cNvPr>
          <p:cNvSpPr/>
          <p:nvPr/>
        </p:nvSpPr>
        <p:spPr>
          <a:xfrm>
            <a:off x="500497" y="3620693"/>
            <a:ext cx="3927566" cy="399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2" name="TextBox 21">
            <a:extLst>
              <a:ext uri="{FF2B5EF4-FFF2-40B4-BE49-F238E27FC236}">
                <a16:creationId xmlns:a16="http://schemas.microsoft.com/office/drawing/2014/main" id="{150F3ABF-0955-400D-8A3C-B46C8EB0BD65}"/>
              </a:ext>
            </a:extLst>
          </p:cNvPr>
          <p:cNvSpPr txBox="1"/>
          <p:nvPr/>
        </p:nvSpPr>
        <p:spPr>
          <a:xfrm>
            <a:off x="500497" y="2974362"/>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Technology in Reducing Service Desk Resolution Time in 2021</a:t>
            </a:r>
          </a:p>
        </p:txBody>
      </p:sp>
      <p:sp>
        <p:nvSpPr>
          <p:cNvPr id="23" name="TextBox 22">
            <a:extLst>
              <a:ext uri="{FF2B5EF4-FFF2-40B4-BE49-F238E27FC236}">
                <a16:creationId xmlns:a16="http://schemas.microsoft.com/office/drawing/2014/main" id="{143518A7-A334-4AAA-9AAF-4F4EA8CDAB4C}"/>
              </a:ext>
            </a:extLst>
          </p:cNvPr>
          <p:cNvSpPr txBox="1"/>
          <p:nvPr/>
        </p:nvSpPr>
        <p:spPr>
          <a:xfrm>
            <a:off x="500497" y="4034707"/>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21010CBD-2E1B-4BA9-BE4C-C5DE1684BBB5}"/>
              </a:ext>
            </a:extLst>
          </p:cNvPr>
          <p:cNvSpPr txBox="1"/>
          <p:nvPr/>
        </p:nvSpPr>
        <p:spPr>
          <a:xfrm>
            <a:off x="5082846" y="2865049"/>
            <a:ext cx="6896643" cy="1384995"/>
          </a:xfrm>
          <a:prstGeom prst="rect">
            <a:avLst/>
          </a:prstGeom>
          <a:noFill/>
        </p:spPr>
        <p:txBody>
          <a:bodyPr wrap="square" rtlCol="0">
            <a:spAutoFit/>
          </a:bodyPr>
          <a:lstStyle/>
          <a:p>
            <a:r>
              <a:rPr lang="en-US" sz="1400" dirty="0"/>
              <a:t>This recognition badge is awarded to those technologies listed on Medigy that help the care facilities operate a stellar service desk supporting the physician and patients to reduce </a:t>
            </a:r>
            <a:r>
              <a:rPr lang="en-US" sz="1400" b="1" dirty="0"/>
              <a:t>physician burnout as well as enhance patient experience</a:t>
            </a:r>
            <a:r>
              <a:rPr lang="en-US" sz="1400" dirty="0"/>
              <a:t>. The technology should be such that it elevates the facility service desk performance impacting the quality of care for good and meeting the physician and other ancillary healthcare professionals needs cost effectively. </a:t>
            </a:r>
          </a:p>
        </p:txBody>
      </p:sp>
      <p:sp>
        <p:nvSpPr>
          <p:cNvPr id="25" name="TextBox 24">
            <a:extLst>
              <a:ext uri="{FF2B5EF4-FFF2-40B4-BE49-F238E27FC236}">
                <a16:creationId xmlns:a16="http://schemas.microsoft.com/office/drawing/2014/main" id="{5BB5589C-4D56-4879-8761-B7A24A9D6F0C}"/>
              </a:ext>
            </a:extLst>
          </p:cNvPr>
          <p:cNvSpPr txBox="1"/>
          <p:nvPr/>
        </p:nvSpPr>
        <p:spPr>
          <a:xfrm>
            <a:off x="4942282" y="1464809"/>
            <a:ext cx="6896643" cy="1384995"/>
          </a:xfrm>
          <a:prstGeom prst="rect">
            <a:avLst/>
          </a:prstGeom>
          <a:noFill/>
        </p:spPr>
        <p:txBody>
          <a:bodyPr wrap="square" rtlCol="0">
            <a:spAutoFit/>
          </a:bodyPr>
          <a:lstStyle/>
          <a:p>
            <a:r>
              <a:rPr lang="en-US" sz="1400" dirty="0"/>
              <a:t>This recognition badge is awarded to those outpatient care provider facilities </a:t>
            </a:r>
            <a:r>
              <a:rPr lang="en-GB" sz="1400" dirty="0"/>
              <a:t>listed on Medigy that track missed and cancelled appointments at regular intervals to avoid waste of resources, physician and admin time and efforts. The care facility is also monitored for their ability to leverage technology to reduce cancellations of appointments via reminders or additional calls to patients. This recognition is awarded based </a:t>
            </a:r>
            <a:r>
              <a:rPr lang="en-GB" sz="1400" b="1" dirty="0"/>
              <a:t>on the aim to reduce physician burnout, reduced healthcare cost and enhanced patient experience. </a:t>
            </a:r>
            <a:endParaRPr lang="en-US" sz="1400" b="1" dirty="0"/>
          </a:p>
        </p:txBody>
      </p:sp>
    </p:spTree>
    <p:extLst>
      <p:ext uri="{BB962C8B-B14F-4D97-AF65-F5344CB8AC3E}">
        <p14:creationId xmlns:p14="http://schemas.microsoft.com/office/powerpoint/2010/main" val="118835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89D8B-0E51-4F56-B719-C0BDE7258282}"/>
              </a:ext>
            </a:extLst>
          </p:cNvPr>
          <p:cNvSpPr txBox="1"/>
          <p:nvPr/>
        </p:nvSpPr>
        <p:spPr>
          <a:xfrm>
            <a:off x="496389" y="888274"/>
            <a:ext cx="7421391" cy="3170099"/>
          </a:xfrm>
          <a:prstGeom prst="rect">
            <a:avLst/>
          </a:prstGeom>
          <a:noFill/>
        </p:spPr>
        <p:txBody>
          <a:bodyPr wrap="none" rtlCol="0">
            <a:spAutoFit/>
          </a:bodyPr>
          <a:lstStyle/>
          <a:p>
            <a:r>
              <a:rPr lang="en-US" sz="2400" dirty="0"/>
              <a:t>Additional research to conduct:</a:t>
            </a:r>
          </a:p>
          <a:p>
            <a:pPr marL="285750" indent="-285750">
              <a:buFont typeface="Arial" panose="020B0604020202020204" pitchFamily="34" charset="0"/>
              <a:buChar char="•"/>
            </a:pPr>
            <a:r>
              <a:rPr lang="en-US" sz="1600" dirty="0">
                <a:hlinkClick r:id="rId2"/>
              </a:rPr>
              <a:t>11 Eye-Catching Website Content Examples that Use Connections to Build Authority</a:t>
            </a:r>
            <a:endParaRPr lang="en-US" sz="1600" dirty="0"/>
          </a:p>
          <a:p>
            <a:pPr marL="285750" indent="-285750">
              <a:buFont typeface="Arial" panose="020B0604020202020204" pitchFamily="34" charset="0"/>
              <a:buChar char="•"/>
            </a:pPr>
            <a:r>
              <a:rPr lang="en-US" sz="1600" dirty="0">
                <a:hlinkClick r:id="rId3"/>
              </a:rPr>
              <a:t>Badges and Certificates with the Brightspace Awards Tool</a:t>
            </a:r>
            <a:endParaRPr lang="en-US" sz="1600" dirty="0"/>
          </a:p>
          <a:p>
            <a:pPr marL="285750" indent="-285750">
              <a:buFont typeface="Arial" panose="020B0604020202020204" pitchFamily="34" charset="0"/>
              <a:buChar char="•"/>
            </a:pPr>
            <a:r>
              <a:rPr lang="en-GB" sz="1600" b="0" i="0" u="none" strike="noStrike" dirty="0">
                <a:solidFill>
                  <a:srgbClr val="000000"/>
                </a:solidFill>
                <a:effectLst/>
              </a:rPr>
              <a:t>https://www.healthcatalyst.com/insights/improving-patient-reported-outcomes</a:t>
            </a:r>
            <a:r>
              <a:rPr lang="en-GB" sz="1600" dirty="0"/>
              <a:t> </a:t>
            </a:r>
          </a:p>
          <a:p>
            <a:pPr marL="285750" indent="-285750">
              <a:buFont typeface="Arial" panose="020B0604020202020204" pitchFamily="34" charset="0"/>
              <a:buChar char="•"/>
            </a:pPr>
            <a:r>
              <a:rPr lang="en-US" sz="1600" dirty="0">
                <a:hlinkClick r:id="rId4"/>
              </a:rPr>
              <a:t>https://www.datapine.co.uk/kpi-examples-and-templates/healthcare</a:t>
            </a:r>
            <a:endParaRPr lang="en-US" sz="1600" dirty="0"/>
          </a:p>
          <a:p>
            <a:pPr marL="285750" indent="-285750">
              <a:buFont typeface="Arial" panose="020B0604020202020204" pitchFamily="34" charset="0"/>
              <a:buChar char="•"/>
            </a:pPr>
            <a:r>
              <a:rPr lang="en-US" sz="1600" dirty="0"/>
              <a:t>https://www.medsphere.com/blog/service-desk-kpis-infographic/</a:t>
            </a:r>
          </a:p>
          <a:p>
            <a:endParaRPr lang="en-US" sz="2400" dirty="0"/>
          </a:p>
          <a:p>
            <a:pPr marL="285750" indent="-28575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78151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77108"/>
          </a:xfrm>
          <a:prstGeom prst="rect">
            <a:avLst/>
          </a:prstGeom>
          <a:noFill/>
        </p:spPr>
        <p:txBody>
          <a:bodyPr wrap="square" rtlCol="0">
            <a:spAutoFit/>
          </a:bodyPr>
          <a:lstStyle/>
          <a:p>
            <a:r>
              <a:rPr lang="en-US" sz="2000" b="1" dirty="0"/>
              <a:t>Medigy Digital Badges in Healthcare Technologies: The 21</a:t>
            </a:r>
            <a:r>
              <a:rPr lang="en-US" sz="2000" b="1" baseline="30000" dirty="0"/>
              <a:t>st</a:t>
            </a:r>
            <a:r>
              <a:rPr lang="en-US" sz="2000" b="1" dirty="0"/>
              <a:t> Century Credential</a:t>
            </a:r>
          </a:p>
          <a:p>
            <a:endParaRPr lang="en-IN"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81005" y="1090945"/>
            <a:ext cx="6896643" cy="1600438"/>
          </a:xfrm>
          <a:prstGeom prst="rect">
            <a:avLst/>
          </a:prstGeom>
          <a:noFill/>
        </p:spPr>
        <p:txBody>
          <a:bodyPr wrap="square" rtlCol="0">
            <a:spAutoFit/>
          </a:bodyPr>
          <a:lstStyle/>
          <a:p>
            <a:r>
              <a:rPr lang="en-US" sz="1400" dirty="0"/>
              <a:t>The Medigy.com </a:t>
            </a:r>
            <a:r>
              <a:rPr lang="en-US" sz="1400" i="1" dirty="0"/>
              <a:t>Objectivity </a:t>
            </a:r>
            <a:r>
              <a:rPr lang="en-US" sz="1400" dirty="0"/>
              <a:t>recognition is for news, articles, and other assets we like for their evidence and objectivity. Basically, when we curate articles or anything else, we can tag them as a “Objective” which we can then reach out to the writer/author/publisher and “award” them this recognition via social, email, etc. Then, we would provide our badges as widgets so that they can add the recognition on their site, link back to us, and that helps our engagement. This award honors excellence and objectivity in news, published articles, blogs etc.</a:t>
            </a:r>
          </a:p>
        </p:txBody>
      </p:sp>
      <p:sp>
        <p:nvSpPr>
          <p:cNvPr id="19" name="TextBox 18">
            <a:extLst>
              <a:ext uri="{FF2B5EF4-FFF2-40B4-BE49-F238E27FC236}">
                <a16:creationId xmlns:a16="http://schemas.microsoft.com/office/drawing/2014/main" id="{D9410986-0A39-49D9-9704-DD6A457D396B}"/>
              </a:ext>
            </a:extLst>
          </p:cNvPr>
          <p:cNvSpPr txBox="1"/>
          <p:nvPr/>
        </p:nvSpPr>
        <p:spPr>
          <a:xfrm>
            <a:off x="4781005" y="3035463"/>
            <a:ext cx="6896643" cy="1384995"/>
          </a:xfrm>
          <a:prstGeom prst="rect">
            <a:avLst/>
          </a:prstGeom>
          <a:noFill/>
        </p:spPr>
        <p:txBody>
          <a:bodyPr wrap="square" rtlCol="0">
            <a:spAutoFit/>
          </a:bodyPr>
          <a:lstStyle/>
          <a:p>
            <a:r>
              <a:rPr lang="en-US" sz="1400" dirty="0"/>
              <a:t>The Medigy.com </a:t>
            </a:r>
            <a:r>
              <a:rPr lang="en-US" sz="1400" i="1" dirty="0"/>
              <a:t>Affinity </a:t>
            </a:r>
            <a:r>
              <a:rPr lang="en-US" sz="1400" dirty="0"/>
              <a:t>recognition is for industry feeds, streams, articles, etc. that we are not individually reviewing but we like them because they’re “one of us” (have an affinity with us). When we curate feeds, we let them know they’ve earned the “Affinity Award” which we can then reach out to the publisher and “award” them this recognition via social, email, etc. Then, we would provide our badges as widgets so that they can add the recognition on their site, link back to us, and that helps our engagement.</a:t>
            </a:r>
          </a:p>
        </p:txBody>
      </p:sp>
      <p:sp>
        <p:nvSpPr>
          <p:cNvPr id="20" name="TextBox 19">
            <a:extLst>
              <a:ext uri="{FF2B5EF4-FFF2-40B4-BE49-F238E27FC236}">
                <a16:creationId xmlns:a16="http://schemas.microsoft.com/office/drawing/2014/main" id="{52B5DD0C-2CFE-49A5-A247-CDB7851988C1}"/>
              </a:ext>
            </a:extLst>
          </p:cNvPr>
          <p:cNvSpPr txBox="1"/>
          <p:nvPr/>
        </p:nvSpPr>
        <p:spPr>
          <a:xfrm>
            <a:off x="4781004" y="4885902"/>
            <a:ext cx="6896643" cy="523220"/>
          </a:xfrm>
          <a:prstGeom prst="rect">
            <a:avLst/>
          </a:prstGeom>
          <a:noFill/>
        </p:spPr>
        <p:txBody>
          <a:bodyPr wrap="square" rtlCol="0">
            <a:spAutoFit/>
          </a:bodyPr>
          <a:lstStyle/>
          <a:p>
            <a:r>
              <a:rPr lang="en-US" sz="1400" dirty="0"/>
              <a:t>The Medigy.com </a:t>
            </a:r>
            <a:r>
              <a:rPr lang="en-US" sz="1400" i="1" dirty="0"/>
              <a:t>Innovation Diffusion </a:t>
            </a:r>
            <a:r>
              <a:rPr lang="en-US" sz="1400" dirty="0"/>
              <a:t>recognition is for end users, customers of our suppliers, etc. that we recognize as diffusing innovation. </a:t>
            </a:r>
          </a:p>
        </p:txBody>
      </p:sp>
      <p:sp>
        <p:nvSpPr>
          <p:cNvPr id="21" name="Rectangle: Rounded Corners 4">
            <a:extLst>
              <a:ext uri="{FF2B5EF4-FFF2-40B4-BE49-F238E27FC236}">
                <a16:creationId xmlns:a16="http://schemas.microsoft.com/office/drawing/2014/main" id="{85C824D2-5A0E-4125-82A8-8404A1FD275D}"/>
              </a:ext>
            </a:extLst>
          </p:cNvPr>
          <p:cNvSpPr/>
          <p:nvPr/>
        </p:nvSpPr>
        <p:spPr>
          <a:xfrm>
            <a:off x="505114" y="4806222"/>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2" name="Rectangle 21">
            <a:extLst>
              <a:ext uri="{FF2B5EF4-FFF2-40B4-BE49-F238E27FC236}">
                <a16:creationId xmlns:a16="http://schemas.microsoft.com/office/drawing/2014/main" id="{FC1868DA-48E6-4E33-A71F-3489C16A5220}"/>
              </a:ext>
            </a:extLst>
          </p:cNvPr>
          <p:cNvSpPr/>
          <p:nvPr/>
        </p:nvSpPr>
        <p:spPr>
          <a:xfrm>
            <a:off x="505114" y="5391405"/>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3" name="TextBox 22">
            <a:extLst>
              <a:ext uri="{FF2B5EF4-FFF2-40B4-BE49-F238E27FC236}">
                <a16:creationId xmlns:a16="http://schemas.microsoft.com/office/drawing/2014/main" id="{1FC1A2FF-638F-4A5F-B25E-0A43384EB86B}"/>
              </a:ext>
            </a:extLst>
          </p:cNvPr>
          <p:cNvSpPr txBox="1"/>
          <p:nvPr/>
        </p:nvSpPr>
        <p:spPr>
          <a:xfrm>
            <a:off x="505114" y="4784844"/>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INNOVATION DIFFUSION RECOGNITION 2021</a:t>
            </a:r>
          </a:p>
        </p:txBody>
      </p:sp>
      <p:sp>
        <p:nvSpPr>
          <p:cNvPr id="24" name="TextBox 23">
            <a:extLst>
              <a:ext uri="{FF2B5EF4-FFF2-40B4-BE49-F238E27FC236}">
                <a16:creationId xmlns:a16="http://schemas.microsoft.com/office/drawing/2014/main" id="{5450637A-C7F4-4557-A79D-7F2A650E0045}"/>
              </a:ext>
            </a:extLst>
          </p:cNvPr>
          <p:cNvSpPr txBox="1"/>
          <p:nvPr/>
        </p:nvSpPr>
        <p:spPr>
          <a:xfrm>
            <a:off x="505114" y="5799009"/>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463551" y="2880470"/>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463551" y="3465653"/>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463551" y="2960688"/>
            <a:ext cx="3927566" cy="384721"/>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AFFINITY RECOGNITION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463551" y="3873257"/>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468175" y="991714"/>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468175" y="1576897"/>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468175" y="942628"/>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OBJECTIVITY RECOGNITION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468175" y="1984501"/>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177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C824D2-5A0E-4125-82A8-8404A1FD275D}"/>
              </a:ext>
            </a:extLst>
          </p:cNvPr>
          <p:cNvSpPr/>
          <p:nvPr/>
        </p:nvSpPr>
        <p:spPr>
          <a:xfrm>
            <a:off x="514351" y="266091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6" name="Rectangle 5">
            <a:extLst>
              <a:ext uri="{FF2B5EF4-FFF2-40B4-BE49-F238E27FC236}">
                <a16:creationId xmlns:a16="http://schemas.microsoft.com/office/drawing/2014/main" id="{FC1868DA-48E6-4E33-A71F-3489C16A5220}"/>
              </a:ext>
            </a:extLst>
          </p:cNvPr>
          <p:cNvSpPr/>
          <p:nvPr/>
        </p:nvSpPr>
        <p:spPr>
          <a:xfrm>
            <a:off x="514351" y="324609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7" name="TextBox 6">
            <a:extLst>
              <a:ext uri="{FF2B5EF4-FFF2-40B4-BE49-F238E27FC236}">
                <a16:creationId xmlns:a16="http://schemas.microsoft.com/office/drawing/2014/main" id="{1FC1A2FF-638F-4A5F-B25E-0A43384EB86B}"/>
              </a:ext>
            </a:extLst>
          </p:cNvPr>
          <p:cNvSpPr txBox="1"/>
          <p:nvPr/>
        </p:nvSpPr>
        <p:spPr>
          <a:xfrm>
            <a:off x="514351" y="2639537"/>
            <a:ext cx="3927566" cy="646331"/>
          </a:xfrm>
          <a:prstGeom prst="rect">
            <a:avLst/>
          </a:prstGeom>
          <a:noFill/>
        </p:spPr>
        <p:txBody>
          <a:bodyPr wrap="square" rtlCol="0">
            <a:spAutoFit/>
          </a:bodyPr>
          <a:lstStyle/>
          <a:p>
            <a:pPr algn="ctr"/>
            <a:r>
              <a:rPr lang="en-US" dirty="0">
                <a:latin typeface="Aharoni" panose="02010803020104030203" pitchFamily="2" charset="-79"/>
                <a:cs typeface="Aharoni" panose="02010803020104030203" pitchFamily="2" charset="-79"/>
              </a:rPr>
              <a:t>VIRTUAL CARE EXCELLENCE 2021</a:t>
            </a:r>
          </a:p>
        </p:txBody>
      </p:sp>
      <p:sp>
        <p:nvSpPr>
          <p:cNvPr id="8" name="TextBox 7">
            <a:extLst>
              <a:ext uri="{FF2B5EF4-FFF2-40B4-BE49-F238E27FC236}">
                <a16:creationId xmlns:a16="http://schemas.microsoft.com/office/drawing/2014/main" id="{5450637A-C7F4-4557-A79D-7F2A650E0045}"/>
              </a:ext>
            </a:extLst>
          </p:cNvPr>
          <p:cNvSpPr txBox="1"/>
          <p:nvPr/>
        </p:nvSpPr>
        <p:spPr>
          <a:xfrm>
            <a:off x="514351" y="365370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99479" y="2614889"/>
            <a:ext cx="6896643" cy="1384995"/>
          </a:xfrm>
          <a:prstGeom prst="rect">
            <a:avLst/>
          </a:prstGeom>
          <a:noFill/>
        </p:spPr>
        <p:txBody>
          <a:bodyPr wrap="square" rtlCol="0">
            <a:spAutoFit/>
          </a:bodyPr>
          <a:lstStyle/>
          <a:p>
            <a:r>
              <a:rPr lang="en-US" sz="1400" dirty="0"/>
              <a:t>The Medigy.com </a:t>
            </a:r>
            <a:r>
              <a:rPr lang="en-US" sz="1400" i="1" dirty="0"/>
              <a:t>Virtual Care Excellence badge </a:t>
            </a:r>
            <a:r>
              <a:rPr lang="en-US" sz="1400" dirty="0"/>
              <a:t>recognizes physicians or hospitals for achievements in advancing and delivery of virtual care to their patients by utilizing virtual care platforms through technology leadership and innovation in their medical practice. The recipients would be recognized for contributions toward </a:t>
            </a:r>
            <a:r>
              <a:rPr lang="en-US" sz="1400" i="1" dirty="0"/>
              <a:t>Virtual Care </a:t>
            </a:r>
            <a:r>
              <a:rPr lang="en-US" sz="1400" dirty="0"/>
              <a:t>excellence through expansion of  RPM, </a:t>
            </a:r>
            <a:r>
              <a:rPr lang="en-US" sz="1400" dirty="0" err="1"/>
              <a:t>Telehealth</a:t>
            </a:r>
            <a:r>
              <a:rPr lang="en-US" sz="1400" dirty="0"/>
              <a:t> programs and initiatives indicating their priority for the highest quality of patient care through virtual care solutions.</a:t>
            </a:r>
          </a:p>
        </p:txBody>
      </p:sp>
      <p:sp>
        <p:nvSpPr>
          <p:cNvPr id="19" name="TextBox 18">
            <a:extLst>
              <a:ext uri="{FF2B5EF4-FFF2-40B4-BE49-F238E27FC236}">
                <a16:creationId xmlns:a16="http://schemas.microsoft.com/office/drawing/2014/main" id="{D9410986-0A39-49D9-9704-DD6A457D396B}"/>
              </a:ext>
            </a:extLst>
          </p:cNvPr>
          <p:cNvSpPr txBox="1"/>
          <p:nvPr/>
        </p:nvSpPr>
        <p:spPr>
          <a:xfrm>
            <a:off x="4725589" y="4439335"/>
            <a:ext cx="7410995" cy="2246769"/>
          </a:xfrm>
          <a:prstGeom prst="rect">
            <a:avLst/>
          </a:prstGeom>
          <a:noFill/>
        </p:spPr>
        <p:txBody>
          <a:bodyPr wrap="square" rtlCol="0">
            <a:spAutoFit/>
          </a:bodyPr>
          <a:lstStyle/>
          <a:p>
            <a:r>
              <a:rPr lang="en-US" sz="1400" dirty="0"/>
              <a:t>The Medigy.com </a:t>
            </a:r>
            <a:r>
              <a:rPr lang="en-US" sz="1400" i="1" dirty="0"/>
              <a:t>Healthcare Event Innovators </a:t>
            </a:r>
            <a:r>
              <a:rPr lang="en-US" sz="1400" dirty="0"/>
              <a:t>recognition is for Event (online &amp; offline) Organizers in Healthcare industry who promote early adoption of health tech. These organizers either have or are expecting large attendance and are being talked about the most and we regularly publish them / their events on MEDIGY.COM. This badge will be created &amp; then shared (customized versions) with relevant individuals and companies. We will make announcements on social, email, etc. upon receiving acknowledgements. This will be followed by providing them with our badges as widgets so that they can add the recognition on social, email signatures, etc. Being extremely marketing savvy, this group has the potential for increasing </a:t>
            </a:r>
            <a:r>
              <a:rPr lang="en-US" sz="1400" dirty="0" err="1"/>
              <a:t>backlinks</a:t>
            </a:r>
            <a:r>
              <a:rPr lang="en-US" sz="1400" dirty="0"/>
              <a:t> for Medigy. This is extremely important as we receive registrations on site from event companies quite often and we can immediately start writing to them. </a:t>
            </a:r>
          </a:p>
        </p:txBody>
      </p:sp>
      <p:sp>
        <p:nvSpPr>
          <p:cNvPr id="21" name="Rectangle: Rounded Corners 4">
            <a:extLst>
              <a:ext uri="{FF2B5EF4-FFF2-40B4-BE49-F238E27FC236}">
                <a16:creationId xmlns:a16="http://schemas.microsoft.com/office/drawing/2014/main" id="{85C824D2-5A0E-4125-82A8-8404A1FD275D}"/>
              </a:ext>
            </a:extLst>
          </p:cNvPr>
          <p:cNvSpPr/>
          <p:nvPr/>
        </p:nvSpPr>
        <p:spPr>
          <a:xfrm>
            <a:off x="528206" y="4669812"/>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2" name="Rectangle 21">
            <a:extLst>
              <a:ext uri="{FF2B5EF4-FFF2-40B4-BE49-F238E27FC236}">
                <a16:creationId xmlns:a16="http://schemas.microsoft.com/office/drawing/2014/main" id="{FC1868DA-48E6-4E33-A71F-3489C16A5220}"/>
              </a:ext>
            </a:extLst>
          </p:cNvPr>
          <p:cNvSpPr/>
          <p:nvPr/>
        </p:nvSpPr>
        <p:spPr>
          <a:xfrm>
            <a:off x="528206" y="5254995"/>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3" name="TextBox 22">
            <a:extLst>
              <a:ext uri="{FF2B5EF4-FFF2-40B4-BE49-F238E27FC236}">
                <a16:creationId xmlns:a16="http://schemas.microsoft.com/office/drawing/2014/main" id="{1FC1A2FF-638F-4A5F-B25E-0A43384EB86B}"/>
              </a:ext>
            </a:extLst>
          </p:cNvPr>
          <p:cNvSpPr txBox="1"/>
          <p:nvPr/>
        </p:nvSpPr>
        <p:spPr>
          <a:xfrm>
            <a:off x="528206" y="4648434"/>
            <a:ext cx="3927566" cy="646331"/>
          </a:xfrm>
          <a:prstGeom prst="rect">
            <a:avLst/>
          </a:prstGeom>
          <a:noFill/>
        </p:spPr>
        <p:txBody>
          <a:bodyPr wrap="square" rtlCol="0">
            <a:spAutoFit/>
          </a:bodyPr>
          <a:lstStyle/>
          <a:p>
            <a:pPr algn="ctr"/>
            <a:r>
              <a:rPr lang="en-US" dirty="0">
                <a:latin typeface="Aharoni" panose="02010803020104030203" pitchFamily="2" charset="-79"/>
                <a:cs typeface="Aharoni" panose="02010803020104030203" pitchFamily="2" charset="-79"/>
              </a:rPr>
              <a:t>HEALTHCARE EVENT INNOVATORS 2021</a:t>
            </a:r>
          </a:p>
        </p:txBody>
      </p:sp>
      <p:sp>
        <p:nvSpPr>
          <p:cNvPr id="24" name="TextBox 23">
            <a:extLst>
              <a:ext uri="{FF2B5EF4-FFF2-40B4-BE49-F238E27FC236}">
                <a16:creationId xmlns:a16="http://schemas.microsoft.com/office/drawing/2014/main" id="{5450637A-C7F4-4557-A79D-7F2A650E0045}"/>
              </a:ext>
            </a:extLst>
          </p:cNvPr>
          <p:cNvSpPr txBox="1"/>
          <p:nvPr/>
        </p:nvSpPr>
        <p:spPr>
          <a:xfrm>
            <a:off x="528206" y="5662599"/>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5" name="TextBox 24">
            <a:extLst>
              <a:ext uri="{FF2B5EF4-FFF2-40B4-BE49-F238E27FC236}">
                <a16:creationId xmlns:a16="http://schemas.microsoft.com/office/drawing/2014/main" id="{52B5DD0C-2CFE-49A5-A247-CDB7851988C1}"/>
              </a:ext>
            </a:extLst>
          </p:cNvPr>
          <p:cNvSpPr txBox="1"/>
          <p:nvPr/>
        </p:nvSpPr>
        <p:spPr>
          <a:xfrm>
            <a:off x="4781004" y="849770"/>
            <a:ext cx="6896643" cy="1384995"/>
          </a:xfrm>
          <a:prstGeom prst="rect">
            <a:avLst/>
          </a:prstGeom>
          <a:noFill/>
        </p:spPr>
        <p:txBody>
          <a:bodyPr wrap="square" rtlCol="0">
            <a:spAutoFit/>
          </a:bodyPr>
          <a:lstStyle/>
          <a:p>
            <a:r>
              <a:rPr lang="en-US" sz="1400" dirty="0"/>
              <a:t>The Medigy.com </a:t>
            </a:r>
            <a:r>
              <a:rPr lang="en-US" sz="1400" i="1" dirty="0"/>
              <a:t>Disruptive Innovation </a:t>
            </a:r>
            <a:r>
              <a:rPr lang="en-US" sz="1400" dirty="0"/>
              <a:t>recognition is made to a start-up or new business venture in healthcare tech. which has truly innovated and caused disruption in the industry because of which we published them on MEDIGY.COM as a product community. The innovator would have launched a new product or service that has delivered huge benefit for users or customers and has disrupted or has the potential to disrupt the existing marketplace.</a:t>
            </a:r>
          </a:p>
        </p:txBody>
      </p:sp>
      <p:sp>
        <p:nvSpPr>
          <p:cNvPr id="26" name="Rectangle: Rounded Corners 4">
            <a:extLst>
              <a:ext uri="{FF2B5EF4-FFF2-40B4-BE49-F238E27FC236}">
                <a16:creationId xmlns:a16="http://schemas.microsoft.com/office/drawing/2014/main" id="{85C824D2-5A0E-4125-82A8-8404A1FD275D}"/>
              </a:ext>
            </a:extLst>
          </p:cNvPr>
          <p:cNvSpPr/>
          <p:nvPr/>
        </p:nvSpPr>
        <p:spPr>
          <a:xfrm>
            <a:off x="528206" y="855344"/>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7" name="Rectangle 26">
            <a:extLst>
              <a:ext uri="{FF2B5EF4-FFF2-40B4-BE49-F238E27FC236}">
                <a16:creationId xmlns:a16="http://schemas.microsoft.com/office/drawing/2014/main" id="{FC1868DA-48E6-4E33-A71F-3489C16A5220}"/>
              </a:ext>
            </a:extLst>
          </p:cNvPr>
          <p:cNvSpPr/>
          <p:nvPr/>
        </p:nvSpPr>
        <p:spPr>
          <a:xfrm>
            <a:off x="528206" y="1440527"/>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8" name="TextBox 27">
            <a:extLst>
              <a:ext uri="{FF2B5EF4-FFF2-40B4-BE49-F238E27FC236}">
                <a16:creationId xmlns:a16="http://schemas.microsoft.com/office/drawing/2014/main" id="{1FC1A2FF-638F-4A5F-B25E-0A43384EB86B}"/>
              </a:ext>
            </a:extLst>
          </p:cNvPr>
          <p:cNvSpPr txBox="1"/>
          <p:nvPr/>
        </p:nvSpPr>
        <p:spPr>
          <a:xfrm>
            <a:off x="528206" y="833966"/>
            <a:ext cx="3927566" cy="707886"/>
          </a:xfrm>
          <a:prstGeom prst="rect">
            <a:avLst/>
          </a:prstGeom>
          <a:noFill/>
        </p:spPr>
        <p:txBody>
          <a:bodyPr wrap="square" rtlCol="0">
            <a:spAutoFit/>
          </a:bodyPr>
          <a:lstStyle/>
          <a:p>
            <a:pPr algn="ctr"/>
            <a:r>
              <a:rPr lang="en-US" sz="2000" dirty="0">
                <a:latin typeface="Aharoni" panose="02010803020104030203" pitchFamily="2" charset="-79"/>
                <a:cs typeface="Aharoni" panose="02010803020104030203" pitchFamily="2" charset="-79"/>
              </a:rPr>
              <a:t>DISRUPTIVE INNOVATION 2021</a:t>
            </a:r>
          </a:p>
        </p:txBody>
      </p:sp>
      <p:sp>
        <p:nvSpPr>
          <p:cNvPr id="29" name="TextBox 28">
            <a:extLst>
              <a:ext uri="{FF2B5EF4-FFF2-40B4-BE49-F238E27FC236}">
                <a16:creationId xmlns:a16="http://schemas.microsoft.com/office/drawing/2014/main" id="{5450637A-C7F4-4557-A79D-7F2A650E0045}"/>
              </a:ext>
            </a:extLst>
          </p:cNvPr>
          <p:cNvSpPr txBox="1"/>
          <p:nvPr/>
        </p:nvSpPr>
        <p:spPr>
          <a:xfrm>
            <a:off x="528206" y="1848131"/>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177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707886"/>
          </a:xfrm>
          <a:prstGeom prst="rect">
            <a:avLst/>
          </a:prstGeom>
          <a:noFill/>
        </p:spPr>
        <p:txBody>
          <a:bodyPr wrap="square" rtlCol="0">
            <a:spAutoFit/>
          </a:bodyPr>
          <a:lstStyle/>
          <a:p>
            <a:r>
              <a:rPr lang="en-US" sz="2000" b="1" dirty="0"/>
              <a:t>Medigy Digital Badges in Healthcare Technologies: The 21</a:t>
            </a:r>
            <a:r>
              <a:rPr lang="en-US" sz="2000" b="1" baseline="30000" dirty="0"/>
              <a:t>st</a:t>
            </a:r>
            <a:r>
              <a:rPr lang="en-US" sz="2000" b="1" dirty="0"/>
              <a:t> Century Credential</a:t>
            </a:r>
          </a:p>
          <a:p>
            <a:endParaRPr lang="en-IN" sz="2000"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81005" y="1017057"/>
            <a:ext cx="6896643" cy="2031325"/>
          </a:xfrm>
          <a:prstGeom prst="rect">
            <a:avLst/>
          </a:prstGeom>
          <a:noFill/>
        </p:spPr>
        <p:txBody>
          <a:bodyPr wrap="square" rtlCol="0">
            <a:spAutoFit/>
          </a:bodyPr>
          <a:lstStyle/>
          <a:p>
            <a:r>
              <a:rPr lang="en-US" sz="1400" dirty="0"/>
              <a:t>The Medigy.com </a:t>
            </a:r>
            <a:r>
              <a:rPr lang="en-US" sz="1400" i="1" dirty="0"/>
              <a:t>Insight Innovation </a:t>
            </a:r>
            <a:r>
              <a:rPr lang="en-US" sz="1400" dirty="0"/>
              <a:t>badge recognizes organizations whose innovative ideas and insights make a real difference in digital health community. This is awarded for companies whose insights generally appear in our </a:t>
            </a:r>
            <a:r>
              <a:rPr lang="en-US" sz="1400" dirty="0" err="1"/>
              <a:t>curated</a:t>
            </a:r>
            <a:r>
              <a:rPr lang="en-US" sz="1400" dirty="0"/>
              <a:t> articles and other assets and we like them because they enrich the overall </a:t>
            </a:r>
            <a:r>
              <a:rPr lang="en-US" sz="1400" dirty="0" err="1"/>
              <a:t>curated</a:t>
            </a:r>
            <a:r>
              <a:rPr lang="en-US" sz="1400" dirty="0"/>
              <a:t> and contributed content and help Medigy readers reduce irrelevance and focus on what is more meaningful. When we add insights to </a:t>
            </a:r>
            <a:r>
              <a:rPr lang="en-US" sz="1400" dirty="0" err="1"/>
              <a:t>curated</a:t>
            </a:r>
            <a:r>
              <a:rPr lang="en-US" sz="1400" dirty="0"/>
              <a:t> articles, we can tag them as a “</a:t>
            </a:r>
            <a:r>
              <a:rPr lang="en-US" sz="1400" i="1" dirty="0"/>
              <a:t>Innovation Insight</a:t>
            </a:r>
            <a:r>
              <a:rPr lang="en-US" sz="1400" dirty="0"/>
              <a:t>” which we can then reach out to the writer/author/publisher/organization and “award” them this recognition via social, email, etc. Then, we would provide our badges as widgets so that they can add the recognition on their site, link back to us, and that helps our engagement.`</a:t>
            </a:r>
          </a:p>
        </p:txBody>
      </p:sp>
      <p:sp>
        <p:nvSpPr>
          <p:cNvPr id="19" name="TextBox 18">
            <a:extLst>
              <a:ext uri="{FF2B5EF4-FFF2-40B4-BE49-F238E27FC236}">
                <a16:creationId xmlns:a16="http://schemas.microsoft.com/office/drawing/2014/main" id="{D9410986-0A39-49D9-9704-DD6A457D396B}"/>
              </a:ext>
            </a:extLst>
          </p:cNvPr>
          <p:cNvSpPr txBox="1"/>
          <p:nvPr/>
        </p:nvSpPr>
        <p:spPr>
          <a:xfrm>
            <a:off x="4781005" y="3146295"/>
            <a:ext cx="6896643" cy="1169551"/>
          </a:xfrm>
          <a:prstGeom prst="rect">
            <a:avLst/>
          </a:prstGeom>
          <a:noFill/>
        </p:spPr>
        <p:txBody>
          <a:bodyPr wrap="square" rtlCol="0">
            <a:spAutoFit/>
          </a:bodyPr>
          <a:lstStyle/>
          <a:p>
            <a:r>
              <a:rPr lang="en-US" sz="1400" dirty="0"/>
              <a:t>The Medigy.com </a:t>
            </a:r>
            <a:r>
              <a:rPr lang="en-US" sz="1400" i="1" dirty="0"/>
              <a:t>Breakthrough in Virtual Care </a:t>
            </a:r>
            <a:r>
              <a:rPr lang="en-US" sz="1400" dirty="0"/>
              <a:t>recognition is for organizations whose innovative ideas in </a:t>
            </a:r>
            <a:r>
              <a:rPr lang="en-US" sz="1400" i="1" dirty="0"/>
              <a:t>Virtual Care </a:t>
            </a:r>
            <a:r>
              <a:rPr lang="en-US" sz="1400" dirty="0"/>
              <a:t>have the potential to significantly improve </a:t>
            </a:r>
            <a:r>
              <a:rPr lang="en-US" sz="1400" i="1" dirty="0"/>
              <a:t>Virtual Care. </a:t>
            </a:r>
            <a:r>
              <a:rPr lang="en-US" sz="1400" dirty="0"/>
              <a:t>Medigy recognizes them for their efforts in solving problems, innovatively, through Virtual Care products and services and for the leadership, inventiveness, and ingenuity in products and services designed for Virtual Care. </a:t>
            </a:r>
          </a:p>
        </p:txBody>
      </p:sp>
      <p:sp>
        <p:nvSpPr>
          <p:cNvPr id="20" name="TextBox 19">
            <a:extLst>
              <a:ext uri="{FF2B5EF4-FFF2-40B4-BE49-F238E27FC236}">
                <a16:creationId xmlns:a16="http://schemas.microsoft.com/office/drawing/2014/main" id="{52B5DD0C-2CFE-49A5-A247-CDB7851988C1}"/>
              </a:ext>
            </a:extLst>
          </p:cNvPr>
          <p:cNvSpPr txBox="1"/>
          <p:nvPr/>
        </p:nvSpPr>
        <p:spPr>
          <a:xfrm>
            <a:off x="4781004" y="4627294"/>
            <a:ext cx="6896643" cy="1815882"/>
          </a:xfrm>
          <a:prstGeom prst="rect">
            <a:avLst/>
          </a:prstGeom>
          <a:noFill/>
        </p:spPr>
        <p:txBody>
          <a:bodyPr wrap="square" rtlCol="0">
            <a:spAutoFit/>
          </a:bodyPr>
          <a:lstStyle/>
          <a:p>
            <a:r>
              <a:rPr lang="en-US" sz="1400" dirty="0"/>
              <a:t>The Medigy.com </a:t>
            </a:r>
            <a:r>
              <a:rPr lang="en-US" sz="1400" i="1" dirty="0"/>
              <a:t>Innovation in Remote Patient Monitoring </a:t>
            </a:r>
            <a:r>
              <a:rPr lang="en-US" sz="1400" dirty="0"/>
              <a:t>recognition underscores the innovative technology and uniquely actionable product insights that organizations bring to the dynamic landscape of healthcare technologies. This recognition is for organizations whose innovative ideas in </a:t>
            </a:r>
            <a:r>
              <a:rPr lang="en-US" sz="1400" i="1" dirty="0"/>
              <a:t>RPM </a:t>
            </a:r>
            <a:r>
              <a:rPr lang="en-US" sz="1400" dirty="0"/>
              <a:t>have the potential to significantly improve </a:t>
            </a:r>
            <a:r>
              <a:rPr lang="en-US" sz="1400" i="1" dirty="0"/>
              <a:t>remote monitoring of patients </a:t>
            </a:r>
            <a:r>
              <a:rPr lang="en-US" sz="1400" dirty="0"/>
              <a:t>and consequently foster better patient care as a result of their innovative solutions, and because of which we decide to publish them on MEDIGY.COM as a </a:t>
            </a:r>
            <a:r>
              <a:rPr lang="en-US" sz="1400" i="1" dirty="0"/>
              <a:t>product community. </a:t>
            </a:r>
            <a:r>
              <a:rPr lang="en-US" sz="1400" dirty="0"/>
              <a:t>Medigy recognizes them for the leadership, inventiveness, and ingenuity in products and services designed for RPM. </a:t>
            </a:r>
          </a:p>
        </p:txBody>
      </p:sp>
      <p:sp>
        <p:nvSpPr>
          <p:cNvPr id="21" name="Rectangle: Rounded Corners 4">
            <a:extLst>
              <a:ext uri="{FF2B5EF4-FFF2-40B4-BE49-F238E27FC236}">
                <a16:creationId xmlns:a16="http://schemas.microsoft.com/office/drawing/2014/main" id="{85C824D2-5A0E-4125-82A8-8404A1FD275D}"/>
              </a:ext>
            </a:extLst>
          </p:cNvPr>
          <p:cNvSpPr/>
          <p:nvPr/>
        </p:nvSpPr>
        <p:spPr>
          <a:xfrm>
            <a:off x="486642" y="4741691"/>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2" name="Rectangle 21">
            <a:extLst>
              <a:ext uri="{FF2B5EF4-FFF2-40B4-BE49-F238E27FC236}">
                <a16:creationId xmlns:a16="http://schemas.microsoft.com/office/drawing/2014/main" id="{FC1868DA-48E6-4E33-A71F-3489C16A5220}"/>
              </a:ext>
            </a:extLst>
          </p:cNvPr>
          <p:cNvSpPr/>
          <p:nvPr/>
        </p:nvSpPr>
        <p:spPr>
          <a:xfrm>
            <a:off x="486642" y="5326874"/>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3" name="TextBox 22">
            <a:extLst>
              <a:ext uri="{FF2B5EF4-FFF2-40B4-BE49-F238E27FC236}">
                <a16:creationId xmlns:a16="http://schemas.microsoft.com/office/drawing/2014/main" id="{1FC1A2FF-638F-4A5F-B25E-0A43384EB86B}"/>
              </a:ext>
            </a:extLst>
          </p:cNvPr>
          <p:cNvSpPr txBox="1"/>
          <p:nvPr/>
        </p:nvSpPr>
        <p:spPr>
          <a:xfrm>
            <a:off x="486642" y="4674133"/>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INNOVATION IN REMOTE PATIENT MONITORING 2021</a:t>
            </a:r>
          </a:p>
        </p:txBody>
      </p:sp>
      <p:sp>
        <p:nvSpPr>
          <p:cNvPr id="24" name="TextBox 23">
            <a:extLst>
              <a:ext uri="{FF2B5EF4-FFF2-40B4-BE49-F238E27FC236}">
                <a16:creationId xmlns:a16="http://schemas.microsoft.com/office/drawing/2014/main" id="{5450637A-C7F4-4557-A79D-7F2A650E0045}"/>
              </a:ext>
            </a:extLst>
          </p:cNvPr>
          <p:cNvSpPr txBox="1"/>
          <p:nvPr/>
        </p:nvSpPr>
        <p:spPr>
          <a:xfrm>
            <a:off x="486642" y="5734478"/>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491260" y="2889800"/>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491260" y="3474983"/>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491260" y="2822242"/>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BREAKTHROUGH IN VIRTUAL CARE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491260" y="3882587"/>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505114" y="917866"/>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505114" y="1503049"/>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505114" y="887252"/>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INSIGHT INNOVATION RECOGNITION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505114" y="1910653"/>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177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99479" y="1137129"/>
            <a:ext cx="6896643" cy="1600438"/>
          </a:xfrm>
          <a:prstGeom prst="rect">
            <a:avLst/>
          </a:prstGeom>
          <a:noFill/>
        </p:spPr>
        <p:txBody>
          <a:bodyPr wrap="square" rtlCol="0">
            <a:spAutoFit/>
          </a:bodyPr>
          <a:lstStyle/>
          <a:p>
            <a:r>
              <a:rPr lang="en-US" sz="1400" dirty="0"/>
              <a:t>The Medigy.com </a:t>
            </a:r>
            <a:r>
              <a:rPr lang="en-US" sz="1400" i="1" dirty="0"/>
              <a:t>Innovation in Telemedicine </a:t>
            </a:r>
            <a:r>
              <a:rPr lang="en-US" sz="1400" dirty="0"/>
              <a:t>recognition underscores the innovative technology and uniquely actionable product insights that organizations bring to the dynamic landscape of healthcare technologies. This recognition is for organizations whose innovative ideas in </a:t>
            </a:r>
            <a:r>
              <a:rPr lang="en-US" sz="1400" i="1" dirty="0"/>
              <a:t>Telemedicine </a:t>
            </a:r>
            <a:r>
              <a:rPr lang="en-US" sz="1400" dirty="0"/>
              <a:t>foster better patient care, and because of which we decide to publish them on MEDIGY.COM as a </a:t>
            </a:r>
            <a:r>
              <a:rPr lang="en-US" sz="1400" i="1" dirty="0"/>
              <a:t>product community. </a:t>
            </a:r>
            <a:r>
              <a:rPr lang="en-US" sz="1400" dirty="0"/>
              <a:t>Medigy recognizes them for the leadership, inventiveness, and ingenuity in products and services designed for Remote Patient Monitoring.</a:t>
            </a:r>
          </a:p>
        </p:txBody>
      </p:sp>
      <p:sp>
        <p:nvSpPr>
          <p:cNvPr id="19" name="TextBox 18">
            <a:extLst>
              <a:ext uri="{FF2B5EF4-FFF2-40B4-BE49-F238E27FC236}">
                <a16:creationId xmlns:a16="http://schemas.microsoft.com/office/drawing/2014/main" id="{D9410986-0A39-49D9-9704-DD6A457D396B}"/>
              </a:ext>
            </a:extLst>
          </p:cNvPr>
          <p:cNvSpPr txBox="1"/>
          <p:nvPr/>
        </p:nvSpPr>
        <p:spPr>
          <a:xfrm>
            <a:off x="4781005" y="2859979"/>
            <a:ext cx="6896643" cy="1815882"/>
          </a:xfrm>
          <a:prstGeom prst="rect">
            <a:avLst/>
          </a:prstGeom>
          <a:noFill/>
        </p:spPr>
        <p:txBody>
          <a:bodyPr wrap="square" rtlCol="0">
            <a:spAutoFit/>
          </a:bodyPr>
          <a:lstStyle/>
          <a:p>
            <a:r>
              <a:rPr lang="en-US" sz="1400" dirty="0"/>
              <a:t>The Medigy.com </a:t>
            </a:r>
            <a:r>
              <a:rPr lang="en-US" sz="1400" i="1" dirty="0"/>
              <a:t>Innovation in Chronic Care Management </a:t>
            </a:r>
            <a:r>
              <a:rPr lang="en-US" sz="1400" dirty="0"/>
              <a:t>recognition underscores the innovative technology and uniquely actionable product insights that organizations bring to the dynamic landscape of technology-enabled </a:t>
            </a:r>
            <a:r>
              <a:rPr lang="en-US" sz="1400" i="1" dirty="0"/>
              <a:t>Chronic Care Management </a:t>
            </a:r>
            <a:r>
              <a:rPr lang="en-US" sz="1400" dirty="0"/>
              <a:t>ecosystems. This recognition is for organizations whose innovative ideas in </a:t>
            </a:r>
            <a:r>
              <a:rPr lang="en-US" sz="1400" i="1" dirty="0"/>
              <a:t>CCM </a:t>
            </a:r>
            <a:r>
              <a:rPr lang="en-US" sz="1400" dirty="0"/>
              <a:t>foster better care of patients with chronic diseases through advanced- and tech-enabled solutions, and because of which we decide to publish them on MEDIGY.COM as a </a:t>
            </a:r>
            <a:r>
              <a:rPr lang="en-US" sz="1400" i="1" dirty="0"/>
              <a:t>product community. </a:t>
            </a:r>
            <a:r>
              <a:rPr lang="en-US" sz="1400" dirty="0"/>
              <a:t>Medigy recognizes them for the leadership, inventiveness, and ingenuity in products and services designed for Chronic Care Management. </a:t>
            </a:r>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514351" y="2873343"/>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514351" y="3458526"/>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514351" y="2805785"/>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INNOVATION IN CHRONIC CARE MANAGEMENT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514351" y="3866130"/>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INNOVATION IN TELEMEDICINE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7135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686382-B552-4ADD-A961-5F67719DFE57}"/>
              </a:ext>
            </a:extLst>
          </p:cNvPr>
          <p:cNvSpPr/>
          <p:nvPr/>
        </p:nvSpPr>
        <p:spPr>
          <a:xfrm>
            <a:off x="2388093" y="2618913"/>
            <a:ext cx="5717220" cy="170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Additional Inputs for Recognition Badges </a:t>
            </a:r>
          </a:p>
        </p:txBody>
      </p:sp>
    </p:spTree>
    <p:extLst>
      <p:ext uri="{BB962C8B-B14F-4D97-AF65-F5344CB8AC3E}">
        <p14:creationId xmlns:p14="http://schemas.microsoft.com/office/powerpoint/2010/main" val="222874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99479" y="1137129"/>
            <a:ext cx="6896643" cy="1384995"/>
          </a:xfrm>
          <a:prstGeom prst="rect">
            <a:avLst/>
          </a:prstGeom>
          <a:noFill/>
        </p:spPr>
        <p:txBody>
          <a:bodyPr wrap="square" rtlCol="0">
            <a:spAutoFit/>
          </a:bodyPr>
          <a:lstStyle/>
          <a:p>
            <a:r>
              <a:rPr lang="en-US" sz="1400" dirty="0"/>
              <a:t>This recognition badge is for technological innovations listed on Medigy, that reduce the financial burden on patients and help cut the cost of the overall medical treatment. </a:t>
            </a:r>
            <a:r>
              <a:rPr lang="en-GB" sz="1400" dirty="0"/>
              <a:t>The innovative technologies recognised for this award are such that they allow the Physicians to detect, treat/prevent chronic diseases sooner and reduce the burden of high costs on patients in the long run. This recognition is awarded based o the aim to </a:t>
            </a:r>
            <a:r>
              <a:rPr lang="en-GB" sz="1400" b="1" dirty="0"/>
              <a:t>reduce patient responsibility healthcare costs.</a:t>
            </a:r>
            <a:endParaRPr lang="en-US" sz="1400" dirty="0"/>
          </a:p>
        </p:txBody>
      </p:sp>
      <p:sp>
        <p:nvSpPr>
          <p:cNvPr id="19" name="TextBox 18">
            <a:extLst>
              <a:ext uri="{FF2B5EF4-FFF2-40B4-BE49-F238E27FC236}">
                <a16:creationId xmlns:a16="http://schemas.microsoft.com/office/drawing/2014/main" id="{D9410986-0A39-49D9-9704-DD6A457D396B}"/>
              </a:ext>
            </a:extLst>
          </p:cNvPr>
          <p:cNvSpPr txBox="1"/>
          <p:nvPr/>
        </p:nvSpPr>
        <p:spPr>
          <a:xfrm>
            <a:off x="4781005" y="2859979"/>
            <a:ext cx="6896643" cy="1384995"/>
          </a:xfrm>
          <a:prstGeom prst="rect">
            <a:avLst/>
          </a:prstGeom>
          <a:noFill/>
        </p:spPr>
        <p:txBody>
          <a:bodyPr wrap="square" rtlCol="0">
            <a:spAutoFit/>
          </a:bodyPr>
          <a:lstStyle/>
          <a:p>
            <a:r>
              <a:rPr lang="en-US" sz="1400" dirty="0"/>
              <a:t>This recognition badge is for innovative services and solutions listed on Medigy that help employers provide their employees with the best healthcare benefits in a cost-efficient manner. The digital and tech innovations will be recognized for their ability to provide great opportunity to the employers to give their employees better access to health services and a more personalized care. </a:t>
            </a:r>
            <a:r>
              <a:rPr lang="en-GB" sz="1400" dirty="0"/>
              <a:t>This recognition is awarded based o the aim to </a:t>
            </a:r>
            <a:r>
              <a:rPr lang="en-GB" sz="1400" b="1" dirty="0"/>
              <a:t>reduce healthcare costs.</a:t>
            </a:r>
            <a:endParaRPr lang="en-US" sz="1400" dirty="0"/>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514351" y="2873343"/>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514351" y="3458526"/>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328474" y="2775007"/>
            <a:ext cx="4113443"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Strategic Innovations In  Employer Healthcare Cost Reduction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514351" y="3866130"/>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Strategic Innovations In Patient Healthcare Cost Reduction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177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18" name="TextBox 17">
            <a:extLst>
              <a:ext uri="{FF2B5EF4-FFF2-40B4-BE49-F238E27FC236}">
                <a16:creationId xmlns:a16="http://schemas.microsoft.com/office/drawing/2014/main" id="{FD398715-D452-47ED-BAC7-71E044D861B9}"/>
              </a:ext>
            </a:extLst>
          </p:cNvPr>
          <p:cNvSpPr txBox="1"/>
          <p:nvPr/>
        </p:nvSpPr>
        <p:spPr>
          <a:xfrm>
            <a:off x="4799479" y="1137129"/>
            <a:ext cx="6896643" cy="1169551"/>
          </a:xfrm>
          <a:prstGeom prst="rect">
            <a:avLst/>
          </a:prstGeom>
          <a:noFill/>
        </p:spPr>
        <p:txBody>
          <a:bodyPr wrap="square" rtlCol="0">
            <a:spAutoFit/>
          </a:bodyPr>
          <a:lstStyle/>
          <a:p>
            <a:r>
              <a:rPr lang="en-US" sz="1400" dirty="0"/>
              <a:t>This recognition badge is to those innovative and disruptive technologies listed on Medigy that help any insurance company to reduce their healthcare costs. The innovations will be recognized for their ability to streamline the complex claims processing, providing accurate risk assessment to enhancing the customer experience. </a:t>
            </a:r>
            <a:r>
              <a:rPr lang="en-GB" sz="1400" dirty="0"/>
              <a:t>This recognition is awarded based o the aim to </a:t>
            </a:r>
            <a:r>
              <a:rPr lang="en-GB" sz="1400" b="1" dirty="0"/>
              <a:t>reduce healthcare costs.</a:t>
            </a:r>
            <a:endParaRPr lang="en-US" sz="1400" dirty="0"/>
          </a:p>
        </p:txBody>
      </p:sp>
      <p:sp>
        <p:nvSpPr>
          <p:cNvPr id="19" name="TextBox 18">
            <a:extLst>
              <a:ext uri="{FF2B5EF4-FFF2-40B4-BE49-F238E27FC236}">
                <a16:creationId xmlns:a16="http://schemas.microsoft.com/office/drawing/2014/main" id="{D9410986-0A39-49D9-9704-DD6A457D396B}"/>
              </a:ext>
            </a:extLst>
          </p:cNvPr>
          <p:cNvSpPr txBox="1"/>
          <p:nvPr/>
        </p:nvSpPr>
        <p:spPr>
          <a:xfrm>
            <a:off x="4781005" y="2859979"/>
            <a:ext cx="6896643" cy="1384995"/>
          </a:xfrm>
          <a:prstGeom prst="rect">
            <a:avLst/>
          </a:prstGeom>
          <a:noFill/>
        </p:spPr>
        <p:txBody>
          <a:bodyPr wrap="square" rtlCol="0">
            <a:spAutoFit/>
          </a:bodyPr>
          <a:lstStyle/>
          <a:p>
            <a:r>
              <a:rPr lang="en-US" sz="1400" dirty="0"/>
              <a:t>This recognition badge is to those breakthrough technological innovations listed on Medigy that help TPAs (Third Party Administrators) provide the employers/care providers with broad range of services whilst being cost efficient. Such innovations should be able to help TPAs efficiently carry out an array of administrative tasks such as underwriting, </a:t>
            </a:r>
            <a:r>
              <a:rPr lang="en-GB" sz="1400" dirty="0"/>
              <a:t>eligibility verification, claims processing, utilization review and case management cost effectively. This recognition is awarded based o the aim to </a:t>
            </a:r>
            <a:r>
              <a:rPr lang="en-GB" sz="1400" b="1" dirty="0"/>
              <a:t>reduce healthcare costs.</a:t>
            </a:r>
            <a:endParaRPr lang="en-US" sz="1400" dirty="0"/>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514351" y="2873343"/>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514351" y="3458526"/>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328474" y="2775007"/>
            <a:ext cx="4113443"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Strategic Innovations In  TPA Healthcare Cost Reduction 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514351" y="3866130"/>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Strategic Innovations In Insurer Healthcare Cost Reduction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56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600768-283C-4E30-8D7B-7892F32281C4}"/>
              </a:ext>
            </a:extLst>
          </p:cNvPr>
          <p:cNvSpPr txBox="1"/>
          <p:nvPr/>
        </p:nvSpPr>
        <p:spPr>
          <a:xfrm>
            <a:off x="514351" y="280012"/>
            <a:ext cx="10991850" cy="646331"/>
          </a:xfrm>
          <a:prstGeom prst="rect">
            <a:avLst/>
          </a:prstGeom>
          <a:noFill/>
        </p:spPr>
        <p:txBody>
          <a:bodyPr wrap="square" rtlCol="0">
            <a:spAutoFit/>
          </a:bodyPr>
          <a:lstStyle/>
          <a:p>
            <a:r>
              <a:rPr lang="en-US" b="1" dirty="0"/>
              <a:t>Digital Badges in Healthcare Technologies: The 21</a:t>
            </a:r>
            <a:r>
              <a:rPr lang="en-US" b="1" baseline="30000" dirty="0"/>
              <a:t>st</a:t>
            </a:r>
            <a:r>
              <a:rPr lang="en-US" b="1" dirty="0"/>
              <a:t> Century Credential</a:t>
            </a:r>
          </a:p>
          <a:p>
            <a:endParaRPr lang="en-IN" b="1" dirty="0"/>
          </a:p>
        </p:txBody>
      </p:sp>
      <p:sp>
        <p:nvSpPr>
          <p:cNvPr id="25" name="Rectangle: Rounded Corners 4">
            <a:extLst>
              <a:ext uri="{FF2B5EF4-FFF2-40B4-BE49-F238E27FC236}">
                <a16:creationId xmlns:a16="http://schemas.microsoft.com/office/drawing/2014/main" id="{85C824D2-5A0E-4125-82A8-8404A1FD275D}"/>
              </a:ext>
            </a:extLst>
          </p:cNvPr>
          <p:cNvSpPr/>
          <p:nvPr/>
        </p:nvSpPr>
        <p:spPr>
          <a:xfrm>
            <a:off x="514351" y="2873343"/>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26" name="Rectangle 25">
            <a:extLst>
              <a:ext uri="{FF2B5EF4-FFF2-40B4-BE49-F238E27FC236}">
                <a16:creationId xmlns:a16="http://schemas.microsoft.com/office/drawing/2014/main" id="{FC1868DA-48E6-4E33-A71F-3489C16A5220}"/>
              </a:ext>
            </a:extLst>
          </p:cNvPr>
          <p:cNvSpPr/>
          <p:nvPr/>
        </p:nvSpPr>
        <p:spPr>
          <a:xfrm>
            <a:off x="514351" y="3458526"/>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27" name="TextBox 26">
            <a:extLst>
              <a:ext uri="{FF2B5EF4-FFF2-40B4-BE49-F238E27FC236}">
                <a16:creationId xmlns:a16="http://schemas.microsoft.com/office/drawing/2014/main" id="{1FC1A2FF-638F-4A5F-B25E-0A43384EB86B}"/>
              </a:ext>
            </a:extLst>
          </p:cNvPr>
          <p:cNvSpPr txBox="1"/>
          <p:nvPr/>
        </p:nvSpPr>
        <p:spPr>
          <a:xfrm>
            <a:off x="328474" y="2775007"/>
            <a:ext cx="4113443"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Innovative Care Reliability in Reduced Readmission Rates2021</a:t>
            </a:r>
          </a:p>
        </p:txBody>
      </p:sp>
      <p:sp>
        <p:nvSpPr>
          <p:cNvPr id="28" name="TextBox 27">
            <a:extLst>
              <a:ext uri="{FF2B5EF4-FFF2-40B4-BE49-F238E27FC236}">
                <a16:creationId xmlns:a16="http://schemas.microsoft.com/office/drawing/2014/main" id="{5450637A-C7F4-4557-A79D-7F2A650E0045}"/>
              </a:ext>
            </a:extLst>
          </p:cNvPr>
          <p:cNvSpPr txBox="1"/>
          <p:nvPr/>
        </p:nvSpPr>
        <p:spPr>
          <a:xfrm>
            <a:off x="514351" y="3866130"/>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29" name="Rectangle: Rounded Corners 4">
            <a:extLst>
              <a:ext uri="{FF2B5EF4-FFF2-40B4-BE49-F238E27FC236}">
                <a16:creationId xmlns:a16="http://schemas.microsoft.com/office/drawing/2014/main" id="{85C824D2-5A0E-4125-82A8-8404A1FD275D}"/>
              </a:ext>
            </a:extLst>
          </p:cNvPr>
          <p:cNvSpPr/>
          <p:nvPr/>
        </p:nvSpPr>
        <p:spPr>
          <a:xfrm>
            <a:off x="500497" y="1039925"/>
            <a:ext cx="3927566" cy="16339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latin typeface="Corbel" panose="020B0503020204020204" pitchFamily="34" charset="0"/>
            </a:endParaRPr>
          </a:p>
        </p:txBody>
      </p:sp>
      <p:sp>
        <p:nvSpPr>
          <p:cNvPr id="30" name="Rectangle 29">
            <a:extLst>
              <a:ext uri="{FF2B5EF4-FFF2-40B4-BE49-F238E27FC236}">
                <a16:creationId xmlns:a16="http://schemas.microsoft.com/office/drawing/2014/main" id="{FC1868DA-48E6-4E33-A71F-3489C16A5220}"/>
              </a:ext>
            </a:extLst>
          </p:cNvPr>
          <p:cNvSpPr/>
          <p:nvPr/>
        </p:nvSpPr>
        <p:spPr>
          <a:xfrm>
            <a:off x="500497" y="1625108"/>
            <a:ext cx="3927566" cy="392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40000"/>
                    <a:lumOff val="60000"/>
                  </a:schemeClr>
                </a:solidFill>
                <a:latin typeface="Corbel" panose="020B0503020204020204" pitchFamily="34" charset="0"/>
              </a:rPr>
              <a:t>FEATURED ON</a:t>
            </a:r>
          </a:p>
        </p:txBody>
      </p:sp>
      <p:sp>
        <p:nvSpPr>
          <p:cNvPr id="31" name="TextBox 30">
            <a:extLst>
              <a:ext uri="{FF2B5EF4-FFF2-40B4-BE49-F238E27FC236}">
                <a16:creationId xmlns:a16="http://schemas.microsoft.com/office/drawing/2014/main" id="{1FC1A2FF-638F-4A5F-B25E-0A43384EB86B}"/>
              </a:ext>
            </a:extLst>
          </p:cNvPr>
          <p:cNvSpPr txBox="1"/>
          <p:nvPr/>
        </p:nvSpPr>
        <p:spPr>
          <a:xfrm>
            <a:off x="500497" y="972367"/>
            <a:ext cx="3927566" cy="677108"/>
          </a:xfrm>
          <a:prstGeom prst="rect">
            <a:avLst/>
          </a:prstGeom>
          <a:noFill/>
        </p:spPr>
        <p:txBody>
          <a:bodyPr wrap="square" rtlCol="0">
            <a:spAutoFit/>
          </a:bodyPr>
          <a:lstStyle/>
          <a:p>
            <a:pPr algn="ctr"/>
            <a:r>
              <a:rPr lang="en-US" sz="1900" dirty="0">
                <a:latin typeface="Aharoni" panose="02010803020104030203" pitchFamily="2" charset="-79"/>
                <a:cs typeface="Aharoni" panose="02010803020104030203" pitchFamily="2" charset="-79"/>
              </a:rPr>
              <a:t>Strategic Innovations In Provider Healthcare Cost Reduction 2021</a:t>
            </a:r>
          </a:p>
        </p:txBody>
      </p:sp>
      <p:sp>
        <p:nvSpPr>
          <p:cNvPr id="32" name="TextBox 31">
            <a:extLst>
              <a:ext uri="{FF2B5EF4-FFF2-40B4-BE49-F238E27FC236}">
                <a16:creationId xmlns:a16="http://schemas.microsoft.com/office/drawing/2014/main" id="{5450637A-C7F4-4557-A79D-7F2A650E0045}"/>
              </a:ext>
            </a:extLst>
          </p:cNvPr>
          <p:cNvSpPr txBox="1"/>
          <p:nvPr/>
        </p:nvSpPr>
        <p:spPr>
          <a:xfrm>
            <a:off x="500497" y="2032712"/>
            <a:ext cx="3927566" cy="707886"/>
          </a:xfrm>
          <a:prstGeom prst="rect">
            <a:avLst/>
          </a:prstGeom>
          <a:noFill/>
        </p:spPr>
        <p:txBody>
          <a:bodyPr wrap="square" rtlCol="0">
            <a:spAutoFit/>
          </a:bodyPr>
          <a:lstStyle/>
          <a:p>
            <a:pPr algn="ctr"/>
            <a:r>
              <a:rPr lang="en-US" sz="4000" dirty="0">
                <a:latin typeface="Corbel" panose="020B0503020204020204" pitchFamily="34" charset="0"/>
              </a:rPr>
              <a:t>M E D I G Y.com</a:t>
            </a:r>
            <a:endParaRPr lang="en-US" sz="4000"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153E8423-38D1-468A-AACC-1A09F3977A54}"/>
              </a:ext>
            </a:extLst>
          </p:cNvPr>
          <p:cNvSpPr txBox="1"/>
          <p:nvPr/>
        </p:nvSpPr>
        <p:spPr>
          <a:xfrm>
            <a:off x="4781004" y="1086552"/>
            <a:ext cx="6896643" cy="1600438"/>
          </a:xfrm>
          <a:prstGeom prst="rect">
            <a:avLst/>
          </a:prstGeom>
          <a:noFill/>
        </p:spPr>
        <p:txBody>
          <a:bodyPr wrap="square" rtlCol="0">
            <a:spAutoFit/>
          </a:bodyPr>
          <a:lstStyle/>
          <a:p>
            <a:r>
              <a:rPr lang="en-US" sz="1400" dirty="0"/>
              <a:t>This recognition award is for innovations that help care providers with the proper treatment plan that is cost effective but also provide an opportunity to deliver quality care focused on outcomes that matters to patients the most. The identified technologies or innovations should be effective enough to access the efficient payment models for continuum of care such that the care providers can easily integrate care delivery across various facilities in a cost-effective manner without them having to bear the cost. </a:t>
            </a:r>
            <a:r>
              <a:rPr lang="en-GB" sz="1400" dirty="0"/>
              <a:t>This recognition is awarded based on the aim to </a:t>
            </a:r>
            <a:r>
              <a:rPr lang="en-GB" sz="1400" b="1" dirty="0"/>
              <a:t>reduce physician burnout and reduce healthcare cost.</a:t>
            </a:r>
            <a:endParaRPr lang="en-US" sz="1400" dirty="0"/>
          </a:p>
        </p:txBody>
      </p:sp>
      <p:sp>
        <p:nvSpPr>
          <p:cNvPr id="16" name="TextBox 15">
            <a:extLst>
              <a:ext uri="{FF2B5EF4-FFF2-40B4-BE49-F238E27FC236}">
                <a16:creationId xmlns:a16="http://schemas.microsoft.com/office/drawing/2014/main" id="{7FF201D2-874C-4460-ADF1-09F2AF3A549B}"/>
              </a:ext>
            </a:extLst>
          </p:cNvPr>
          <p:cNvSpPr txBox="1"/>
          <p:nvPr/>
        </p:nvSpPr>
        <p:spPr>
          <a:xfrm>
            <a:off x="4781005" y="2859979"/>
            <a:ext cx="6896643" cy="1600438"/>
          </a:xfrm>
          <a:prstGeom prst="rect">
            <a:avLst/>
          </a:prstGeom>
          <a:noFill/>
        </p:spPr>
        <p:txBody>
          <a:bodyPr wrap="square" rtlCol="0">
            <a:spAutoFit/>
          </a:bodyPr>
          <a:lstStyle/>
          <a:p>
            <a:r>
              <a:rPr lang="en-US" sz="1400" dirty="0"/>
              <a:t>This recognition award is for breakthrough tech innovations listed on Medigy that help care facilities with the strategies to reduce the rate and cost of readmissions. The innovations should be such that they help care providers with measures to device strategies like HRRP (hospital readmission reduction program) such that care facilities can </a:t>
            </a:r>
            <a:r>
              <a:rPr lang="en-GB" sz="1400" dirty="0"/>
              <a:t>improve communication and care coordination to better engage patients and providers in discharge plans and, in turn, reduce avoidable readmissions. This recognition is awarded based o the aim to </a:t>
            </a:r>
            <a:r>
              <a:rPr lang="en-GB" sz="1400" b="1" dirty="0"/>
              <a:t>reduce healthcare cost and reduce physician burnout. </a:t>
            </a:r>
            <a:endParaRPr lang="en-US" sz="1400" dirty="0"/>
          </a:p>
        </p:txBody>
      </p:sp>
    </p:spTree>
    <p:extLst>
      <p:ext uri="{BB962C8B-B14F-4D97-AF65-F5344CB8AC3E}">
        <p14:creationId xmlns:p14="http://schemas.microsoft.com/office/powerpoint/2010/main" val="260219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3103</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Calibri</vt:lpstr>
      <vt:lpstr>Calibri Light</vt:lpstr>
      <vt:lpstr>Corbel</vt:lpstr>
      <vt:lpstr>Times New Roman</vt:lpstr>
      <vt:lpstr>Office Theme</vt:lpstr>
      <vt:lpstr>Medigy.com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Medigy.com</dc:title>
  <dc:creator>Shahid Shah</dc:creator>
  <cp:lastModifiedBy>Radhika</cp:lastModifiedBy>
  <cp:revision>127</cp:revision>
  <dcterms:created xsi:type="dcterms:W3CDTF">2021-02-06T14:56:18Z</dcterms:created>
  <dcterms:modified xsi:type="dcterms:W3CDTF">2021-05-16T19:42:29Z</dcterms:modified>
</cp:coreProperties>
</file>