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Corbel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gmScP8PZl7wILf/ZIRX0JzwToJ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Corbel-bold.fntdata"/><Relationship Id="rId21" Type="http://schemas.openxmlformats.org/officeDocument/2006/relationships/font" Target="fonts/Corbel-regular.fntdata"/><Relationship Id="rId24" Type="http://schemas.openxmlformats.org/officeDocument/2006/relationships/font" Target="fonts/Corbel-boldItalic.fntdata"/><Relationship Id="rId23" Type="http://schemas.openxmlformats.org/officeDocument/2006/relationships/font" Target="fonts/Corbel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blog.capterra.com/website-content-examples-build-authority/" TargetMode="External"/><Relationship Id="rId4" Type="http://schemas.openxmlformats.org/officeDocument/2006/relationships/hyperlink" Target="https://www.slideshare.net/D2LBarry/badges-and-certificates-with-the-brightspace-awards-tool-81856531" TargetMode="External"/><Relationship Id="rId5" Type="http://schemas.openxmlformats.org/officeDocument/2006/relationships/hyperlink" Target="https://www.datapine.co.uk/kpi-examples-and-templates/healthcar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>
            <p:ph type="ctrTitle"/>
          </p:nvPr>
        </p:nvSpPr>
        <p:spPr>
          <a:xfrm>
            <a:off x="3045368" y="2043663"/>
            <a:ext cx="6105194" cy="2031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Medigy.com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3045368" y="4074718"/>
            <a:ext cx="6105194" cy="1287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>
                <a:solidFill>
                  <a:srgbClr val="FFFFFF"/>
                </a:solidFill>
              </a:rPr>
              <a:t>Awards badges r</a:t>
            </a:r>
            <a:r>
              <a:rPr lang="en-US">
                <a:solidFill>
                  <a:srgbClr val="FFFFFF"/>
                </a:solidFill>
              </a:rPr>
              <a:t>ecognizing worthy innovators disrupting healthcare through positive change.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"/>
          <p:cNvSpPr txBox="1"/>
          <p:nvPr/>
        </p:nvSpPr>
        <p:spPr>
          <a:xfrm>
            <a:off x="514351" y="280012"/>
            <a:ext cx="109918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Badges in Healthcare Technologies: The 21</a:t>
            </a:r>
            <a:r>
              <a:rPr b="1" baseline="30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Century Credential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0"/>
          <p:cNvSpPr/>
          <p:nvPr/>
        </p:nvSpPr>
        <p:spPr>
          <a:xfrm>
            <a:off x="514351" y="2873343"/>
            <a:ext cx="3927566" cy="1633941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9" name="Google Shape;219;p10"/>
          <p:cNvSpPr/>
          <p:nvPr/>
        </p:nvSpPr>
        <p:spPr>
          <a:xfrm>
            <a:off x="514351" y="3458526"/>
            <a:ext cx="3927566" cy="3929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3C6E7"/>
                </a:solidFill>
                <a:latin typeface="Corbel"/>
                <a:ea typeface="Corbel"/>
                <a:cs typeface="Corbel"/>
                <a:sym typeface="Corbel"/>
              </a:rPr>
              <a:t>FEATURED ON</a:t>
            </a:r>
            <a:endParaRPr/>
          </a:p>
        </p:txBody>
      </p:sp>
      <p:sp>
        <p:nvSpPr>
          <p:cNvPr id="220" name="Google Shape;220;p10"/>
          <p:cNvSpPr txBox="1"/>
          <p:nvPr/>
        </p:nvSpPr>
        <p:spPr>
          <a:xfrm>
            <a:off x="328474" y="2775007"/>
            <a:ext cx="4113443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Early Detection &amp; Diagnosis Breakthrough Technologies 2021</a:t>
            </a:r>
            <a:endParaRPr/>
          </a:p>
        </p:txBody>
      </p:sp>
      <p:sp>
        <p:nvSpPr>
          <p:cNvPr id="221" name="Google Shape;221;p10"/>
          <p:cNvSpPr txBox="1"/>
          <p:nvPr/>
        </p:nvSpPr>
        <p:spPr>
          <a:xfrm>
            <a:off x="514351" y="3866130"/>
            <a:ext cx="392756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 E D I G Y.com</a:t>
            </a:r>
            <a:endParaRPr sz="40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222" name="Google Shape;222;p10"/>
          <p:cNvSpPr/>
          <p:nvPr/>
        </p:nvSpPr>
        <p:spPr>
          <a:xfrm>
            <a:off x="500497" y="1039925"/>
            <a:ext cx="3927566" cy="1633941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3" name="Google Shape;223;p10"/>
          <p:cNvSpPr/>
          <p:nvPr/>
        </p:nvSpPr>
        <p:spPr>
          <a:xfrm>
            <a:off x="500497" y="1625108"/>
            <a:ext cx="3927566" cy="3929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3C6E7"/>
                </a:solidFill>
                <a:latin typeface="Corbel"/>
                <a:ea typeface="Corbel"/>
                <a:cs typeface="Corbel"/>
                <a:sym typeface="Corbel"/>
              </a:rPr>
              <a:t>FEATURED ON</a:t>
            </a:r>
            <a:endParaRPr/>
          </a:p>
        </p:txBody>
      </p:sp>
      <p:sp>
        <p:nvSpPr>
          <p:cNvPr id="224" name="Google Shape;224;p10"/>
          <p:cNvSpPr txBox="1"/>
          <p:nvPr/>
        </p:nvSpPr>
        <p:spPr>
          <a:xfrm>
            <a:off x="500497" y="972367"/>
            <a:ext cx="3927566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I</a:t>
            </a:r>
            <a:r>
              <a:rPr lang="en-US" sz="19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nnovation in Reduction </a:t>
            </a:r>
            <a:br>
              <a:rPr lang="en-US" sz="19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</a:br>
            <a:r>
              <a:rPr lang="en-US" sz="19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of Patient Wait Time 2021</a:t>
            </a:r>
            <a:endParaRPr/>
          </a:p>
        </p:txBody>
      </p:sp>
      <p:sp>
        <p:nvSpPr>
          <p:cNvPr id="225" name="Google Shape;225;p10"/>
          <p:cNvSpPr txBox="1"/>
          <p:nvPr/>
        </p:nvSpPr>
        <p:spPr>
          <a:xfrm>
            <a:off x="500497" y="2032712"/>
            <a:ext cx="392756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 E D I G Y.com</a:t>
            </a:r>
            <a:endParaRPr sz="40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226" name="Google Shape;226;p10"/>
          <p:cNvSpPr txBox="1"/>
          <p:nvPr/>
        </p:nvSpPr>
        <p:spPr>
          <a:xfrm>
            <a:off x="4977793" y="2962511"/>
            <a:ext cx="6896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Recognizing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innovations that drive transformational change in how and when early chronic illnesses are diagnosed. The technology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hould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elp care providers with detection at the earliest possible point at which an intervention might be made, reducing the probability of any late-stage condition and ultimately increasing the chances of patient survival.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0"/>
          <p:cNvSpPr txBox="1"/>
          <p:nvPr/>
        </p:nvSpPr>
        <p:spPr>
          <a:xfrm>
            <a:off x="4977793" y="1171750"/>
            <a:ext cx="689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Identifying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innovative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disruptors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specializing in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tech solutions that help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educ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patient wait time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"/>
          <p:cNvSpPr txBox="1"/>
          <p:nvPr/>
        </p:nvSpPr>
        <p:spPr>
          <a:xfrm>
            <a:off x="514351" y="280012"/>
            <a:ext cx="109918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Badges in Healthcare Technologies: The 21</a:t>
            </a:r>
            <a:r>
              <a:rPr b="1" baseline="30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Century Credential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1"/>
          <p:cNvSpPr/>
          <p:nvPr/>
        </p:nvSpPr>
        <p:spPr>
          <a:xfrm>
            <a:off x="500497" y="1039925"/>
            <a:ext cx="3927566" cy="1633941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4" name="Google Shape;234;p11"/>
          <p:cNvSpPr/>
          <p:nvPr/>
        </p:nvSpPr>
        <p:spPr>
          <a:xfrm>
            <a:off x="500497" y="1625108"/>
            <a:ext cx="3927566" cy="3929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3C6E7"/>
                </a:solidFill>
                <a:latin typeface="Corbel"/>
                <a:ea typeface="Corbel"/>
                <a:cs typeface="Corbel"/>
                <a:sym typeface="Corbel"/>
              </a:rPr>
              <a:t>FEATURED ON</a:t>
            </a:r>
            <a:endParaRPr/>
          </a:p>
        </p:txBody>
      </p:sp>
      <p:sp>
        <p:nvSpPr>
          <p:cNvPr id="235" name="Google Shape;235;p11"/>
          <p:cNvSpPr txBox="1"/>
          <p:nvPr/>
        </p:nvSpPr>
        <p:spPr>
          <a:xfrm>
            <a:off x="500497" y="972367"/>
            <a:ext cx="3927566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Breakthrough Innovation to Curb Medical Errors 2021</a:t>
            </a:r>
            <a:endParaRPr/>
          </a:p>
        </p:txBody>
      </p:sp>
      <p:sp>
        <p:nvSpPr>
          <p:cNvPr id="236" name="Google Shape;236;p11"/>
          <p:cNvSpPr txBox="1"/>
          <p:nvPr/>
        </p:nvSpPr>
        <p:spPr>
          <a:xfrm>
            <a:off x="500497" y="2032712"/>
            <a:ext cx="392756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 E D I G Y.com</a:t>
            </a:r>
            <a:endParaRPr sz="40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237" name="Google Shape;237;p11"/>
          <p:cNvSpPr txBox="1"/>
          <p:nvPr/>
        </p:nvSpPr>
        <p:spPr>
          <a:xfrm>
            <a:off x="5039937" y="2959672"/>
            <a:ext cx="68966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1"/>
          <p:cNvSpPr txBox="1"/>
          <p:nvPr/>
        </p:nvSpPr>
        <p:spPr>
          <a:xfrm>
            <a:off x="5039937" y="1389009"/>
            <a:ext cx="689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Shining a light on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innovative technologies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 reduce and prevent medical mistakes and improve patient safety.</a:t>
            </a:r>
            <a:endParaRPr b="0" i="0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11"/>
          <p:cNvSpPr txBox="1"/>
          <p:nvPr/>
        </p:nvSpPr>
        <p:spPr>
          <a:xfrm>
            <a:off x="5039936" y="3574880"/>
            <a:ext cx="689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Recognizing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innovative technologies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help prevent suicid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patients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mitigat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caregiver burnout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1"/>
          <p:cNvSpPr/>
          <p:nvPr/>
        </p:nvSpPr>
        <p:spPr>
          <a:xfrm>
            <a:off x="441298" y="3429000"/>
            <a:ext cx="3927566" cy="1633941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1" name="Google Shape;241;p11"/>
          <p:cNvSpPr/>
          <p:nvPr/>
        </p:nvSpPr>
        <p:spPr>
          <a:xfrm>
            <a:off x="441298" y="4014183"/>
            <a:ext cx="3927566" cy="3929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3C6E7"/>
                </a:solidFill>
                <a:latin typeface="Corbel"/>
                <a:ea typeface="Corbel"/>
                <a:cs typeface="Corbel"/>
                <a:sym typeface="Corbel"/>
              </a:rPr>
              <a:t>FEATURED ON</a:t>
            </a:r>
            <a:endParaRPr/>
          </a:p>
        </p:txBody>
      </p:sp>
      <p:sp>
        <p:nvSpPr>
          <p:cNvPr id="242" name="Google Shape;242;p11"/>
          <p:cNvSpPr txBox="1"/>
          <p:nvPr/>
        </p:nvSpPr>
        <p:spPr>
          <a:xfrm>
            <a:off x="255421" y="3330664"/>
            <a:ext cx="4113443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Innovative Approach to Suicide Prevention 2021</a:t>
            </a:r>
            <a:endParaRPr/>
          </a:p>
        </p:txBody>
      </p:sp>
      <p:sp>
        <p:nvSpPr>
          <p:cNvPr id="243" name="Google Shape;243;p11"/>
          <p:cNvSpPr txBox="1"/>
          <p:nvPr/>
        </p:nvSpPr>
        <p:spPr>
          <a:xfrm>
            <a:off x="441298" y="4421787"/>
            <a:ext cx="392756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 E D I G Y.com</a:t>
            </a:r>
            <a:endParaRPr sz="40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2"/>
          <p:cNvSpPr txBox="1"/>
          <p:nvPr/>
        </p:nvSpPr>
        <p:spPr>
          <a:xfrm>
            <a:off x="514351" y="280012"/>
            <a:ext cx="109918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Badges in Healthcare Technologies: The 21</a:t>
            </a:r>
            <a:r>
              <a:rPr b="1" baseline="30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Century Credential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2"/>
          <p:cNvSpPr/>
          <p:nvPr/>
        </p:nvSpPr>
        <p:spPr>
          <a:xfrm>
            <a:off x="514351" y="2975188"/>
            <a:ext cx="3927566" cy="1633941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0" name="Google Shape;250;p12"/>
          <p:cNvSpPr/>
          <p:nvPr/>
        </p:nvSpPr>
        <p:spPr>
          <a:xfrm>
            <a:off x="514351" y="3553961"/>
            <a:ext cx="3927566" cy="3993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3C6E7"/>
                </a:solidFill>
                <a:latin typeface="Corbel"/>
                <a:ea typeface="Corbel"/>
                <a:cs typeface="Corbel"/>
                <a:sym typeface="Corbel"/>
              </a:rPr>
              <a:t>FEATURED ON</a:t>
            </a:r>
            <a:endParaRPr/>
          </a:p>
        </p:txBody>
      </p:sp>
      <p:sp>
        <p:nvSpPr>
          <p:cNvPr id="251" name="Google Shape;251;p12"/>
          <p:cNvSpPr txBox="1"/>
          <p:nvPr/>
        </p:nvSpPr>
        <p:spPr>
          <a:xfrm>
            <a:off x="514351" y="2907630"/>
            <a:ext cx="392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Innovate Integration of </a:t>
            </a:r>
            <a:r>
              <a:rPr lang="en-US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T</a:t>
            </a:r>
            <a:r>
              <a:rPr lang="en-US" sz="14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echnology and </a:t>
            </a:r>
            <a:r>
              <a:rPr lang="en-US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P</a:t>
            </a:r>
            <a:r>
              <a:rPr lang="en-US" sz="14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ractice </a:t>
            </a:r>
            <a:br>
              <a:rPr lang="en-US" sz="14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</a:br>
            <a:r>
              <a:rPr lang="en-US" sz="14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in Enhancing </a:t>
            </a:r>
            <a:r>
              <a:rPr lang="en-US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Population Health</a:t>
            </a:r>
            <a:r>
              <a:rPr lang="en-US" sz="14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 2021</a:t>
            </a:r>
            <a:endParaRPr/>
          </a:p>
        </p:txBody>
      </p:sp>
      <p:sp>
        <p:nvSpPr>
          <p:cNvPr id="252" name="Google Shape;252;p12"/>
          <p:cNvSpPr txBox="1"/>
          <p:nvPr/>
        </p:nvSpPr>
        <p:spPr>
          <a:xfrm>
            <a:off x="514351" y="3967975"/>
            <a:ext cx="392756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 E D I G Y.com</a:t>
            </a:r>
            <a:endParaRPr sz="40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253" name="Google Shape;253;p12"/>
          <p:cNvSpPr/>
          <p:nvPr/>
        </p:nvSpPr>
        <p:spPr>
          <a:xfrm>
            <a:off x="500497" y="1039925"/>
            <a:ext cx="3927566" cy="1633941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4" name="Google Shape;254;p12"/>
          <p:cNvSpPr/>
          <p:nvPr/>
        </p:nvSpPr>
        <p:spPr>
          <a:xfrm>
            <a:off x="500497" y="1625108"/>
            <a:ext cx="3927566" cy="3929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3C6E7"/>
                </a:solidFill>
                <a:latin typeface="Corbel"/>
                <a:ea typeface="Corbel"/>
                <a:cs typeface="Corbel"/>
                <a:sym typeface="Corbel"/>
              </a:rPr>
              <a:t>FEATURED ON</a:t>
            </a:r>
            <a:endParaRPr/>
          </a:p>
        </p:txBody>
      </p:sp>
      <p:sp>
        <p:nvSpPr>
          <p:cNvPr id="255" name="Google Shape;255;p12"/>
          <p:cNvSpPr txBox="1"/>
          <p:nvPr/>
        </p:nvSpPr>
        <p:spPr>
          <a:xfrm>
            <a:off x="500497" y="972367"/>
            <a:ext cx="3927566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Breakthrough Technology in the Reduction of HAI 2021</a:t>
            </a:r>
            <a:endParaRPr/>
          </a:p>
        </p:txBody>
      </p:sp>
      <p:sp>
        <p:nvSpPr>
          <p:cNvPr id="256" name="Google Shape;256;p12"/>
          <p:cNvSpPr txBox="1"/>
          <p:nvPr/>
        </p:nvSpPr>
        <p:spPr>
          <a:xfrm>
            <a:off x="500497" y="2032712"/>
            <a:ext cx="392756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 E D I G Y.com</a:t>
            </a:r>
            <a:endParaRPr sz="40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257" name="Google Shape;257;p12"/>
          <p:cNvSpPr txBox="1"/>
          <p:nvPr/>
        </p:nvSpPr>
        <p:spPr>
          <a:xfrm>
            <a:off x="5026809" y="1171750"/>
            <a:ext cx="6896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Recognizing solutions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prevent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ospital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cquired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nfections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(HAI)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especially during pandemics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by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efficiently tracking, containing and preventing the spread of pathogens at a hospital level.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2"/>
          <p:cNvSpPr txBox="1"/>
          <p:nvPr/>
        </p:nvSpPr>
        <p:spPr>
          <a:xfrm>
            <a:off x="5026809" y="3120410"/>
            <a:ext cx="6896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Spotlighting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technologies and practices that support population health initiatives to enhance patients’ health and well-being. The initiatives should take a comprehensive view of the community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’s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needs,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reducing racial and ethnic disparities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p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utting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patients first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thereby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population health.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3"/>
          <p:cNvSpPr txBox="1"/>
          <p:nvPr/>
        </p:nvSpPr>
        <p:spPr>
          <a:xfrm>
            <a:off x="514351" y="280012"/>
            <a:ext cx="109918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Badges in Healthcare Technologies: The 21</a:t>
            </a:r>
            <a:r>
              <a:rPr b="1" baseline="30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Century Credential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3"/>
          <p:cNvSpPr/>
          <p:nvPr/>
        </p:nvSpPr>
        <p:spPr>
          <a:xfrm>
            <a:off x="500497" y="1039925"/>
            <a:ext cx="3927566" cy="1633941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5" name="Google Shape;265;p13"/>
          <p:cNvSpPr/>
          <p:nvPr/>
        </p:nvSpPr>
        <p:spPr>
          <a:xfrm>
            <a:off x="500497" y="1618698"/>
            <a:ext cx="3927566" cy="3993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3C6E7"/>
                </a:solidFill>
                <a:latin typeface="Corbel"/>
                <a:ea typeface="Corbel"/>
                <a:cs typeface="Corbel"/>
                <a:sym typeface="Corbel"/>
              </a:rPr>
              <a:t>FEATURED ON</a:t>
            </a:r>
            <a:endParaRPr/>
          </a:p>
        </p:txBody>
      </p:sp>
      <p:sp>
        <p:nvSpPr>
          <p:cNvPr id="266" name="Google Shape;266;p13"/>
          <p:cNvSpPr txBox="1"/>
          <p:nvPr/>
        </p:nvSpPr>
        <p:spPr>
          <a:xfrm>
            <a:off x="500497" y="972367"/>
            <a:ext cx="3927566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Care Provider with an Efficient BOR 2021</a:t>
            </a:r>
            <a:endParaRPr/>
          </a:p>
        </p:txBody>
      </p:sp>
      <p:sp>
        <p:nvSpPr>
          <p:cNvPr id="267" name="Google Shape;267;p13"/>
          <p:cNvSpPr txBox="1"/>
          <p:nvPr/>
        </p:nvSpPr>
        <p:spPr>
          <a:xfrm>
            <a:off x="500497" y="2032712"/>
            <a:ext cx="392756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 E D I G Y.com</a:t>
            </a:r>
            <a:endParaRPr sz="40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268" name="Google Shape;268;p13"/>
          <p:cNvSpPr/>
          <p:nvPr/>
        </p:nvSpPr>
        <p:spPr>
          <a:xfrm>
            <a:off x="500497" y="3041920"/>
            <a:ext cx="3927566" cy="1633941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9" name="Google Shape;269;p13"/>
          <p:cNvSpPr/>
          <p:nvPr/>
        </p:nvSpPr>
        <p:spPr>
          <a:xfrm>
            <a:off x="500497" y="3620693"/>
            <a:ext cx="3927566" cy="3993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3C6E7"/>
                </a:solidFill>
                <a:latin typeface="Corbel"/>
                <a:ea typeface="Corbel"/>
                <a:cs typeface="Corbel"/>
                <a:sym typeface="Corbel"/>
              </a:rPr>
              <a:t>FEATURED ON</a:t>
            </a:r>
            <a:endParaRPr/>
          </a:p>
        </p:txBody>
      </p:sp>
      <p:sp>
        <p:nvSpPr>
          <p:cNvPr id="270" name="Google Shape;270;p13"/>
          <p:cNvSpPr txBox="1"/>
          <p:nvPr/>
        </p:nvSpPr>
        <p:spPr>
          <a:xfrm>
            <a:off x="500497" y="2974362"/>
            <a:ext cx="3927566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Efficient Patient Follow-up Across </a:t>
            </a:r>
            <a:br>
              <a:rPr lang="en-US" sz="19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</a:br>
            <a:r>
              <a:rPr lang="en-US" sz="19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All Departments 2021</a:t>
            </a:r>
            <a:endParaRPr/>
          </a:p>
        </p:txBody>
      </p:sp>
      <p:sp>
        <p:nvSpPr>
          <p:cNvPr id="271" name="Google Shape;271;p13"/>
          <p:cNvSpPr txBox="1"/>
          <p:nvPr/>
        </p:nvSpPr>
        <p:spPr>
          <a:xfrm>
            <a:off x="500497" y="4034707"/>
            <a:ext cx="392756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 E D I G Y.com</a:t>
            </a:r>
            <a:endParaRPr sz="40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272" name="Google Shape;272;p13"/>
          <p:cNvSpPr txBox="1"/>
          <p:nvPr/>
        </p:nvSpPr>
        <p:spPr>
          <a:xfrm>
            <a:off x="4906771" y="2888031"/>
            <a:ext cx="6896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Honoring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care provider facilities that successfully guide patients through their journey to recovery through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entire healthcare continuum,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ensuring all departments are collaborating with one another and following up with patients effectively.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3"/>
          <p:cNvSpPr txBox="1"/>
          <p:nvPr/>
        </p:nvSpPr>
        <p:spPr>
          <a:xfrm>
            <a:off x="4906772" y="1337157"/>
            <a:ext cx="689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Awarding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care provider facilities that effectively monitor bed occupancy rates (BOR) in order to balance utilization of care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esources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general pressure on the facility.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"/>
          <p:cNvSpPr txBox="1"/>
          <p:nvPr/>
        </p:nvSpPr>
        <p:spPr>
          <a:xfrm>
            <a:off x="514351" y="280012"/>
            <a:ext cx="109918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Badges in Healthcare Technologies: The 21</a:t>
            </a:r>
            <a:r>
              <a:rPr b="1" baseline="30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Century Credential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4"/>
          <p:cNvSpPr/>
          <p:nvPr/>
        </p:nvSpPr>
        <p:spPr>
          <a:xfrm>
            <a:off x="500497" y="1039925"/>
            <a:ext cx="3927566" cy="1633941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0" name="Google Shape;280;p14"/>
          <p:cNvSpPr/>
          <p:nvPr/>
        </p:nvSpPr>
        <p:spPr>
          <a:xfrm>
            <a:off x="500497" y="1618698"/>
            <a:ext cx="3927566" cy="3993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3C6E7"/>
                </a:solidFill>
                <a:latin typeface="Corbel"/>
                <a:ea typeface="Corbel"/>
                <a:cs typeface="Corbel"/>
                <a:sym typeface="Corbel"/>
              </a:rPr>
              <a:t>FEATURED ON</a:t>
            </a:r>
            <a:endParaRPr/>
          </a:p>
        </p:txBody>
      </p:sp>
      <p:sp>
        <p:nvSpPr>
          <p:cNvPr id="281" name="Google Shape;281;p14"/>
          <p:cNvSpPr txBox="1"/>
          <p:nvPr/>
        </p:nvSpPr>
        <p:spPr>
          <a:xfrm>
            <a:off x="500497" y="972367"/>
            <a:ext cx="3927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Innovation in Reducing </a:t>
            </a:r>
            <a:br>
              <a:rPr lang="en-US" sz="19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</a:br>
            <a:r>
              <a:rPr lang="en-US" sz="19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Cancelled Appointments 2021</a:t>
            </a:r>
            <a:endParaRPr/>
          </a:p>
        </p:txBody>
      </p:sp>
      <p:sp>
        <p:nvSpPr>
          <p:cNvPr id="282" name="Google Shape;282;p14"/>
          <p:cNvSpPr txBox="1"/>
          <p:nvPr/>
        </p:nvSpPr>
        <p:spPr>
          <a:xfrm>
            <a:off x="500497" y="2032712"/>
            <a:ext cx="392756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 E D I G Y.com</a:t>
            </a:r>
            <a:endParaRPr sz="40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283" name="Google Shape;283;p14"/>
          <p:cNvSpPr/>
          <p:nvPr/>
        </p:nvSpPr>
        <p:spPr>
          <a:xfrm>
            <a:off x="500497" y="3041920"/>
            <a:ext cx="3927566" cy="1633941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4" name="Google Shape;284;p14"/>
          <p:cNvSpPr/>
          <p:nvPr/>
        </p:nvSpPr>
        <p:spPr>
          <a:xfrm>
            <a:off x="500497" y="3620693"/>
            <a:ext cx="3927566" cy="3993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3C6E7"/>
                </a:solidFill>
                <a:latin typeface="Corbel"/>
                <a:ea typeface="Corbel"/>
                <a:cs typeface="Corbel"/>
                <a:sym typeface="Corbel"/>
              </a:rPr>
              <a:t>FEATURED ON</a:t>
            </a:r>
            <a:endParaRPr/>
          </a:p>
        </p:txBody>
      </p:sp>
      <p:sp>
        <p:nvSpPr>
          <p:cNvPr id="285" name="Google Shape;285;p14"/>
          <p:cNvSpPr txBox="1"/>
          <p:nvPr/>
        </p:nvSpPr>
        <p:spPr>
          <a:xfrm>
            <a:off x="500497" y="2974362"/>
            <a:ext cx="3927566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Technology in Reducing Service </a:t>
            </a:r>
            <a:br>
              <a:rPr lang="en-US" sz="19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</a:br>
            <a:r>
              <a:rPr lang="en-US" sz="19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Desk Resolution Time 2021</a:t>
            </a:r>
            <a:endParaRPr/>
          </a:p>
        </p:txBody>
      </p:sp>
      <p:sp>
        <p:nvSpPr>
          <p:cNvPr id="286" name="Google Shape;286;p14"/>
          <p:cNvSpPr txBox="1"/>
          <p:nvPr/>
        </p:nvSpPr>
        <p:spPr>
          <a:xfrm>
            <a:off x="500497" y="4034707"/>
            <a:ext cx="392756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 E D I G Y.com</a:t>
            </a:r>
            <a:endParaRPr sz="40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287" name="Google Shape;287;p14"/>
          <p:cNvSpPr txBox="1"/>
          <p:nvPr/>
        </p:nvSpPr>
        <p:spPr>
          <a:xfrm>
            <a:off x="4942296" y="2865049"/>
            <a:ext cx="689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Honoring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care facilities that operate stellar service desks, supporting physicians and patients in order to reduce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physician burnout a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 improve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patient experience. </a:t>
            </a:r>
            <a:endParaRPr/>
          </a:p>
        </p:txBody>
      </p:sp>
      <p:sp>
        <p:nvSpPr>
          <p:cNvPr id="288" name="Google Shape;288;p14"/>
          <p:cNvSpPr txBox="1"/>
          <p:nvPr/>
        </p:nvSpPr>
        <p:spPr>
          <a:xfrm>
            <a:off x="4942282" y="1464809"/>
            <a:ext cx="6896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Awarding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care provider facilities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efficiently tracking missed and cancelled appointments at regular intervals to avoid wast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resources,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and effort. These care facilit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ies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leverage technology to reduce cancellations of appointments via reminders or additional calls to patients. 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/>
        </p:nvSpPr>
        <p:spPr>
          <a:xfrm>
            <a:off x="496389" y="888274"/>
            <a:ext cx="7421391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 research to conduct: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11 Eye-Catching Website Content Examples that Use Connections to Build Authority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Badges and Certificates with the Brightspace Awards Tool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https://www.healthcatalyst.com/insights/improving-patient-reported-outcomes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https://www.datapine.co.uk/kpi-examples-and-templates/healthcare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https://www.medsphere.com/blog/service-desk-kpis-infographic/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514351" y="280012"/>
            <a:ext cx="10991850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Medigy Digital Badges in Healthcare Technologies: The 21</a:t>
            </a:r>
            <a:r>
              <a:rPr b="1" baseline="30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Century Credential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781005" y="1090945"/>
            <a:ext cx="689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onor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excellence and objectivity in news, articles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blogs.</a:t>
            </a:r>
            <a:endParaRPr/>
          </a:p>
        </p:txBody>
      </p:sp>
      <p:sp>
        <p:nvSpPr>
          <p:cNvPr id="94" name="Google Shape;94;p2"/>
          <p:cNvSpPr txBox="1"/>
          <p:nvPr/>
        </p:nvSpPr>
        <p:spPr>
          <a:xfrm>
            <a:off x="4781005" y="3035463"/>
            <a:ext cx="689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ecogni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zing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industry feeds, streams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articles that espous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our values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prioritize outcomes-driven solutions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</p:txBody>
      </p:sp>
      <p:sp>
        <p:nvSpPr>
          <p:cNvPr id="95" name="Google Shape;95;p2"/>
          <p:cNvSpPr txBox="1"/>
          <p:nvPr/>
        </p:nvSpPr>
        <p:spPr>
          <a:xfrm>
            <a:off x="4781004" y="4885902"/>
            <a:ext cx="689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Highlighting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who have successfully implemented complex and innovative solutions across their healthcare practices.</a:t>
            </a: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505114" y="4806222"/>
            <a:ext cx="3927566" cy="1633941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505114" y="5391405"/>
            <a:ext cx="3927566" cy="3929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3C6E7"/>
                </a:solidFill>
                <a:latin typeface="Corbel"/>
                <a:ea typeface="Corbel"/>
                <a:cs typeface="Corbel"/>
                <a:sym typeface="Corbel"/>
              </a:rPr>
              <a:t>FEATURED ON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505114" y="4784844"/>
            <a:ext cx="3927566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INNOVATION DIFFUSION RECOGNITION 2021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505114" y="5799009"/>
            <a:ext cx="392756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 E D I G Y.com</a:t>
            </a:r>
            <a:endParaRPr sz="40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463551" y="2880470"/>
            <a:ext cx="3927566" cy="1633941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463551" y="3465653"/>
            <a:ext cx="3927566" cy="3929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3C6E7"/>
                </a:solidFill>
                <a:latin typeface="Corbel"/>
                <a:ea typeface="Corbel"/>
                <a:cs typeface="Corbel"/>
                <a:sym typeface="Corbel"/>
              </a:rPr>
              <a:t>FEATURED ON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463551" y="2960688"/>
            <a:ext cx="3927566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AFFINITY RECOGNITION 2021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463551" y="3873257"/>
            <a:ext cx="392756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 E D I G Y.com</a:t>
            </a:r>
            <a:endParaRPr sz="40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468175" y="991714"/>
            <a:ext cx="3927566" cy="1633941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468175" y="1576897"/>
            <a:ext cx="3927566" cy="3929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3C6E7"/>
                </a:solidFill>
                <a:latin typeface="Corbel"/>
                <a:ea typeface="Corbel"/>
                <a:cs typeface="Corbel"/>
                <a:sym typeface="Corbel"/>
              </a:rPr>
              <a:t>FEATURED ON</a:t>
            </a:r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468175" y="942628"/>
            <a:ext cx="3927566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OBJECTIVITY RECOGNITION 2021</a:t>
            </a:r>
            <a:endParaRPr/>
          </a:p>
        </p:txBody>
      </p:sp>
      <p:sp>
        <p:nvSpPr>
          <p:cNvPr id="107" name="Google Shape;107;p2"/>
          <p:cNvSpPr txBox="1"/>
          <p:nvPr/>
        </p:nvSpPr>
        <p:spPr>
          <a:xfrm>
            <a:off x="468175" y="1984501"/>
            <a:ext cx="392756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 E D I G Y.com</a:t>
            </a:r>
            <a:endParaRPr sz="40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>
            <a:off x="514351" y="2660915"/>
            <a:ext cx="3927566" cy="1633941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514351" y="3246098"/>
            <a:ext cx="3927566" cy="3929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3C6E7"/>
                </a:solidFill>
                <a:latin typeface="Corbel"/>
                <a:ea typeface="Corbel"/>
                <a:cs typeface="Corbel"/>
                <a:sym typeface="Corbel"/>
              </a:rPr>
              <a:t>FEATURED ON</a:t>
            </a:r>
            <a:endParaRPr/>
          </a:p>
        </p:txBody>
      </p:sp>
      <p:sp>
        <p:nvSpPr>
          <p:cNvPr id="114" name="Google Shape;114;p3"/>
          <p:cNvSpPr txBox="1"/>
          <p:nvPr/>
        </p:nvSpPr>
        <p:spPr>
          <a:xfrm>
            <a:off x="514351" y="2639537"/>
            <a:ext cx="392756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VIRTUAL CARE EXCELLENCE 2021</a:t>
            </a:r>
            <a:endParaRPr/>
          </a:p>
        </p:txBody>
      </p:sp>
      <p:sp>
        <p:nvSpPr>
          <p:cNvPr id="115" name="Google Shape;115;p3"/>
          <p:cNvSpPr txBox="1"/>
          <p:nvPr/>
        </p:nvSpPr>
        <p:spPr>
          <a:xfrm>
            <a:off x="514351" y="3653702"/>
            <a:ext cx="392756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 E D I G Y.com</a:t>
            </a:r>
            <a:endParaRPr sz="40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514351" y="280012"/>
            <a:ext cx="109918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Badges in Healthcare Technologies: The 21</a:t>
            </a:r>
            <a:r>
              <a:rPr b="1" baseline="30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Century Credential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4799479" y="2614889"/>
            <a:ext cx="6896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ecogniz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physicians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hospitals for advancing virtual care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delivery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their patients through technology leadershi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p,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innovation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expansion of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remote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patient mana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gement (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RPM),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elehealth programs and other initiatives.</a:t>
            </a:r>
            <a:endParaRPr/>
          </a:p>
        </p:txBody>
      </p:sp>
      <p:sp>
        <p:nvSpPr>
          <p:cNvPr id="118" name="Google Shape;118;p3"/>
          <p:cNvSpPr txBox="1"/>
          <p:nvPr/>
        </p:nvSpPr>
        <p:spPr>
          <a:xfrm>
            <a:off x="4725589" y="4439335"/>
            <a:ext cx="7410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Honoring e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vent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rganizers who promote early adoption of health tech. </a:t>
            </a:r>
            <a:endParaRPr/>
          </a:p>
        </p:txBody>
      </p:sp>
      <p:sp>
        <p:nvSpPr>
          <p:cNvPr id="119" name="Google Shape;119;p3"/>
          <p:cNvSpPr/>
          <p:nvPr/>
        </p:nvSpPr>
        <p:spPr>
          <a:xfrm>
            <a:off x="528206" y="4669812"/>
            <a:ext cx="3927566" cy="1633941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528206" y="5254995"/>
            <a:ext cx="3927566" cy="3929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3C6E7"/>
                </a:solidFill>
                <a:latin typeface="Corbel"/>
                <a:ea typeface="Corbel"/>
                <a:cs typeface="Corbel"/>
                <a:sym typeface="Corbel"/>
              </a:rPr>
              <a:t>FEATURED ON</a:t>
            </a:r>
            <a:endParaRPr/>
          </a:p>
        </p:txBody>
      </p:sp>
      <p:sp>
        <p:nvSpPr>
          <p:cNvPr id="121" name="Google Shape;121;p3"/>
          <p:cNvSpPr txBox="1"/>
          <p:nvPr/>
        </p:nvSpPr>
        <p:spPr>
          <a:xfrm>
            <a:off x="528206" y="4648434"/>
            <a:ext cx="392756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HEALTHCARE EVENT INNOVATORS 2021</a:t>
            </a:r>
            <a:endParaRPr/>
          </a:p>
        </p:txBody>
      </p:sp>
      <p:sp>
        <p:nvSpPr>
          <p:cNvPr id="122" name="Google Shape;122;p3"/>
          <p:cNvSpPr txBox="1"/>
          <p:nvPr/>
        </p:nvSpPr>
        <p:spPr>
          <a:xfrm>
            <a:off x="528206" y="5662599"/>
            <a:ext cx="392756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 E D I G Y.com</a:t>
            </a:r>
            <a:endParaRPr sz="40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4781004" y="849770"/>
            <a:ext cx="6896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Spotlighting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startups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new business ventures in healthcare tech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caused disruption in the industry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launch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new products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services deliver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huge benefits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customers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124" name="Google Shape;124;p3"/>
          <p:cNvSpPr/>
          <p:nvPr/>
        </p:nvSpPr>
        <p:spPr>
          <a:xfrm>
            <a:off x="528206" y="855344"/>
            <a:ext cx="3927566" cy="1633941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528206" y="1440527"/>
            <a:ext cx="3927566" cy="3929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3C6E7"/>
                </a:solidFill>
                <a:latin typeface="Corbel"/>
                <a:ea typeface="Corbel"/>
                <a:cs typeface="Corbel"/>
                <a:sym typeface="Corbel"/>
              </a:rPr>
              <a:t>FEATURED ON</a:t>
            </a:r>
            <a:endParaRPr/>
          </a:p>
        </p:txBody>
      </p:sp>
      <p:sp>
        <p:nvSpPr>
          <p:cNvPr id="126" name="Google Shape;126;p3"/>
          <p:cNvSpPr txBox="1"/>
          <p:nvPr/>
        </p:nvSpPr>
        <p:spPr>
          <a:xfrm>
            <a:off x="528206" y="833966"/>
            <a:ext cx="392756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DISRUPTIVE INNOVATION 2021</a:t>
            </a:r>
            <a:endParaRPr/>
          </a:p>
        </p:txBody>
      </p:sp>
      <p:sp>
        <p:nvSpPr>
          <p:cNvPr id="127" name="Google Shape;127;p3"/>
          <p:cNvSpPr txBox="1"/>
          <p:nvPr/>
        </p:nvSpPr>
        <p:spPr>
          <a:xfrm>
            <a:off x="528206" y="1848131"/>
            <a:ext cx="392756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 E D I G Y.com</a:t>
            </a:r>
            <a:endParaRPr sz="40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/>
          <p:nvPr/>
        </p:nvSpPr>
        <p:spPr>
          <a:xfrm>
            <a:off x="514351" y="280012"/>
            <a:ext cx="1099185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Medigy Digital Badges in Healthcare Technologies: The 21</a:t>
            </a:r>
            <a:r>
              <a:rPr b="1" baseline="30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Century Credential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4781005" y="1017057"/>
            <a:ext cx="6896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Shouting out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organizations whose innovative ideas and insights make a real difference in the digital health community. This is awarded for companies whose insights appear in our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rticles and enrich the overall curated and contributed content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helping Medigy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to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 irrelevance and focus on what is more meaningful.</a:t>
            </a:r>
            <a:endParaRPr/>
          </a:p>
        </p:txBody>
      </p:sp>
      <p:sp>
        <p:nvSpPr>
          <p:cNvPr id="134" name="Google Shape;134;p4"/>
          <p:cNvSpPr txBox="1"/>
          <p:nvPr/>
        </p:nvSpPr>
        <p:spPr>
          <a:xfrm>
            <a:off x="4781005" y="3146295"/>
            <a:ext cx="689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Honoring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organizations whose innovative ideas have the potential to significantly improve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irtual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solving problems innovatively through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roducts and services. </a:t>
            </a:r>
            <a:endParaRPr/>
          </a:p>
        </p:txBody>
      </p:sp>
      <p:sp>
        <p:nvSpPr>
          <p:cNvPr id="135" name="Google Shape;135;p4"/>
          <p:cNvSpPr txBox="1"/>
          <p:nvPr/>
        </p:nvSpPr>
        <p:spPr>
          <a:xfrm>
            <a:off x="4781004" y="4627294"/>
            <a:ext cx="689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derscor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innovative technology and uniquely actionable product insights that organizations bring to the dynamic landscape o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remote patient monitoring (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RPM)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136" name="Google Shape;136;p4"/>
          <p:cNvSpPr/>
          <p:nvPr/>
        </p:nvSpPr>
        <p:spPr>
          <a:xfrm>
            <a:off x="486642" y="4741691"/>
            <a:ext cx="3927566" cy="1633941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486642" y="5326874"/>
            <a:ext cx="3927566" cy="3929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3C6E7"/>
                </a:solidFill>
                <a:latin typeface="Corbel"/>
                <a:ea typeface="Corbel"/>
                <a:cs typeface="Corbel"/>
                <a:sym typeface="Corbel"/>
              </a:rPr>
              <a:t>FEATURED ON</a:t>
            </a:r>
            <a:endParaRPr/>
          </a:p>
        </p:txBody>
      </p:sp>
      <p:sp>
        <p:nvSpPr>
          <p:cNvPr id="138" name="Google Shape;138;p4"/>
          <p:cNvSpPr txBox="1"/>
          <p:nvPr/>
        </p:nvSpPr>
        <p:spPr>
          <a:xfrm>
            <a:off x="486642" y="4674133"/>
            <a:ext cx="3927566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INNOVATION IN REMOTE PATIENT MONITORING 2021</a:t>
            </a:r>
            <a:endParaRPr/>
          </a:p>
        </p:txBody>
      </p:sp>
      <p:sp>
        <p:nvSpPr>
          <p:cNvPr id="139" name="Google Shape;139;p4"/>
          <p:cNvSpPr txBox="1"/>
          <p:nvPr/>
        </p:nvSpPr>
        <p:spPr>
          <a:xfrm>
            <a:off x="486642" y="5734478"/>
            <a:ext cx="392756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 E D I G Y.com</a:t>
            </a:r>
            <a:endParaRPr sz="40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491260" y="2889800"/>
            <a:ext cx="3927566" cy="1633941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491260" y="3474983"/>
            <a:ext cx="3927566" cy="3929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3C6E7"/>
                </a:solidFill>
                <a:latin typeface="Corbel"/>
                <a:ea typeface="Corbel"/>
                <a:cs typeface="Corbel"/>
                <a:sym typeface="Corbel"/>
              </a:rPr>
              <a:t>FEATURED ON</a:t>
            </a:r>
            <a:endParaRPr/>
          </a:p>
        </p:txBody>
      </p:sp>
      <p:sp>
        <p:nvSpPr>
          <p:cNvPr id="142" name="Google Shape;142;p4"/>
          <p:cNvSpPr txBox="1"/>
          <p:nvPr/>
        </p:nvSpPr>
        <p:spPr>
          <a:xfrm>
            <a:off x="491260" y="2822242"/>
            <a:ext cx="3927566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BREAKTHROUGH IN VIRTUAL CARE 2021</a:t>
            </a:r>
            <a:endParaRPr/>
          </a:p>
        </p:txBody>
      </p:sp>
      <p:sp>
        <p:nvSpPr>
          <p:cNvPr id="143" name="Google Shape;143;p4"/>
          <p:cNvSpPr txBox="1"/>
          <p:nvPr/>
        </p:nvSpPr>
        <p:spPr>
          <a:xfrm>
            <a:off x="491260" y="3882587"/>
            <a:ext cx="392756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 E D I G Y.com</a:t>
            </a:r>
            <a:endParaRPr sz="40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505114" y="917866"/>
            <a:ext cx="3927566" cy="1633941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505114" y="1503049"/>
            <a:ext cx="3927566" cy="3929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3C6E7"/>
                </a:solidFill>
                <a:latin typeface="Corbel"/>
                <a:ea typeface="Corbel"/>
                <a:cs typeface="Corbel"/>
                <a:sym typeface="Corbel"/>
              </a:rPr>
              <a:t>FEATURED ON</a:t>
            </a:r>
            <a:endParaRPr/>
          </a:p>
        </p:txBody>
      </p:sp>
      <p:sp>
        <p:nvSpPr>
          <p:cNvPr id="146" name="Google Shape;146;p4"/>
          <p:cNvSpPr txBox="1"/>
          <p:nvPr/>
        </p:nvSpPr>
        <p:spPr>
          <a:xfrm>
            <a:off x="505114" y="887252"/>
            <a:ext cx="3927566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INSIGHT INNOVATION RECOGNITION 2021</a:t>
            </a:r>
            <a:endParaRPr/>
          </a:p>
        </p:txBody>
      </p:sp>
      <p:sp>
        <p:nvSpPr>
          <p:cNvPr id="147" name="Google Shape;147;p4"/>
          <p:cNvSpPr txBox="1"/>
          <p:nvPr/>
        </p:nvSpPr>
        <p:spPr>
          <a:xfrm>
            <a:off x="505114" y="1910653"/>
            <a:ext cx="392756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 E D I G Y.com</a:t>
            </a:r>
            <a:endParaRPr sz="40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/>
        </p:nvSpPr>
        <p:spPr>
          <a:xfrm>
            <a:off x="514351" y="280012"/>
            <a:ext cx="109918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Badges in Healthcare Technologies: The 21</a:t>
            </a:r>
            <a:r>
              <a:rPr b="1" baseline="30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Century Credential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5"/>
          <p:cNvSpPr txBox="1"/>
          <p:nvPr/>
        </p:nvSpPr>
        <p:spPr>
          <a:xfrm>
            <a:off x="4799479" y="1137129"/>
            <a:ext cx="689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Recognizing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organizations whose innovative ideas in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elemedicine foster better patient care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154" name="Google Shape;154;p5"/>
          <p:cNvSpPr txBox="1"/>
          <p:nvPr/>
        </p:nvSpPr>
        <p:spPr>
          <a:xfrm>
            <a:off x="4781005" y="2859979"/>
            <a:ext cx="689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Spotlighting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organizations whose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breakthroughs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hronic care management (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CCM)</a:t>
            </a: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foster better care of patients with chronic diseases through advanced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tech-enabled solutions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155" name="Google Shape;155;p5"/>
          <p:cNvSpPr/>
          <p:nvPr/>
        </p:nvSpPr>
        <p:spPr>
          <a:xfrm>
            <a:off x="514351" y="2873343"/>
            <a:ext cx="3927566" cy="1633941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6" name="Google Shape;156;p5"/>
          <p:cNvSpPr/>
          <p:nvPr/>
        </p:nvSpPr>
        <p:spPr>
          <a:xfrm>
            <a:off x="514351" y="3458526"/>
            <a:ext cx="3927566" cy="3929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3C6E7"/>
                </a:solidFill>
                <a:latin typeface="Corbel"/>
                <a:ea typeface="Corbel"/>
                <a:cs typeface="Corbel"/>
                <a:sym typeface="Corbel"/>
              </a:rPr>
              <a:t>FEATURED ON</a:t>
            </a:r>
            <a:endParaRPr/>
          </a:p>
        </p:txBody>
      </p:sp>
      <p:sp>
        <p:nvSpPr>
          <p:cNvPr id="157" name="Google Shape;157;p5"/>
          <p:cNvSpPr txBox="1"/>
          <p:nvPr/>
        </p:nvSpPr>
        <p:spPr>
          <a:xfrm>
            <a:off x="514351" y="2805785"/>
            <a:ext cx="3927566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INNOVATION IN CHRONIC CARE MANAGEMENT 2021</a:t>
            </a:r>
            <a:endParaRPr/>
          </a:p>
        </p:txBody>
      </p:sp>
      <p:sp>
        <p:nvSpPr>
          <p:cNvPr id="158" name="Google Shape;158;p5"/>
          <p:cNvSpPr txBox="1"/>
          <p:nvPr/>
        </p:nvSpPr>
        <p:spPr>
          <a:xfrm>
            <a:off x="514351" y="3866130"/>
            <a:ext cx="392756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 E D I G Y.com</a:t>
            </a:r>
            <a:endParaRPr sz="40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59" name="Google Shape;159;p5"/>
          <p:cNvSpPr/>
          <p:nvPr/>
        </p:nvSpPr>
        <p:spPr>
          <a:xfrm>
            <a:off x="500497" y="1039925"/>
            <a:ext cx="3927566" cy="1633941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0" name="Google Shape;160;p5"/>
          <p:cNvSpPr/>
          <p:nvPr/>
        </p:nvSpPr>
        <p:spPr>
          <a:xfrm>
            <a:off x="500497" y="1625108"/>
            <a:ext cx="3927566" cy="3929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3C6E7"/>
                </a:solidFill>
                <a:latin typeface="Corbel"/>
                <a:ea typeface="Corbel"/>
                <a:cs typeface="Corbel"/>
                <a:sym typeface="Corbel"/>
              </a:rPr>
              <a:t>FEATURED ON</a:t>
            </a:r>
            <a:endParaRPr/>
          </a:p>
        </p:txBody>
      </p:sp>
      <p:sp>
        <p:nvSpPr>
          <p:cNvPr id="161" name="Google Shape;161;p5"/>
          <p:cNvSpPr txBox="1"/>
          <p:nvPr/>
        </p:nvSpPr>
        <p:spPr>
          <a:xfrm>
            <a:off x="500497" y="972367"/>
            <a:ext cx="3927566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INNOVATION IN TELEMEDICINE 2021</a:t>
            </a:r>
            <a:endParaRPr/>
          </a:p>
        </p:txBody>
      </p:sp>
      <p:sp>
        <p:nvSpPr>
          <p:cNvPr id="162" name="Google Shape;162;p5"/>
          <p:cNvSpPr txBox="1"/>
          <p:nvPr/>
        </p:nvSpPr>
        <p:spPr>
          <a:xfrm>
            <a:off x="500497" y="2032712"/>
            <a:ext cx="392756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 E D I G Y.com</a:t>
            </a:r>
            <a:endParaRPr sz="40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"/>
          <p:cNvSpPr/>
          <p:nvPr/>
        </p:nvSpPr>
        <p:spPr>
          <a:xfrm>
            <a:off x="2388093" y="2618913"/>
            <a:ext cx="5717220" cy="170451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Additional Inputs for Recognition Badges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/>
          <p:cNvSpPr txBox="1"/>
          <p:nvPr/>
        </p:nvSpPr>
        <p:spPr>
          <a:xfrm>
            <a:off x="514351" y="280012"/>
            <a:ext cx="109918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Badges in Healthcare Technologies: The 21</a:t>
            </a:r>
            <a:r>
              <a:rPr b="1" baseline="30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Century Credential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7"/>
          <p:cNvSpPr txBox="1"/>
          <p:nvPr/>
        </p:nvSpPr>
        <p:spPr>
          <a:xfrm>
            <a:off x="4799479" y="1137129"/>
            <a:ext cx="6896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Honoring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technological innovatio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ns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reduce financial burden on patients and help cut costs of overall medical treatment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preventing, detect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treat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chronic diseases sooner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7"/>
          <p:cNvSpPr txBox="1"/>
          <p:nvPr/>
        </p:nvSpPr>
        <p:spPr>
          <a:xfrm>
            <a:off x="4781005" y="2859979"/>
            <a:ext cx="689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Recognizing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services and solutions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hat help employers provide their employees with the best healthcare benefits in a cost-efficient manner.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7"/>
          <p:cNvSpPr/>
          <p:nvPr/>
        </p:nvSpPr>
        <p:spPr>
          <a:xfrm>
            <a:off x="514351" y="2873343"/>
            <a:ext cx="3927566" cy="1633941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6" name="Google Shape;176;p7"/>
          <p:cNvSpPr/>
          <p:nvPr/>
        </p:nvSpPr>
        <p:spPr>
          <a:xfrm>
            <a:off x="514351" y="3458526"/>
            <a:ext cx="3927566" cy="3929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3C6E7"/>
                </a:solidFill>
                <a:latin typeface="Corbel"/>
                <a:ea typeface="Corbel"/>
                <a:cs typeface="Corbel"/>
                <a:sym typeface="Corbel"/>
              </a:rPr>
              <a:t>FEATURED ON</a:t>
            </a:r>
            <a:endParaRPr/>
          </a:p>
        </p:txBody>
      </p:sp>
      <p:sp>
        <p:nvSpPr>
          <p:cNvPr id="177" name="Google Shape;177;p7"/>
          <p:cNvSpPr txBox="1"/>
          <p:nvPr/>
        </p:nvSpPr>
        <p:spPr>
          <a:xfrm>
            <a:off x="328474" y="2775007"/>
            <a:ext cx="4113443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Innovations in </a:t>
            </a:r>
            <a:r>
              <a:rPr lang="en-US" sz="19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Employer Healthcare Cost Reduction 2021</a:t>
            </a:r>
            <a:endParaRPr/>
          </a:p>
        </p:txBody>
      </p:sp>
      <p:sp>
        <p:nvSpPr>
          <p:cNvPr id="178" name="Google Shape;178;p7"/>
          <p:cNvSpPr txBox="1"/>
          <p:nvPr/>
        </p:nvSpPr>
        <p:spPr>
          <a:xfrm>
            <a:off x="514351" y="3866130"/>
            <a:ext cx="392756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 E D I G Y.com</a:t>
            </a:r>
            <a:endParaRPr sz="40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79" name="Google Shape;179;p7"/>
          <p:cNvSpPr/>
          <p:nvPr/>
        </p:nvSpPr>
        <p:spPr>
          <a:xfrm>
            <a:off x="500497" y="1039925"/>
            <a:ext cx="3927566" cy="1633941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0" name="Google Shape;180;p7"/>
          <p:cNvSpPr/>
          <p:nvPr/>
        </p:nvSpPr>
        <p:spPr>
          <a:xfrm>
            <a:off x="500497" y="1625108"/>
            <a:ext cx="3927566" cy="3929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3C6E7"/>
                </a:solidFill>
                <a:latin typeface="Corbel"/>
                <a:ea typeface="Corbel"/>
                <a:cs typeface="Corbel"/>
                <a:sym typeface="Corbel"/>
              </a:rPr>
              <a:t>FEATURED ON</a:t>
            </a:r>
            <a:endParaRPr/>
          </a:p>
        </p:txBody>
      </p:sp>
      <p:sp>
        <p:nvSpPr>
          <p:cNvPr id="181" name="Google Shape;181;p7"/>
          <p:cNvSpPr txBox="1"/>
          <p:nvPr/>
        </p:nvSpPr>
        <p:spPr>
          <a:xfrm>
            <a:off x="500497" y="972367"/>
            <a:ext cx="3927566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Innovations in </a:t>
            </a:r>
            <a:r>
              <a:rPr lang="en-US" sz="19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Patient Healthcare Cost Reduction 2021</a:t>
            </a:r>
            <a:endParaRPr/>
          </a:p>
        </p:txBody>
      </p:sp>
      <p:sp>
        <p:nvSpPr>
          <p:cNvPr id="182" name="Google Shape;182;p7"/>
          <p:cNvSpPr txBox="1"/>
          <p:nvPr/>
        </p:nvSpPr>
        <p:spPr>
          <a:xfrm>
            <a:off x="500497" y="2032712"/>
            <a:ext cx="392756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 E D I G Y.com</a:t>
            </a:r>
            <a:endParaRPr sz="40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 txBox="1"/>
          <p:nvPr/>
        </p:nvSpPr>
        <p:spPr>
          <a:xfrm>
            <a:off x="514351" y="280012"/>
            <a:ext cx="109918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Badges in Healthcare Technologies: The 21</a:t>
            </a:r>
            <a:r>
              <a:rPr b="1" baseline="30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Century Credential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8"/>
          <p:cNvSpPr txBox="1"/>
          <p:nvPr/>
        </p:nvSpPr>
        <p:spPr>
          <a:xfrm>
            <a:off x="4799479" y="1137129"/>
            <a:ext cx="689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Spotlighting innovations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streamline complex claims processing, providing accurate risk assessment to enhancing the customer experience.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8"/>
          <p:cNvSpPr txBox="1"/>
          <p:nvPr/>
        </p:nvSpPr>
        <p:spPr>
          <a:xfrm>
            <a:off x="4781005" y="2859979"/>
            <a:ext cx="6896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Acknowledging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breakthrough technologi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help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hird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-p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arty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dministrators (TPA) provide employers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care providers with a broad range of cost-efficient services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These services aid in effectively managing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array of administrative tasks, such as underwriting, eligibility verification, claims processing, utilization review and case management cost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8"/>
          <p:cNvSpPr/>
          <p:nvPr/>
        </p:nvSpPr>
        <p:spPr>
          <a:xfrm>
            <a:off x="514351" y="2873343"/>
            <a:ext cx="3927566" cy="1633941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1" name="Google Shape;191;p8"/>
          <p:cNvSpPr/>
          <p:nvPr/>
        </p:nvSpPr>
        <p:spPr>
          <a:xfrm>
            <a:off x="514351" y="3458526"/>
            <a:ext cx="3927566" cy="3929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3C6E7"/>
                </a:solidFill>
                <a:latin typeface="Corbel"/>
                <a:ea typeface="Corbel"/>
                <a:cs typeface="Corbel"/>
                <a:sym typeface="Corbel"/>
              </a:rPr>
              <a:t>FEATURED ON</a:t>
            </a:r>
            <a:endParaRPr/>
          </a:p>
        </p:txBody>
      </p:sp>
      <p:sp>
        <p:nvSpPr>
          <p:cNvPr id="192" name="Google Shape;192;p8"/>
          <p:cNvSpPr txBox="1"/>
          <p:nvPr/>
        </p:nvSpPr>
        <p:spPr>
          <a:xfrm>
            <a:off x="328474" y="2775007"/>
            <a:ext cx="4113443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Innovations In TPA </a:t>
            </a:r>
            <a:br>
              <a:rPr lang="en-US" sz="19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</a:br>
            <a:r>
              <a:rPr lang="en-US" sz="19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Healthcare Cost Reduction 2021</a:t>
            </a:r>
            <a:endParaRPr/>
          </a:p>
        </p:txBody>
      </p:sp>
      <p:sp>
        <p:nvSpPr>
          <p:cNvPr id="193" name="Google Shape;193;p8"/>
          <p:cNvSpPr txBox="1"/>
          <p:nvPr/>
        </p:nvSpPr>
        <p:spPr>
          <a:xfrm>
            <a:off x="514351" y="3866130"/>
            <a:ext cx="392756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 E D I G Y.com</a:t>
            </a:r>
            <a:endParaRPr sz="40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94" name="Google Shape;194;p8"/>
          <p:cNvSpPr/>
          <p:nvPr/>
        </p:nvSpPr>
        <p:spPr>
          <a:xfrm>
            <a:off x="500497" y="1039925"/>
            <a:ext cx="3927566" cy="1633941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5" name="Google Shape;195;p8"/>
          <p:cNvSpPr/>
          <p:nvPr/>
        </p:nvSpPr>
        <p:spPr>
          <a:xfrm>
            <a:off x="500497" y="1625108"/>
            <a:ext cx="3927566" cy="3929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3C6E7"/>
                </a:solidFill>
                <a:latin typeface="Corbel"/>
                <a:ea typeface="Corbel"/>
                <a:cs typeface="Corbel"/>
                <a:sym typeface="Corbel"/>
              </a:rPr>
              <a:t>FEATURED ON</a:t>
            </a:r>
            <a:endParaRPr/>
          </a:p>
        </p:txBody>
      </p:sp>
      <p:sp>
        <p:nvSpPr>
          <p:cNvPr id="196" name="Google Shape;196;p8"/>
          <p:cNvSpPr txBox="1"/>
          <p:nvPr/>
        </p:nvSpPr>
        <p:spPr>
          <a:xfrm>
            <a:off x="500497" y="972367"/>
            <a:ext cx="3927566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Innovations In </a:t>
            </a:r>
            <a:r>
              <a:rPr lang="en-US" sz="19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Insurer Healthcare Cost Reduction 2021</a:t>
            </a:r>
            <a:endParaRPr/>
          </a:p>
        </p:txBody>
      </p:sp>
      <p:sp>
        <p:nvSpPr>
          <p:cNvPr id="197" name="Google Shape;197;p8"/>
          <p:cNvSpPr txBox="1"/>
          <p:nvPr/>
        </p:nvSpPr>
        <p:spPr>
          <a:xfrm>
            <a:off x="500497" y="2032712"/>
            <a:ext cx="392756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 E D I G Y.com</a:t>
            </a:r>
            <a:endParaRPr sz="40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"/>
          <p:cNvSpPr txBox="1"/>
          <p:nvPr/>
        </p:nvSpPr>
        <p:spPr>
          <a:xfrm>
            <a:off x="514351" y="280012"/>
            <a:ext cx="109918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Badges in Healthcare Technologies: The 21</a:t>
            </a:r>
            <a:r>
              <a:rPr b="1" baseline="30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Century Credential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9"/>
          <p:cNvSpPr/>
          <p:nvPr/>
        </p:nvSpPr>
        <p:spPr>
          <a:xfrm>
            <a:off x="514351" y="2873343"/>
            <a:ext cx="3927566" cy="1633941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4" name="Google Shape;204;p9"/>
          <p:cNvSpPr/>
          <p:nvPr/>
        </p:nvSpPr>
        <p:spPr>
          <a:xfrm>
            <a:off x="514351" y="3458526"/>
            <a:ext cx="3927566" cy="3929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3C6E7"/>
                </a:solidFill>
                <a:latin typeface="Corbel"/>
                <a:ea typeface="Corbel"/>
                <a:cs typeface="Corbel"/>
                <a:sym typeface="Corbel"/>
              </a:rPr>
              <a:t>FEATURED ON</a:t>
            </a:r>
            <a:endParaRPr/>
          </a:p>
        </p:txBody>
      </p:sp>
      <p:sp>
        <p:nvSpPr>
          <p:cNvPr id="205" name="Google Shape;205;p9"/>
          <p:cNvSpPr txBox="1"/>
          <p:nvPr/>
        </p:nvSpPr>
        <p:spPr>
          <a:xfrm>
            <a:off x="328474" y="2775007"/>
            <a:ext cx="4113443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Innovative Care Reliability in </a:t>
            </a:r>
            <a:br>
              <a:rPr lang="en-US" sz="19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</a:br>
            <a:r>
              <a:rPr lang="en-US" sz="19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Reduced Readmission Rates 2021</a:t>
            </a:r>
            <a:endParaRPr/>
          </a:p>
        </p:txBody>
      </p:sp>
      <p:sp>
        <p:nvSpPr>
          <p:cNvPr id="206" name="Google Shape;206;p9"/>
          <p:cNvSpPr txBox="1"/>
          <p:nvPr/>
        </p:nvSpPr>
        <p:spPr>
          <a:xfrm>
            <a:off x="514351" y="3866130"/>
            <a:ext cx="392756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 E D I G Y.com</a:t>
            </a:r>
            <a:endParaRPr sz="40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207" name="Google Shape;207;p9"/>
          <p:cNvSpPr/>
          <p:nvPr/>
        </p:nvSpPr>
        <p:spPr>
          <a:xfrm>
            <a:off x="500497" y="1039925"/>
            <a:ext cx="3927566" cy="1633941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8" name="Google Shape;208;p9"/>
          <p:cNvSpPr/>
          <p:nvPr/>
        </p:nvSpPr>
        <p:spPr>
          <a:xfrm>
            <a:off x="500497" y="1625108"/>
            <a:ext cx="3927566" cy="3929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3C6E7"/>
                </a:solidFill>
                <a:latin typeface="Corbel"/>
                <a:ea typeface="Corbel"/>
                <a:cs typeface="Corbel"/>
                <a:sym typeface="Corbel"/>
              </a:rPr>
              <a:t>FEATURED ON</a:t>
            </a:r>
            <a:endParaRPr/>
          </a:p>
        </p:txBody>
      </p:sp>
      <p:sp>
        <p:nvSpPr>
          <p:cNvPr id="209" name="Google Shape;209;p9"/>
          <p:cNvSpPr txBox="1"/>
          <p:nvPr/>
        </p:nvSpPr>
        <p:spPr>
          <a:xfrm>
            <a:off x="500497" y="972367"/>
            <a:ext cx="3927566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Innovations In Provider Healthcare Cost Reduction 2021</a:t>
            </a:r>
            <a:endParaRPr/>
          </a:p>
        </p:txBody>
      </p:sp>
      <p:sp>
        <p:nvSpPr>
          <p:cNvPr id="210" name="Google Shape;210;p9"/>
          <p:cNvSpPr txBox="1"/>
          <p:nvPr/>
        </p:nvSpPr>
        <p:spPr>
          <a:xfrm>
            <a:off x="500497" y="2032712"/>
            <a:ext cx="392756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 E D I G Y.com</a:t>
            </a:r>
            <a:endParaRPr sz="40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211" name="Google Shape;211;p9"/>
          <p:cNvSpPr txBox="1"/>
          <p:nvPr/>
        </p:nvSpPr>
        <p:spPr>
          <a:xfrm>
            <a:off x="4781004" y="1086552"/>
            <a:ext cx="689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Awarding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innovations that help care providers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quality,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cost-effective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treatment plans focused on outcomes that matter most to patients.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9"/>
          <p:cNvSpPr txBox="1"/>
          <p:nvPr/>
        </p:nvSpPr>
        <p:spPr>
          <a:xfrm>
            <a:off x="4781005" y="2859979"/>
            <a:ext cx="6896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Shouting out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advances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hat help care facilities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 the rate and cost of readmissions. The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hospital readmission reduction program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should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improve communication and care coordination to better engage patients and providers in discharge plans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avoidable readmissions.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2021-02-06T14:56:18Z</dcterms:created>
  <dc:creator>Shahid Shah</dc:creator>
</cp:coreProperties>
</file>